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11.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12.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4.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6.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8.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20.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2.xml" ContentType="application/vnd.ms-office.drawingml.diagramDrawing+xml"/>
  <Override PartName="/ppt/diagrams/data22.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3.xml" ContentType="application/vnd.ms-office.drawingml.diagramDrawing+xml"/>
  <Override PartName="/ppt/diagrams/data24.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4.xml" ContentType="application/vnd.ms-office.drawingml.diagramDrawing+xml"/>
  <Override PartName="/ppt/diagrams/data2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5.xml" ContentType="application/vnd.ms-office.drawingml.diagramDrawing+xml"/>
  <Override PartName="/ppt/diagrams/data28.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6.xml" ContentType="application/vnd.ms-office.drawingml.diagramDrawing+xml"/>
  <Override PartName="/ppt/diagrams/data30.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7.xml" ContentType="application/vnd.ms-office.drawingml.diagramDrawing+xml"/>
  <Override PartName="/ppt/diagrams/data32.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8.xml" ContentType="application/vnd.ms-office.drawingml.diagramDrawing+xml"/>
  <Override PartName="/ppt/diagrams/data33.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19.xml" ContentType="application/vnd.ms-office.drawingml.diagramDrawing+xml"/>
  <Override PartName="/ppt/diagrams/data34.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0.xml" ContentType="application/vnd.ms-office.drawingml.diagramDrawing+xml"/>
  <Override PartName="/ppt/diagrams/data35.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1.xml" ContentType="application/vnd.ms-office.drawingml.diagramDrawing+xml"/>
  <Override PartName="/ppt/diagrams/data36.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2.xml" ContentType="application/vnd.ms-office.drawingml.diagramDrawing+xml"/>
  <Override PartName="/ppt/diagrams/data37.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3.xml" ContentType="application/vnd.ms-office.drawingml.diagramDrawing+xml"/>
  <Override PartName="/ppt/diagrams/data38.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4.xml" ContentType="application/vnd.ms-office.drawingml.diagramDrawing+xml"/>
  <Override PartName="/ppt/diagrams/data39.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5.xml" ContentType="application/vnd.ms-office.drawingml.diagramDrawing+xml"/>
  <Override PartName="/ppt/diagrams/data42.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6.xml" ContentType="application/vnd.ms-office.drawingml.diagramDrawing+xml"/>
  <Override PartName="/ppt/diagrams/data43.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7.xml" ContentType="application/vnd.ms-office.drawingml.diagramDrawing+xml"/>
  <Override PartName="/ppt/diagrams/data44.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8.xml" ContentType="application/vnd.ms-office.drawingml.diagramDrawing+xml"/>
  <Override PartName="/ppt/diagrams/data46.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29.xml" ContentType="application/vnd.ms-office.drawingml.diagramDrawing+xml"/>
  <Override PartName="/ppt/diagrams/data49.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0.xml" ContentType="application/vnd.ms-office.drawingml.diagramDrawing+xml"/>
  <Override PartName="/ppt/diagrams/data50.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1.xml" ContentType="application/vnd.ms-office.drawingml.diagramDrawing+xml"/>
  <Override PartName="/ppt/diagrams/data52.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2.xml" ContentType="application/vnd.ms-office.drawingml.diagramDrawing+xml"/>
  <Override PartName="/ppt/diagrams/data5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3.xml" ContentType="application/vnd.ms-office.drawingml.diagramDrawing+xml"/>
  <Override PartName="/ppt/diagrams/data5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4.xml" ContentType="application/vnd.ms-office.drawingml.diagramDrawing+xml"/>
  <Override PartName="/ppt/diagrams/data58.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5.xml" ContentType="application/vnd.ms-office.drawingml.diagramDrawing+xml"/>
  <Override PartName="/ppt/diagrams/data59.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6.xml" ContentType="application/vnd.ms-office.drawingml.diagramDrawing+xml"/>
  <Override PartName="/ppt/diagrams/data62.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7.xml" ContentType="application/vnd.ms-office.drawingml.diagramDrawing+xml"/>
  <Override PartName="/ppt/diagrams/data63.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8.xml" ContentType="application/vnd.ms-office.drawingml.diagramDrawing+xml"/>
  <Override PartName="/ppt/diagrams/data65.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39.xml" ContentType="application/vnd.ms-office.drawingml.diagramDrawing+xml"/>
  <Override PartName="/ppt/diagrams/data67.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0.xml" ContentType="application/vnd.ms-office.drawingml.diagramDrawing+xml"/>
  <Override PartName="/ppt/diagrams/data68.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1.xml" ContentType="application/vnd.ms-office.drawingml.diagramDrawing+xml"/>
  <Override PartName="/ppt/notesSlides/notesSlide3.xml" ContentType="application/vnd.openxmlformats-officedocument.presentationml.notesSlide+xml"/>
  <Override PartName="/ppt/diagrams/data69.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2.xml" ContentType="application/vnd.ms-office.drawingml.diagramDrawing+xml"/>
  <Override PartName="/ppt/diagrams/data70.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3.xml" ContentType="application/vnd.ms-office.drawingml.diagramDrawing+xml"/>
  <Override PartName="/ppt/diagrams/data71.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4.xml" ContentType="application/vnd.ms-office.drawingml.diagramDrawing+xml"/>
  <Override PartName="/ppt/diagrams/data72.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5.xml" ContentType="application/vnd.ms-office.drawingml.diagramDrawing+xml"/>
  <Override PartName="/ppt/diagrams/data73.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6.xml" ContentType="application/vnd.ms-office.drawingml.diagramDrawing+xml"/>
  <Override PartName="/ppt/notesSlides/notesSlide4.xml" ContentType="application/vnd.openxmlformats-officedocument.presentationml.notesSlide+xml"/>
  <Override PartName="/ppt/diagrams/data75.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7.xml" ContentType="application/vnd.ms-office.drawingml.diagramDrawing+xml"/>
  <Override PartName="/ppt/diagrams/data77.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8.xml" ContentType="application/vnd.ms-office.drawingml.diagramDrawing+xml"/>
  <Override PartName="/ppt/diagrams/data78.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49.xml" ContentType="application/vnd.ms-office.drawingml.diagramDrawing+xml"/>
  <Override PartName="/ppt/diagrams/data79.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0.xml" ContentType="application/vnd.ms-office.drawingml.diagramDrawing+xml"/>
  <Override PartName="/ppt/diagrams/data80.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1.xml" ContentType="application/vnd.ms-office.drawingml.diagramDrawing+xml"/>
  <Override PartName="/ppt/diagrams/data81.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82.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3.xml" ContentType="application/vnd.ms-office.drawingml.diagramDrawing+xml"/>
  <Override PartName="/ppt/diagrams/data83.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4.xml" ContentType="application/vnd.ms-office.drawingml.diagramDrawing+xml"/>
  <Override PartName="/ppt/notesSlides/notesSlide7.xml" ContentType="application/vnd.openxmlformats-officedocument.presentationml.notesSlide+xml"/>
  <Override PartName="/ppt/diagrams/data84.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5.xml" ContentType="application/vnd.ms-office.drawingml.diagramDrawing+xml"/>
  <Override PartName="/ppt/diagrams/data86.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6.xml" ContentType="application/vnd.ms-office.drawingml.diagramDrawing+xml"/>
  <Override PartName="/ppt/diagrams/data87.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7.xml" ContentType="application/vnd.ms-office.drawingml.diagramDrawing+xml"/>
  <Override PartName="/ppt/diagrams/data88.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8.xml" ContentType="application/vnd.ms-office.drawingml.diagramDrawing+xml"/>
  <Override PartName="/ppt/diagrams/data9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59.xml" ContentType="application/vnd.ms-office.drawingml.diagramDrawing+xml"/>
  <Override PartName="/ppt/comments/comment1.xml" ContentType="application/vnd.openxmlformats-officedocument.presentationml.comments+xml"/>
  <Override PartName="/ppt/diagrams/data92.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Override PartName="/ppt/diagrams/data15.xml" ContentType="application/vnd.openxmlformats-officedocument.drawingml.diagramData+xml"/>
  <Override PartName="/ppt/diagrams/data110.xml" ContentType="application/vnd.openxmlformats-officedocument.drawingml.diagramData+xml"/>
  <Override PartName="/ppt/diagrams/data13.xml" ContentType="application/vnd.openxmlformats-officedocument.drawingml.diagramData+xml"/>
  <Override PartName="/ppt/diagrams/data17.xml" ContentType="application/vnd.openxmlformats-officedocument.drawingml.diagramData+xml"/>
  <Override PartName="/ppt/diagrams/data19.xml" ContentType="application/vnd.openxmlformats-officedocument.drawingml.diagramData+xml"/>
  <Override PartName="/ppt/diagrams/data21.xml" ContentType="application/vnd.openxmlformats-officedocument.drawingml.diagramData+xml"/>
  <Override PartName="/ppt/diagrams/data23.xml" ContentType="application/vnd.openxmlformats-officedocument.drawingml.diagramData+xml"/>
  <Override PartName="/ppt/diagrams/data25.xml" ContentType="application/vnd.openxmlformats-officedocument.drawingml.diagramData+xml"/>
  <Override PartName="/ppt/diagrams/data27.xml" ContentType="application/vnd.openxmlformats-officedocument.drawingml.diagramData+xml"/>
  <Override PartName="/ppt/diagrams/data29.xml" ContentType="application/vnd.openxmlformats-officedocument.drawingml.diagramData+xml"/>
  <Override PartName="/ppt/diagrams/data31.xml" ContentType="application/vnd.openxmlformats-officedocument.drawingml.diagramData+xml"/>
  <Override PartName="/ppt/diagrams/data40.xml" ContentType="application/vnd.openxmlformats-officedocument.drawingml.diagramData+xml"/>
  <Override PartName="/ppt/diagrams/data41.xml" ContentType="application/vnd.openxmlformats-officedocument.drawingml.diagramData+xml"/>
  <Override PartName="/ppt/diagrams/data45.xml" ContentType="application/vnd.openxmlformats-officedocument.drawingml.diagramData+xml"/>
  <Override PartName="/ppt/diagrams/data48.xml" ContentType="application/vnd.openxmlformats-officedocument.drawingml.diagramData+xml"/>
  <Override PartName="/ppt/diagrams/data47.xml" ContentType="application/vnd.openxmlformats-officedocument.drawingml.diagramData+xml"/>
  <Override PartName="/ppt/diagrams/data51.xml" ContentType="application/vnd.openxmlformats-officedocument.drawingml.diagramData+xml"/>
  <Override PartName="/ppt/diagrams/data53.xml" ContentType="application/vnd.openxmlformats-officedocument.drawingml.diagramData+xml"/>
  <Override PartName="/ppt/diagrams/data56.xml" ContentType="application/vnd.openxmlformats-officedocument.drawingml.diagramData+xml"/>
  <Override PartName="/ppt/diagrams/data57.xml" ContentType="application/vnd.openxmlformats-officedocument.drawingml.diagramData+xml"/>
  <Override PartName="/ppt/diagrams/data60.xml" ContentType="application/vnd.openxmlformats-officedocument.drawingml.diagramData+xml"/>
  <Override PartName="/ppt/diagrams/data61.xml" ContentType="application/vnd.openxmlformats-officedocument.drawingml.diagramData+xml"/>
  <Override PartName="/ppt/diagrams/data64.xml" ContentType="application/vnd.openxmlformats-officedocument.drawingml.diagramData+xml"/>
  <Override PartName="/ppt/diagrams/data66.xml" ContentType="application/vnd.openxmlformats-officedocument.drawingml.diagramData+xml"/>
  <Override PartName="/ppt/diagrams/data74.xml" ContentType="application/vnd.openxmlformats-officedocument.drawingml.diagramData+xml"/>
  <Override PartName="/ppt/diagrams/data76.xml" ContentType="application/vnd.openxmlformats-officedocument.drawingml.diagramData+xml"/>
  <Override PartName="/ppt/diagrams/data85.xml" ContentType="application/vnd.openxmlformats-officedocument.drawingml.diagramData+xml"/>
  <Override PartName="/ppt/diagrams/data89.xml" ContentType="application/vnd.openxmlformats-officedocument.drawingml.diagramData+xml"/>
  <Override PartName="/ppt/diagrams/data91.xml" ContentType="application/vnd.openxmlformats-officedocument.drawingml.diagramData+xml"/>
  <Override PartName="/ppt/diagrams/data95.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50"/>
  </p:notesMasterIdLst>
  <p:sldIdLst>
    <p:sldId id="256" r:id="rId2"/>
    <p:sldId id="374" r:id="rId3"/>
    <p:sldId id="375" r:id="rId4"/>
    <p:sldId id="376" r:id="rId5"/>
    <p:sldId id="377" r:id="rId6"/>
    <p:sldId id="378" r:id="rId7"/>
    <p:sldId id="379" r:id="rId8"/>
    <p:sldId id="257" r:id="rId9"/>
    <p:sldId id="258" r:id="rId10"/>
    <p:sldId id="259" r:id="rId11"/>
    <p:sldId id="260" r:id="rId12"/>
    <p:sldId id="261" r:id="rId13"/>
    <p:sldId id="396" r:id="rId14"/>
    <p:sldId id="397" r:id="rId15"/>
    <p:sldId id="265" r:id="rId16"/>
    <p:sldId id="407" r:id="rId17"/>
    <p:sldId id="398" r:id="rId18"/>
    <p:sldId id="399" r:id="rId19"/>
    <p:sldId id="400" r:id="rId20"/>
    <p:sldId id="262" r:id="rId21"/>
    <p:sldId id="264" r:id="rId22"/>
    <p:sldId id="263" r:id="rId23"/>
    <p:sldId id="266" r:id="rId24"/>
    <p:sldId id="267" r:id="rId25"/>
    <p:sldId id="268" r:id="rId26"/>
    <p:sldId id="269" r:id="rId27"/>
    <p:sldId id="271" r:id="rId28"/>
    <p:sldId id="270" r:id="rId29"/>
    <p:sldId id="272" r:id="rId30"/>
    <p:sldId id="273" r:id="rId31"/>
    <p:sldId id="274" r:id="rId32"/>
    <p:sldId id="275" r:id="rId33"/>
    <p:sldId id="276" r:id="rId34"/>
    <p:sldId id="277" r:id="rId35"/>
    <p:sldId id="278" r:id="rId36"/>
    <p:sldId id="281" r:id="rId37"/>
    <p:sldId id="279" r:id="rId38"/>
    <p:sldId id="280" r:id="rId39"/>
    <p:sldId id="282" r:id="rId40"/>
    <p:sldId id="283" r:id="rId41"/>
    <p:sldId id="284" r:id="rId42"/>
    <p:sldId id="285" r:id="rId43"/>
    <p:sldId id="286" r:id="rId44"/>
    <p:sldId id="289" r:id="rId45"/>
    <p:sldId id="401" r:id="rId46"/>
    <p:sldId id="402" r:id="rId47"/>
    <p:sldId id="403" r:id="rId48"/>
    <p:sldId id="287" r:id="rId49"/>
    <p:sldId id="288" r:id="rId50"/>
    <p:sldId id="290" r:id="rId51"/>
    <p:sldId id="291" r:id="rId52"/>
    <p:sldId id="292" r:id="rId53"/>
    <p:sldId id="293" r:id="rId54"/>
    <p:sldId id="386" r:id="rId55"/>
    <p:sldId id="294" r:id="rId56"/>
    <p:sldId id="295" r:id="rId57"/>
    <p:sldId id="296" r:id="rId58"/>
    <p:sldId id="297" r:id="rId59"/>
    <p:sldId id="298" r:id="rId60"/>
    <p:sldId id="299" r:id="rId61"/>
    <p:sldId id="301" r:id="rId62"/>
    <p:sldId id="302" r:id="rId63"/>
    <p:sldId id="303" r:id="rId64"/>
    <p:sldId id="304" r:id="rId65"/>
    <p:sldId id="306" r:id="rId66"/>
    <p:sldId id="305" r:id="rId67"/>
    <p:sldId id="307" r:id="rId68"/>
    <p:sldId id="308" r:id="rId69"/>
    <p:sldId id="309" r:id="rId70"/>
    <p:sldId id="310" r:id="rId71"/>
    <p:sldId id="311" r:id="rId72"/>
    <p:sldId id="312" r:id="rId73"/>
    <p:sldId id="313" r:id="rId74"/>
    <p:sldId id="405" r:id="rId75"/>
    <p:sldId id="406" r:id="rId76"/>
    <p:sldId id="404" r:id="rId77"/>
    <p:sldId id="314" r:id="rId78"/>
    <p:sldId id="315" r:id="rId79"/>
    <p:sldId id="316" r:id="rId80"/>
    <p:sldId id="317" r:id="rId81"/>
    <p:sldId id="318" r:id="rId82"/>
    <p:sldId id="319" r:id="rId83"/>
    <p:sldId id="320" r:id="rId84"/>
    <p:sldId id="321" r:id="rId85"/>
    <p:sldId id="322" r:id="rId86"/>
    <p:sldId id="323" r:id="rId87"/>
    <p:sldId id="324" r:id="rId88"/>
    <p:sldId id="326" r:id="rId89"/>
    <p:sldId id="327" r:id="rId90"/>
    <p:sldId id="328" r:id="rId91"/>
    <p:sldId id="329" r:id="rId92"/>
    <p:sldId id="330" r:id="rId93"/>
    <p:sldId id="331" r:id="rId94"/>
    <p:sldId id="332" r:id="rId95"/>
    <p:sldId id="333" r:id="rId96"/>
    <p:sldId id="334" r:id="rId97"/>
    <p:sldId id="335" r:id="rId98"/>
    <p:sldId id="380"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360" r:id="rId122"/>
    <p:sldId id="359" r:id="rId123"/>
    <p:sldId id="361" r:id="rId124"/>
    <p:sldId id="362" r:id="rId125"/>
    <p:sldId id="363" r:id="rId126"/>
    <p:sldId id="364" r:id="rId127"/>
    <p:sldId id="365" r:id="rId128"/>
    <p:sldId id="388" r:id="rId129"/>
    <p:sldId id="389" r:id="rId130"/>
    <p:sldId id="390" r:id="rId131"/>
    <p:sldId id="391" r:id="rId132"/>
    <p:sldId id="392" r:id="rId133"/>
    <p:sldId id="367" r:id="rId134"/>
    <p:sldId id="368" r:id="rId135"/>
    <p:sldId id="369" r:id="rId136"/>
    <p:sldId id="395" r:id="rId137"/>
    <p:sldId id="370" r:id="rId138"/>
    <p:sldId id="371" r:id="rId139"/>
    <p:sldId id="372" r:id="rId140"/>
    <p:sldId id="373" r:id="rId141"/>
    <p:sldId id="387" r:id="rId142"/>
    <p:sldId id="393" r:id="rId143"/>
    <p:sldId id="394" r:id="rId144"/>
    <p:sldId id="381" r:id="rId145"/>
    <p:sldId id="382" r:id="rId146"/>
    <p:sldId id="383" r:id="rId147"/>
    <p:sldId id="384" r:id="rId148"/>
    <p:sldId id="385" r:id="rId149"/>
  </p:sldIdLst>
  <p:sldSz cx="12192000" cy="6858000"/>
  <p:notesSz cx="6858000" cy="9144000"/>
  <p:custShowLst>
    <p:custShow name="Custom Show 2" id="0">
      <p:sldLst>
        <p:sld r:id="rId2"/>
        <p:sld r:id="rId9"/>
        <p:sld r:id="rId10"/>
        <p:sld r:id="rId11"/>
        <p:sld r:id="rId12"/>
        <p:sld r:id="rId13"/>
        <p:sld r:id="rId21"/>
        <p:sld r:id="rId22"/>
        <p:sld r:id="rId23"/>
        <p:sld r:id="rId16"/>
        <p:sld r:id="rId24"/>
        <p:sld r:id="rId25"/>
        <p:sld r:id="rId26"/>
        <p:sld r:id="rId27"/>
        <p:sld r:id="rId28"/>
        <p:sld r:id="rId29"/>
        <p:sld r:id="rId30"/>
        <p:sld r:id="rId31"/>
        <p:sld r:id="rId32"/>
        <p:sld r:id="rId33"/>
        <p:sld r:id="rId34"/>
        <p:sld r:id="rId35"/>
        <p:sld r:id="rId36"/>
        <p:sld r:id="rId37"/>
        <p:sld r:id="rId38"/>
        <p:sld r:id="rId39"/>
        <p:sld r:id="rId40"/>
        <p:sld r:id="rId41"/>
        <p:sld r:id="rId42"/>
        <p:sld r:id="rId4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BCE215-DDF4-44A6-8A76-C1FC7D2A0A27}">
          <p14:sldIdLst>
            <p14:sldId id="256"/>
            <p14:sldId id="374"/>
            <p14:sldId id="375"/>
            <p14:sldId id="376"/>
            <p14:sldId id="377"/>
            <p14:sldId id="378"/>
            <p14:sldId id="379"/>
            <p14:sldId id="257"/>
            <p14:sldId id="258"/>
            <p14:sldId id="259"/>
            <p14:sldId id="260"/>
            <p14:sldId id="261"/>
            <p14:sldId id="396"/>
            <p14:sldId id="397"/>
            <p14:sldId id="265"/>
            <p14:sldId id="407"/>
            <p14:sldId id="398"/>
            <p14:sldId id="399"/>
            <p14:sldId id="400"/>
            <p14:sldId id="262"/>
            <p14:sldId id="264"/>
            <p14:sldId id="263"/>
            <p14:sldId id="266"/>
            <p14:sldId id="267"/>
            <p14:sldId id="268"/>
            <p14:sldId id="269"/>
            <p14:sldId id="271"/>
            <p14:sldId id="270"/>
            <p14:sldId id="272"/>
            <p14:sldId id="273"/>
            <p14:sldId id="274"/>
            <p14:sldId id="275"/>
            <p14:sldId id="276"/>
            <p14:sldId id="277"/>
            <p14:sldId id="278"/>
            <p14:sldId id="281"/>
            <p14:sldId id="279"/>
            <p14:sldId id="280"/>
            <p14:sldId id="282"/>
            <p14:sldId id="283"/>
            <p14:sldId id="284"/>
            <p14:sldId id="285"/>
            <p14:sldId id="286"/>
            <p14:sldId id="289"/>
            <p14:sldId id="401"/>
            <p14:sldId id="402"/>
            <p14:sldId id="403"/>
            <p14:sldId id="287"/>
            <p14:sldId id="288"/>
            <p14:sldId id="290"/>
            <p14:sldId id="291"/>
            <p14:sldId id="292"/>
            <p14:sldId id="293"/>
            <p14:sldId id="386"/>
            <p14:sldId id="294"/>
            <p14:sldId id="295"/>
            <p14:sldId id="296"/>
            <p14:sldId id="297"/>
            <p14:sldId id="298"/>
            <p14:sldId id="299"/>
            <p14:sldId id="301"/>
            <p14:sldId id="302"/>
            <p14:sldId id="303"/>
            <p14:sldId id="304"/>
            <p14:sldId id="306"/>
            <p14:sldId id="305"/>
            <p14:sldId id="307"/>
            <p14:sldId id="308"/>
            <p14:sldId id="309"/>
            <p14:sldId id="310"/>
            <p14:sldId id="311"/>
            <p14:sldId id="312"/>
            <p14:sldId id="313"/>
            <p14:sldId id="405"/>
            <p14:sldId id="406"/>
            <p14:sldId id="404"/>
            <p14:sldId id="314"/>
            <p14:sldId id="315"/>
            <p14:sldId id="316"/>
            <p14:sldId id="317"/>
            <p14:sldId id="318"/>
            <p14:sldId id="319"/>
            <p14:sldId id="320"/>
            <p14:sldId id="321"/>
            <p14:sldId id="322"/>
            <p14:sldId id="323"/>
            <p14:sldId id="324"/>
            <p14:sldId id="326"/>
            <p14:sldId id="327"/>
            <p14:sldId id="328"/>
            <p14:sldId id="329"/>
            <p14:sldId id="330"/>
            <p14:sldId id="331"/>
            <p14:sldId id="332"/>
            <p14:sldId id="333"/>
            <p14:sldId id="334"/>
            <p14:sldId id="335"/>
            <p14:sldId id="380"/>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60"/>
            <p14:sldId id="359"/>
            <p14:sldId id="361"/>
            <p14:sldId id="362"/>
            <p14:sldId id="363"/>
            <p14:sldId id="364"/>
            <p14:sldId id="365"/>
            <p14:sldId id="388"/>
            <p14:sldId id="389"/>
            <p14:sldId id="390"/>
            <p14:sldId id="391"/>
            <p14:sldId id="392"/>
            <p14:sldId id="367"/>
            <p14:sldId id="368"/>
            <p14:sldId id="369"/>
            <p14:sldId id="395"/>
            <p14:sldId id="370"/>
            <p14:sldId id="371"/>
            <p14:sldId id="372"/>
            <p14:sldId id="373"/>
            <p14:sldId id="387"/>
            <p14:sldId id="393"/>
            <p14:sldId id="394"/>
            <p14:sldId id="381"/>
            <p14:sldId id="382"/>
            <p14:sldId id="383"/>
            <p14:sldId id="384"/>
            <p14:sldId id="38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soft" initials="h" lastIdx="1" clrIdx="0">
    <p:extLst>
      <p:ext uri="{19B8F6BF-5375-455C-9EA6-DF929625EA0E}">
        <p15:presenceInfo xmlns:p15="http://schemas.microsoft.com/office/powerpoint/2012/main" userId="hsoft" providerId="None"/>
      </p:ext>
    </p:extLst>
  </p:cmAuthor>
  <p:cmAuthor id="2" name="Sarv" initials="S" lastIdx="2" clrIdx="1">
    <p:extLst>
      <p:ext uri="{19B8F6BF-5375-455C-9EA6-DF929625EA0E}">
        <p15:presenceInfo xmlns:p15="http://schemas.microsoft.com/office/powerpoint/2012/main" userId="Sar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20" autoAdjust="0"/>
    <p:restoredTop sz="94660"/>
  </p:normalViewPr>
  <p:slideViewPr>
    <p:cSldViewPr snapToGrid="0">
      <p:cViewPr varScale="1">
        <p:scale>
          <a:sx n="83" d="100"/>
          <a:sy n="83" d="100"/>
        </p:scale>
        <p:origin x="21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23T00:11:50.106" idx="1">
    <p:pos x="10" y="10"/>
    <p:text/>
    <p:extLst>
      <p:ext uri="{C676402C-5697-4E1C-873F-D02D1690AC5C}">
        <p15:threadingInfo xmlns:p15="http://schemas.microsoft.com/office/powerpoint/2012/main" timeZoneBias="420"/>
      </p:ext>
    </p:extLst>
  </p:cm>
</p:cmLst>
</file>

<file path=ppt/diagrams/_rels/data110.xml.rels><?xml version="1.0" encoding="UTF-8" standalone="yes"?>
<Relationships xmlns="http://schemas.openxmlformats.org/package/2006/relationships"><Relationship Id="rId1" Type="http://schemas.openxmlformats.org/officeDocument/2006/relationships/image" Target="../media/image14100.png"/></Relationships>
</file>

<file path=ppt/diagrams/_rels/data13.xml.rels><?xml version="1.0" encoding="UTF-8" standalone="yes"?>
<Relationships xmlns="http://schemas.openxmlformats.org/package/2006/relationships"><Relationship Id="rId1" Type="http://schemas.openxmlformats.org/officeDocument/2006/relationships/image" Target="../media/image1511.png"/></Relationships>
</file>

<file path=ppt/diagrams/_rels/data15.xml.rels><?xml version="1.0" encoding="UTF-8" standalone="yes"?>
<Relationships xmlns="http://schemas.openxmlformats.org/package/2006/relationships"><Relationship Id="rId3" Type="http://schemas.openxmlformats.org/officeDocument/2006/relationships/image" Target="../media/image2110.png"/><Relationship Id="rId2" Type="http://schemas.openxmlformats.org/officeDocument/2006/relationships/image" Target="../media/image2011.png"/><Relationship Id="rId1" Type="http://schemas.openxmlformats.org/officeDocument/2006/relationships/image" Target="../media/image1900.png"/><Relationship Id="rId4" Type="http://schemas.openxmlformats.org/officeDocument/2006/relationships/image" Target="../media/image2221.png"/></Relationships>
</file>

<file path=ppt/diagrams/_rels/data17.xml.rels><?xml version="1.0" encoding="UTF-8" standalone="yes"?>
<Relationships xmlns="http://schemas.openxmlformats.org/package/2006/relationships"><Relationship Id="rId1" Type="http://schemas.openxmlformats.org/officeDocument/2006/relationships/image" Target="../media/image2720.png"/></Relationships>
</file>

<file path=ppt/diagrams/_rels/data19.xml.rels><?xml version="1.0" encoding="UTF-8" standalone="yes"?>
<Relationships xmlns="http://schemas.openxmlformats.org/package/2006/relationships"><Relationship Id="rId1" Type="http://schemas.openxmlformats.org/officeDocument/2006/relationships/image" Target="../media/image2810.png"/></Relationships>
</file>

<file path=ppt/diagrams/_rels/data2.xml.rels><?xml version="1.0" encoding="UTF-8" standalone="yes"?>
<Relationships xmlns="http://schemas.openxmlformats.org/package/2006/relationships"><Relationship Id="rId1" Type="http://schemas.openxmlformats.org/officeDocument/2006/relationships/image" Target="../media/image1100.png"/></Relationships>
</file>

<file path=ppt/diagrams/_rels/data21.xml.rels><?xml version="1.0" encoding="UTF-8" standalone="yes"?>
<Relationships xmlns="http://schemas.openxmlformats.org/package/2006/relationships"><Relationship Id="rId1" Type="http://schemas.openxmlformats.org/officeDocument/2006/relationships/image" Target="../media/image3000.png"/></Relationships>
</file>

<file path=ppt/diagrams/_rels/data23.xml.rels><?xml version="1.0" encoding="UTF-8" standalone="yes"?>
<Relationships xmlns="http://schemas.openxmlformats.org/package/2006/relationships"><Relationship Id="rId2" Type="http://schemas.openxmlformats.org/officeDocument/2006/relationships/image" Target="../media/image3210.png"/><Relationship Id="rId1" Type="http://schemas.openxmlformats.org/officeDocument/2006/relationships/image" Target="../media/image3120.png"/></Relationships>
</file>

<file path=ppt/diagrams/_rels/data25.xml.rels><?xml version="1.0" encoding="UTF-8" standalone="yes"?>
<Relationships xmlns="http://schemas.openxmlformats.org/package/2006/relationships"><Relationship Id="rId2" Type="http://schemas.openxmlformats.org/officeDocument/2006/relationships/image" Target="../media/image3510.png"/><Relationship Id="rId1" Type="http://schemas.openxmlformats.org/officeDocument/2006/relationships/image" Target="../media/image3410.png"/></Relationships>
</file>

<file path=ppt/diagrams/_rels/data2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image" Target="../media/image3610.png"/></Relationships>
</file>

<file path=ppt/diagrams/_rels/data29.xml.rels><?xml version="1.0" encoding="UTF-8" standalone="yes"?>
<Relationships xmlns="http://schemas.openxmlformats.org/package/2006/relationships"><Relationship Id="rId1" Type="http://schemas.openxmlformats.org/officeDocument/2006/relationships/image" Target="../media/image441.png"/></Relationships>
</file>

<file path=ppt/diagrams/_rels/data31.xml.rels><?xml version="1.0" encoding="UTF-8" standalone="yes"?>
<Relationships xmlns="http://schemas.openxmlformats.org/package/2006/relationships"><Relationship Id="rId1" Type="http://schemas.openxmlformats.org/officeDocument/2006/relationships/image" Target="../media/image451.png"/></Relationships>
</file>

<file path=ppt/diagrams/_rels/data40.xml.rels><?xml version="1.0" encoding="UTF-8" standalone="yes"?>
<Relationships xmlns="http://schemas.openxmlformats.org/package/2006/relationships"><Relationship Id="rId1" Type="http://schemas.openxmlformats.org/officeDocument/2006/relationships/image" Target="../media/image410.png"/></Relationships>
</file>

<file path=ppt/diagrams/_rels/data41.xml.rels><?xml version="1.0" encoding="UTF-8" standalone="yes"?>
<Relationships xmlns="http://schemas.openxmlformats.org/package/2006/relationships"><Relationship Id="rId1" Type="http://schemas.openxmlformats.org/officeDocument/2006/relationships/image" Target="../media/image2730.png"/></Relationships>
</file>

<file path=ppt/diagrams/_rels/data45.xml.rels><?xml version="1.0" encoding="UTF-8" standalone="yes"?>
<Relationships xmlns="http://schemas.openxmlformats.org/package/2006/relationships"><Relationship Id="rId1" Type="http://schemas.openxmlformats.org/officeDocument/2006/relationships/image" Target="../media/image410.png"/></Relationships>
</file>

<file path=ppt/diagrams/_rels/data47.xml.rels><?xml version="1.0" encoding="UTF-8" standalone="yes"?>
<Relationships xmlns="http://schemas.openxmlformats.org/package/2006/relationships"><Relationship Id="rId1" Type="http://schemas.openxmlformats.org/officeDocument/2006/relationships/image" Target="../media/image600.png"/></Relationships>
</file>

<file path=ppt/diagrams/_rels/data48.xml.rels><?xml version="1.0" encoding="UTF-8" standalone="yes"?>
<Relationships xmlns="http://schemas.openxmlformats.org/package/2006/relationships"><Relationship Id="rId1" Type="http://schemas.openxmlformats.org/officeDocument/2006/relationships/image" Target="../media/image530.png"/></Relationships>
</file>

<file path=ppt/diagrams/_rels/data5.xml.rels><?xml version="1.0" encoding="UTF-8" standalone="yes"?>
<Relationships xmlns="http://schemas.openxmlformats.org/package/2006/relationships"><Relationship Id="rId1" Type="http://schemas.openxmlformats.org/officeDocument/2006/relationships/image" Target="../media/image1800.png"/></Relationships>
</file>

<file path=ppt/diagrams/_rels/data51.xml.rels><?xml version="1.0" encoding="UTF-8" standalone="yes"?>
<Relationships xmlns="http://schemas.openxmlformats.org/package/2006/relationships"><Relationship Id="rId1" Type="http://schemas.openxmlformats.org/officeDocument/2006/relationships/image" Target="../media/image660.png"/></Relationships>
</file>

<file path=ppt/diagrams/_rels/data53.xml.rels><?xml version="1.0" encoding="UTF-8" standalone="yes"?>
<Relationships xmlns="http://schemas.openxmlformats.org/package/2006/relationships"><Relationship Id="rId1" Type="http://schemas.openxmlformats.org/officeDocument/2006/relationships/image" Target="../media/image670.png"/></Relationships>
</file>

<file path=ppt/diagrams/_rels/data56.xml.rels><?xml version="1.0" encoding="UTF-8" standalone="yes"?>
<Relationships xmlns="http://schemas.openxmlformats.org/package/2006/relationships"><Relationship Id="rId1" Type="http://schemas.openxmlformats.org/officeDocument/2006/relationships/image" Target="../media/image700.png"/></Relationships>
</file>

<file path=ppt/diagrams/_rels/data57.xml.rels><?xml version="1.0" encoding="UTF-8" standalone="yes"?>
<Relationships xmlns="http://schemas.openxmlformats.org/package/2006/relationships"><Relationship Id="rId1" Type="http://schemas.openxmlformats.org/officeDocument/2006/relationships/image" Target="../media/image701.png"/></Relationships>
</file>

<file path=ppt/diagrams/_rels/data60.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image" Target="../media/image740.png"/></Relationships>
</file>

<file path=ppt/diagrams/_rels/data61.xml.rels><?xml version="1.0" encoding="UTF-8" standalone="yes"?>
<Relationships xmlns="http://schemas.openxmlformats.org/package/2006/relationships"><Relationship Id="rId1" Type="http://schemas.openxmlformats.org/officeDocument/2006/relationships/image" Target="../media/image710.png"/></Relationships>
</file>

<file path=ppt/diagrams/_rels/data64.xml.rels><?xml version="1.0" encoding="UTF-8" standalone="yes"?>
<Relationships xmlns="http://schemas.openxmlformats.org/package/2006/relationships"><Relationship Id="rId1" Type="http://schemas.openxmlformats.org/officeDocument/2006/relationships/image" Target="../media/image752.png"/></Relationships>
</file>

<file path=ppt/diagrams/_rels/data66.xml.rels><?xml version="1.0" encoding="UTF-8" standalone="yes"?>
<Relationships xmlns="http://schemas.openxmlformats.org/package/2006/relationships"><Relationship Id="rId1" Type="http://schemas.openxmlformats.org/officeDocument/2006/relationships/image" Target="../media/image771.png"/></Relationships>
</file>

<file path=ppt/diagrams/_rels/data7.xml.rels><?xml version="1.0" encoding="UTF-8" standalone="yes"?>
<Relationships xmlns="http://schemas.openxmlformats.org/package/2006/relationships"><Relationship Id="rId2" Type="http://schemas.openxmlformats.org/officeDocument/2006/relationships/image" Target="../media/image3100.png"/><Relationship Id="rId1" Type="http://schemas.openxmlformats.org/officeDocument/2006/relationships/image" Target="../media/image2100.png"/></Relationships>
</file>

<file path=ppt/diagrams/_rels/data74.xml.rels><?xml version="1.0" encoding="UTF-8" standalone="yes"?>
<Relationships xmlns="http://schemas.openxmlformats.org/package/2006/relationships"><Relationship Id="rId1" Type="http://schemas.openxmlformats.org/officeDocument/2006/relationships/image" Target="../media/image930.png"/></Relationships>
</file>

<file path=ppt/diagrams/_rels/data76.xml.rels><?xml version="1.0" encoding="UTF-8" standalone="yes"?>
<Relationships xmlns="http://schemas.openxmlformats.org/package/2006/relationships"><Relationship Id="rId1" Type="http://schemas.openxmlformats.org/officeDocument/2006/relationships/image" Target="../media/image930.png"/></Relationships>
</file>

<file path=ppt/diagrams/_rels/data85.xml.rels><?xml version="1.0" encoding="UTF-8" standalone="yes"?>
<Relationships xmlns="http://schemas.openxmlformats.org/package/2006/relationships"><Relationship Id="rId2" Type="http://schemas.openxmlformats.org/officeDocument/2006/relationships/image" Target="../media/image7310.png"/><Relationship Id="rId1" Type="http://schemas.openxmlformats.org/officeDocument/2006/relationships/image" Target="../media/image721.png"/></Relationships>
</file>

<file path=ppt/diagrams/_rels/data89.xml.rels><?xml version="1.0" encoding="UTF-8" standalone="yes"?>
<Relationships xmlns="http://schemas.openxmlformats.org/package/2006/relationships"><Relationship Id="rId1" Type="http://schemas.openxmlformats.org/officeDocument/2006/relationships/image" Target="../media/image2220.png"/></Relationships>
</file>

<file path=ppt/diagrams/_rels/data9.xml.rels><?xml version="1.0" encoding="UTF-8" standalone="yes"?>
<Relationships xmlns="http://schemas.openxmlformats.org/package/2006/relationships"><Relationship Id="rId2" Type="http://schemas.openxmlformats.org/officeDocument/2006/relationships/image" Target="../media/image1211.png"/><Relationship Id="rId1" Type="http://schemas.openxmlformats.org/officeDocument/2006/relationships/image" Target="../media/image711.png"/></Relationships>
</file>

<file path=ppt/diagrams/_rels/data91.xml.rels><?xml version="1.0" encoding="UTF-8" standalone="yes"?>
<Relationships xmlns="http://schemas.openxmlformats.org/package/2006/relationships"><Relationship Id="rId2" Type="http://schemas.openxmlformats.org/officeDocument/2006/relationships/image" Target="../media/image2280.png"/><Relationship Id="rId1" Type="http://schemas.openxmlformats.org/officeDocument/2006/relationships/image" Target="../media/image2270.png"/></Relationships>
</file>

<file path=ppt/diagrams/_rels/data95.xml.rels><?xml version="1.0" encoding="UTF-8" standalone="yes"?>
<Relationships xmlns="http://schemas.openxmlformats.org/package/2006/relationships"><Relationship Id="rId1" Type="http://schemas.openxmlformats.org/officeDocument/2006/relationships/image" Target="../media/image347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7AF831-6CC8-40B5-94CC-176F850C1977}"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EAFD2375-D780-4EEC-B40F-3CF2AC78670D}">
      <dgm:prSet/>
      <dgm:spPr>
        <a:solidFill>
          <a:schemeClr val="accent2"/>
        </a:solidFill>
      </dgm:spPr>
      <dgm:t>
        <a:bodyPr/>
        <a:lstStyle/>
        <a:p>
          <a:pPr rtl="0"/>
          <a:r>
            <a:rPr lang="en-US" dirty="0"/>
            <a:t>Environmental state:</a:t>
          </a:r>
        </a:p>
      </dgm:t>
    </dgm:pt>
    <dgm:pt modelId="{89A72E20-98CE-4901-90E1-9FC585E885A6}" type="parTrans" cxnId="{86BFC853-C431-40E8-9CEE-6F88DDBF9D1A}">
      <dgm:prSet/>
      <dgm:spPr/>
      <dgm:t>
        <a:bodyPr/>
        <a:lstStyle/>
        <a:p>
          <a:endParaRPr lang="en-US"/>
        </a:p>
      </dgm:t>
    </dgm:pt>
    <dgm:pt modelId="{0CA4CE29-32DB-442B-8B60-4A53B42D0B32}" type="sibTrans" cxnId="{86BFC853-C431-40E8-9CEE-6F88DDBF9D1A}">
      <dgm:prSet/>
      <dgm:spPr/>
      <dgm:t>
        <a:bodyPr/>
        <a:lstStyle/>
        <a:p>
          <a:endParaRPr lang="en-US"/>
        </a:p>
      </dgm:t>
    </dgm:pt>
    <dgm:pt modelId="{B83903C5-061F-4CE4-9F87-D6C2442ABF51}">
      <dgm:prSet/>
      <dgm:spPr/>
      <dgm:t>
        <a:bodyPr/>
        <a:lstStyle/>
        <a:p>
          <a:pPr rtl="0"/>
          <a:r>
            <a:rPr lang="en-US" dirty="0"/>
            <a:t>All features and parameters by which we define our environment. And we observe these states and pass it to our agent to do some operation on those observations. Environmental states are mostly not fully observable and we only can see part of it (partially observable)</a:t>
          </a:r>
        </a:p>
      </dgm:t>
    </dgm:pt>
    <dgm:pt modelId="{8AD6D109-1470-4253-A7E9-F85E7A063730}" type="parTrans" cxnId="{43F0EEB3-BDE8-4052-9580-E9C0E18C9873}">
      <dgm:prSet/>
      <dgm:spPr/>
      <dgm:t>
        <a:bodyPr/>
        <a:lstStyle/>
        <a:p>
          <a:endParaRPr lang="en-US"/>
        </a:p>
      </dgm:t>
    </dgm:pt>
    <dgm:pt modelId="{DA9006EB-C65B-42D9-8CF6-D64EC70083AB}" type="sibTrans" cxnId="{43F0EEB3-BDE8-4052-9580-E9C0E18C9873}">
      <dgm:prSet/>
      <dgm:spPr/>
      <dgm:t>
        <a:bodyPr/>
        <a:lstStyle/>
        <a:p>
          <a:endParaRPr lang="en-US"/>
        </a:p>
      </dgm:t>
    </dgm:pt>
    <dgm:pt modelId="{ECDA2D86-30F4-4753-B45D-C839DDE42659}">
      <dgm:prSet/>
      <dgm:spPr>
        <a:solidFill>
          <a:schemeClr val="accent2"/>
        </a:solidFill>
      </dgm:spPr>
      <dgm:t>
        <a:bodyPr/>
        <a:lstStyle/>
        <a:p>
          <a:pPr rtl="0"/>
          <a:r>
            <a:rPr lang="en-US"/>
            <a:t>Agent states:</a:t>
          </a:r>
        </a:p>
      </dgm:t>
    </dgm:pt>
    <dgm:pt modelId="{C3B90343-3752-4FDA-8DFF-C7436F7D53C1}" type="parTrans" cxnId="{CCB76098-AE56-485B-AB61-BBDF08E2609D}">
      <dgm:prSet/>
      <dgm:spPr/>
      <dgm:t>
        <a:bodyPr/>
        <a:lstStyle/>
        <a:p>
          <a:endParaRPr lang="en-US"/>
        </a:p>
      </dgm:t>
    </dgm:pt>
    <dgm:pt modelId="{717DFFE3-CA8F-4E93-BE74-714ED1E92BED}" type="sibTrans" cxnId="{CCB76098-AE56-485B-AB61-BBDF08E2609D}">
      <dgm:prSet/>
      <dgm:spPr/>
      <dgm:t>
        <a:bodyPr/>
        <a:lstStyle/>
        <a:p>
          <a:endParaRPr lang="en-US"/>
        </a:p>
      </dgm:t>
    </dgm:pt>
    <dgm:pt modelId="{D1237123-2C97-4176-8A3D-405B77EF606D}">
      <dgm:prSet/>
      <dgm:spPr/>
      <dgm:t>
        <a:bodyPr/>
        <a:lstStyle/>
        <a:p>
          <a:pPr rtl="0"/>
          <a:r>
            <a:rPr lang="en-US"/>
            <a:t>Set of algorithms for mapping our observations to actions</a:t>
          </a:r>
        </a:p>
      </dgm:t>
    </dgm:pt>
    <dgm:pt modelId="{194938AD-6D7C-4749-8036-906095C6A3C3}" type="parTrans" cxnId="{0184A6D7-E071-4227-8E8D-0E6FA2304DA2}">
      <dgm:prSet/>
      <dgm:spPr/>
      <dgm:t>
        <a:bodyPr/>
        <a:lstStyle/>
        <a:p>
          <a:endParaRPr lang="en-US"/>
        </a:p>
      </dgm:t>
    </dgm:pt>
    <dgm:pt modelId="{B22760ED-D65D-4D0C-85A0-AF3DE3917B2A}" type="sibTrans" cxnId="{0184A6D7-E071-4227-8E8D-0E6FA2304DA2}">
      <dgm:prSet/>
      <dgm:spPr/>
      <dgm:t>
        <a:bodyPr/>
        <a:lstStyle/>
        <a:p>
          <a:endParaRPr lang="en-US"/>
        </a:p>
      </dgm:t>
    </dgm:pt>
    <dgm:pt modelId="{CBEDFC3F-C3D0-4E15-A9EE-D7CC59E1B066}">
      <dgm:prSet/>
      <dgm:spPr>
        <a:solidFill>
          <a:schemeClr val="accent2"/>
        </a:solidFill>
      </dgm:spPr>
      <dgm:t>
        <a:bodyPr/>
        <a:lstStyle/>
        <a:p>
          <a:pPr rtl="0"/>
          <a:r>
            <a:rPr lang="en-US" dirty="0"/>
            <a:t>Information states:(MDP)</a:t>
          </a:r>
        </a:p>
      </dgm:t>
    </dgm:pt>
    <dgm:pt modelId="{0327674D-445B-4936-99E6-548EB843D7EC}" type="parTrans" cxnId="{C44A5F9A-9C9D-40BE-85F5-56136E350711}">
      <dgm:prSet/>
      <dgm:spPr/>
      <dgm:t>
        <a:bodyPr/>
        <a:lstStyle/>
        <a:p>
          <a:endParaRPr lang="en-US"/>
        </a:p>
      </dgm:t>
    </dgm:pt>
    <dgm:pt modelId="{2F0EE1E1-6607-422F-A991-7B5E0D290B2B}" type="sibTrans" cxnId="{C44A5F9A-9C9D-40BE-85F5-56136E350711}">
      <dgm:prSet/>
      <dgm:spPr/>
      <dgm:t>
        <a:bodyPr/>
        <a:lstStyle/>
        <a:p>
          <a:endParaRPr lang="en-US"/>
        </a:p>
      </dgm:t>
    </dgm:pt>
    <mc:AlternateContent xmlns:mc="http://schemas.openxmlformats.org/markup-compatibility/2006" xmlns:a14="http://schemas.microsoft.com/office/drawing/2010/main">
      <mc:Choice Requires="a14">
        <dgm:pt modelId="{C5B28C20-35A0-4770-810B-EADB1732C25A}">
          <dgm:prSet/>
          <dgm:spPr/>
          <dgm:t>
            <a:bodyPr/>
            <a:lstStyle/>
            <a:p>
              <a:pPr rtl="0"/>
              <a:r>
                <a:rPr lang="en-US" dirty="0"/>
                <a:t>P</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1</m:t>
                          </m:r>
                        </m:sub>
                      </m:sSub>
                    </m:e>
                    <m:e>
                      <m:sSub>
                        <m:sSubPr>
                          <m:ctrlPr>
                            <a:rPr lang="en-US"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𝑡</m:t>
                          </m:r>
                        </m:sub>
                      </m:sSub>
                    </m:e>
                  </m:d>
                </m:oMath>
              </a14:m>
              <a:r>
                <a:rPr lang="en-US" dirty="0"/>
                <a:t>=P</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1</m:t>
                          </m:r>
                        </m:sub>
                      </m:sSub>
                    </m:e>
                    <m:e>
                      <m:sSub>
                        <m:sSubPr>
                          <m:ctrlPr>
                            <a:rPr lang="en-US"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𝑡</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0</m:t>
                          </m:r>
                        </m:sub>
                      </m:sSub>
                    </m:e>
                  </m:d>
                </m:oMath>
              </a14:m>
              <a:endParaRPr lang="en-US" dirty="0"/>
            </a:p>
            <a:p>
              <a:pPr rtl="0"/>
              <a:r>
                <a:rPr lang="en-US" dirty="0"/>
                <a:t>Future is independent of past given present</a:t>
              </a:r>
            </a:p>
            <a:p>
              <a:pPr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𝑇</m:t>
                      </m:r>
                    </m:sub>
                  </m:sSub>
                </m:oMath>
              </a14:m>
              <a:r>
                <a:rPr lang="en-US" dirty="0">
                  <a:sym typeface="Wingdings" panose="05000000000000000000" pitchFamily="2" charset="2"/>
                </a:rPr>
                <a:t></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𝑆</m:t>
                      </m:r>
                    </m:e>
                    <m:sub>
                      <m:r>
                        <a:rPr lang="en-US" b="0" i="1" smtClean="0">
                          <a:latin typeface="Cambria Math" panose="02040503050406030204" pitchFamily="18" charset="0"/>
                          <a:sym typeface="Wingdings" panose="05000000000000000000" pitchFamily="2" charset="2"/>
                        </a:rPr>
                        <m:t>𝑇</m:t>
                      </m:r>
                    </m:sub>
                  </m:sSub>
                </m:oMath>
              </a14:m>
              <a:r>
                <a:rPr lang="en-US" dirty="0">
                  <a:sym typeface="Wingdings" panose="05000000000000000000" pitchFamily="2" charset="2"/>
                </a:rPr>
                <a:t></a:t>
              </a:r>
              <a14:m>
                <m:oMath xmlns:m="http://schemas.openxmlformats.org/officeDocument/2006/math">
                  <m:sSub>
                    <m:sSubPr>
                      <m:ctrlPr>
                        <a:rPr lang="en-US" i="1" dirty="0" smtClean="0">
                          <a:latin typeface="Cambria Math" panose="02040503050406030204" pitchFamily="18" charset="0"/>
                          <a:sym typeface="Wingdings" panose="05000000000000000000" pitchFamily="2" charset="2"/>
                        </a:rPr>
                      </m:ctrlPr>
                    </m:sSubPr>
                    <m:e>
                      <m:r>
                        <a:rPr lang="en-US" b="0" i="1" dirty="0" smtClean="0">
                          <a:latin typeface="Cambria Math" panose="02040503050406030204" pitchFamily="18" charset="0"/>
                          <a:sym typeface="Wingdings" panose="05000000000000000000" pitchFamily="2" charset="2"/>
                        </a:rPr>
                        <m:t>𝐻</m:t>
                      </m:r>
                    </m:e>
                    <m:sub>
                      <m:r>
                        <a:rPr lang="en-US" b="0" i="1" dirty="0" smtClean="0">
                          <a:latin typeface="Cambria Math" panose="02040503050406030204" pitchFamily="18" charset="0"/>
                          <a:sym typeface="Wingdings" panose="05000000000000000000" pitchFamily="2" charset="2"/>
                        </a:rPr>
                        <m:t>𝑇</m:t>
                      </m:r>
                      <m:r>
                        <a:rPr lang="en-US" b="0" i="1" dirty="0" smtClean="0">
                          <a:latin typeface="Cambria Math" panose="02040503050406030204" pitchFamily="18" charset="0"/>
                          <a:sym typeface="Wingdings" panose="05000000000000000000" pitchFamily="2" charset="2"/>
                        </a:rPr>
                        <m:t>+</m:t>
                      </m:r>
                      <m:r>
                        <a:rPr lang="en-US" b="0" i="1" dirty="0" smtClean="0">
                          <a:latin typeface="Cambria Math" panose="02040503050406030204" pitchFamily="18" charset="0"/>
                          <a:sym typeface="Wingdings" panose="05000000000000000000" pitchFamily="2" charset="2"/>
                        </a:rPr>
                        <m:t>1</m:t>
                      </m:r>
                      <m:r>
                        <a:rPr lang="en-US" b="0" i="1" dirty="0" smtClean="0">
                          <a:latin typeface="Cambria Math" panose="02040503050406030204" pitchFamily="18" charset="0"/>
                          <a:sym typeface="Wingdings" panose="05000000000000000000" pitchFamily="2" charset="2"/>
                        </a:rPr>
                        <m:t>:</m:t>
                      </m:r>
                      <m:r>
                        <a:rPr lang="en-US" b="0" i="1" dirty="0" smtClean="0">
                          <a:latin typeface="Cambria Math" panose="02040503050406030204" pitchFamily="18" charset="0"/>
                          <a:sym typeface="Wingdings" panose="05000000000000000000" pitchFamily="2" charset="2"/>
                        </a:rPr>
                        <m:t>∞</m:t>
                      </m:r>
                    </m:sub>
                  </m:sSub>
                </m:oMath>
              </a14:m>
              <a:endParaRPr lang="en-US" dirty="0"/>
            </a:p>
          </dgm:t>
        </dgm:pt>
      </mc:Choice>
      <mc:Fallback xmlns="">
        <dgm:pt modelId="{C5B28C20-35A0-4770-810B-EADB1732C25A}">
          <dgm:prSet/>
          <dgm:spPr/>
          <dgm:t>
            <a:bodyPr/>
            <a:lstStyle/>
            <a:p>
              <a:pPr rtl="0"/>
              <a:r>
                <a:rPr lang="en-US" dirty="0" smtClean="0"/>
                <a:t>P</a:t>
              </a:r>
              <a:r>
                <a:rPr lang="en-US" i="0"/>
                <a:t>(</a:t>
              </a:r>
              <a:r>
                <a:rPr lang="en-US" b="0" i="0"/>
                <a:t>𝑆_(𝑡+1)│𝑆_𝑡 )</a:t>
              </a:r>
              <a:r>
                <a:rPr lang="en-US" dirty="0"/>
                <a:t>=P</a:t>
              </a:r>
              <a:r>
                <a:rPr lang="en-US" i="0"/>
                <a:t>(</a:t>
              </a:r>
              <a:r>
                <a:rPr lang="en-US" b="0" i="0"/>
                <a:t>𝑆_(𝑡+1)│𝑆_𝑡…………….𝑆_0 )</a:t>
              </a:r>
              <a:endParaRPr lang="en-US" dirty="0" smtClean="0"/>
            </a:p>
            <a:p>
              <a:pPr rtl="0"/>
              <a:r>
                <a:rPr lang="en-US" dirty="0" smtClean="0"/>
                <a:t>Future is independent of past given present</a:t>
              </a:r>
            </a:p>
            <a:p>
              <a:pPr rtl="0"/>
              <a:r>
                <a:rPr lang="en-US" b="0" i="0" smtClean="0">
                  <a:latin typeface="Cambria Math" panose="02040503050406030204" pitchFamily="18" charset="0"/>
                </a:rPr>
                <a:t>𝐻_(1:𝑇)</a:t>
              </a:r>
              <a:r>
                <a:rPr lang="en-US" dirty="0" smtClean="0">
                  <a:sym typeface="Wingdings" panose="05000000000000000000" pitchFamily="2" charset="2"/>
                </a:rPr>
                <a:t></a:t>
              </a:r>
              <a:r>
                <a:rPr lang="en-US" b="0" i="0" smtClean="0">
                  <a:latin typeface="Cambria Math" panose="02040503050406030204" pitchFamily="18" charset="0"/>
                  <a:sym typeface="Wingdings" panose="05000000000000000000" pitchFamily="2" charset="2"/>
                </a:rPr>
                <a:t>𝑆_𝑇</a:t>
              </a:r>
              <a:r>
                <a:rPr lang="en-US" dirty="0" smtClean="0">
                  <a:sym typeface="Wingdings" panose="05000000000000000000" pitchFamily="2" charset="2"/>
                </a:rPr>
                <a:t></a:t>
              </a:r>
              <a:r>
                <a:rPr lang="en-US" b="0" i="0" dirty="0" smtClean="0">
                  <a:latin typeface="Cambria Math" panose="02040503050406030204" pitchFamily="18" charset="0"/>
                  <a:sym typeface="Wingdings" panose="05000000000000000000" pitchFamily="2" charset="2"/>
                </a:rPr>
                <a:t>𝐻_(𝑇+1:</a:t>
              </a:r>
              <a:r>
                <a:rPr lang="en-US" b="0" i="0" dirty="0" smtClean="0">
                  <a:latin typeface="Cambria Math" panose="02040503050406030204" pitchFamily="18" charset="0"/>
                  <a:ea typeface="Cambria Math" panose="02040503050406030204" pitchFamily="18" charset="0"/>
                  <a:sym typeface="Wingdings" panose="05000000000000000000" pitchFamily="2" charset="2"/>
                </a:rPr>
                <a:t>∞)</a:t>
              </a:r>
              <a:endParaRPr lang="en-US" dirty="0" smtClean="0"/>
            </a:p>
          </dgm:t>
        </dgm:pt>
      </mc:Fallback>
    </mc:AlternateContent>
    <dgm:pt modelId="{C2DF300C-4581-48D0-9D6B-2C9D8DAE6827}" type="parTrans" cxnId="{D86B8952-EBB0-4064-BC04-E606276C7445}">
      <dgm:prSet/>
      <dgm:spPr/>
      <dgm:t>
        <a:bodyPr/>
        <a:lstStyle/>
        <a:p>
          <a:endParaRPr lang="en-US"/>
        </a:p>
      </dgm:t>
    </dgm:pt>
    <dgm:pt modelId="{4CDFFD5A-0C36-4557-950F-4F439E382254}" type="sibTrans" cxnId="{D86B8952-EBB0-4064-BC04-E606276C7445}">
      <dgm:prSet/>
      <dgm:spPr/>
      <dgm:t>
        <a:bodyPr/>
        <a:lstStyle/>
        <a:p>
          <a:endParaRPr lang="en-US"/>
        </a:p>
      </dgm:t>
    </dgm:pt>
    <dgm:pt modelId="{EB062EC0-8E5D-4EDC-9337-7CB0365DF919}" type="pres">
      <dgm:prSet presAssocID="{C27AF831-6CC8-40B5-94CC-176F850C1977}" presName="linear" presStyleCnt="0">
        <dgm:presLayoutVars>
          <dgm:animLvl val="lvl"/>
          <dgm:resizeHandles val="exact"/>
        </dgm:presLayoutVars>
      </dgm:prSet>
      <dgm:spPr/>
    </dgm:pt>
    <dgm:pt modelId="{432AA964-7240-44CE-9A86-7923A13D11A1}" type="pres">
      <dgm:prSet presAssocID="{EAFD2375-D780-4EEC-B40F-3CF2AC78670D}" presName="parentText" presStyleLbl="node1" presStyleIdx="0" presStyleCnt="6" custScaleY="52865">
        <dgm:presLayoutVars>
          <dgm:chMax val="0"/>
          <dgm:bulletEnabled val="1"/>
        </dgm:presLayoutVars>
      </dgm:prSet>
      <dgm:spPr/>
    </dgm:pt>
    <dgm:pt modelId="{C2B718A0-C414-4DC3-BBBF-6EBDEB1ED799}" type="pres">
      <dgm:prSet presAssocID="{0CA4CE29-32DB-442B-8B60-4A53B42D0B32}" presName="spacer" presStyleCnt="0"/>
      <dgm:spPr/>
    </dgm:pt>
    <dgm:pt modelId="{31A77518-94E6-4638-A1B7-CBCCCC138119}" type="pres">
      <dgm:prSet presAssocID="{B83903C5-061F-4CE4-9F87-D6C2442ABF51}" presName="parentText" presStyleLbl="node1" presStyleIdx="1" presStyleCnt="6">
        <dgm:presLayoutVars>
          <dgm:chMax val="0"/>
          <dgm:bulletEnabled val="1"/>
        </dgm:presLayoutVars>
      </dgm:prSet>
      <dgm:spPr/>
    </dgm:pt>
    <dgm:pt modelId="{2CE2C715-7560-44EE-ABA5-45CAE419543E}" type="pres">
      <dgm:prSet presAssocID="{DA9006EB-C65B-42D9-8CF6-D64EC70083AB}" presName="spacer" presStyleCnt="0"/>
      <dgm:spPr/>
    </dgm:pt>
    <dgm:pt modelId="{88D8F46E-1EDD-456A-BC9A-84BB8FD818F8}" type="pres">
      <dgm:prSet presAssocID="{ECDA2D86-30F4-4753-B45D-C839DDE42659}" presName="parentText" presStyleLbl="node1" presStyleIdx="2" presStyleCnt="6" custScaleY="51233">
        <dgm:presLayoutVars>
          <dgm:chMax val="0"/>
          <dgm:bulletEnabled val="1"/>
        </dgm:presLayoutVars>
      </dgm:prSet>
      <dgm:spPr/>
    </dgm:pt>
    <dgm:pt modelId="{7085A0F8-F12B-4DB2-B609-A7109B2472AE}" type="pres">
      <dgm:prSet presAssocID="{717DFFE3-CA8F-4E93-BE74-714ED1E92BED}" presName="spacer" presStyleCnt="0"/>
      <dgm:spPr/>
    </dgm:pt>
    <dgm:pt modelId="{5F9E1ABC-B987-411D-ADF5-D5B875E78386}" type="pres">
      <dgm:prSet presAssocID="{D1237123-2C97-4176-8A3D-405B77EF606D}" presName="parentText" presStyleLbl="node1" presStyleIdx="3" presStyleCnt="6">
        <dgm:presLayoutVars>
          <dgm:chMax val="0"/>
          <dgm:bulletEnabled val="1"/>
        </dgm:presLayoutVars>
      </dgm:prSet>
      <dgm:spPr/>
    </dgm:pt>
    <dgm:pt modelId="{8B575092-AED0-4768-B71C-363BC16488E0}" type="pres">
      <dgm:prSet presAssocID="{B22760ED-D65D-4D0C-85A0-AF3DE3917B2A}" presName="spacer" presStyleCnt="0"/>
      <dgm:spPr/>
    </dgm:pt>
    <dgm:pt modelId="{D7F3CCFE-12E6-4C5E-AB05-F680C8DB2D81}" type="pres">
      <dgm:prSet presAssocID="{CBEDFC3F-C3D0-4E15-A9EE-D7CC59E1B066}" presName="parentText" presStyleLbl="node1" presStyleIdx="4" presStyleCnt="6" custScaleY="35057">
        <dgm:presLayoutVars>
          <dgm:chMax val="0"/>
          <dgm:bulletEnabled val="1"/>
        </dgm:presLayoutVars>
      </dgm:prSet>
      <dgm:spPr/>
    </dgm:pt>
    <dgm:pt modelId="{5FC13204-7D0D-48A0-B03C-4B288B7E4A66}" type="pres">
      <dgm:prSet presAssocID="{2F0EE1E1-6607-422F-A991-7B5E0D290B2B}" presName="spacer" presStyleCnt="0"/>
      <dgm:spPr/>
    </dgm:pt>
    <dgm:pt modelId="{2E8E49B8-4357-4A9C-A3D7-95343879EF48}" type="pres">
      <dgm:prSet presAssocID="{C5B28C20-35A0-4770-810B-EADB1732C25A}" presName="parentText" presStyleLbl="node1" presStyleIdx="5" presStyleCnt="6">
        <dgm:presLayoutVars>
          <dgm:chMax val="0"/>
          <dgm:bulletEnabled val="1"/>
        </dgm:presLayoutVars>
      </dgm:prSet>
      <dgm:spPr/>
    </dgm:pt>
  </dgm:ptLst>
  <dgm:cxnLst>
    <dgm:cxn modelId="{26737E00-7494-4C96-84AD-C8435E20B592}" type="presOf" srcId="{B83903C5-061F-4CE4-9F87-D6C2442ABF51}" destId="{31A77518-94E6-4638-A1B7-CBCCCC138119}" srcOrd="0" destOrd="0" presId="urn:microsoft.com/office/officeart/2005/8/layout/vList2"/>
    <dgm:cxn modelId="{F2565602-86A8-4D67-BC6F-EE3E0960131F}" type="presOf" srcId="{CBEDFC3F-C3D0-4E15-A9EE-D7CC59E1B066}" destId="{D7F3CCFE-12E6-4C5E-AB05-F680C8DB2D81}" srcOrd="0" destOrd="0" presId="urn:microsoft.com/office/officeart/2005/8/layout/vList2"/>
    <dgm:cxn modelId="{0D890417-8343-4BC6-8A1F-07B858DCBABE}" type="presOf" srcId="{C5B28C20-35A0-4770-810B-EADB1732C25A}" destId="{2E8E49B8-4357-4A9C-A3D7-95343879EF48}" srcOrd="0" destOrd="0" presId="urn:microsoft.com/office/officeart/2005/8/layout/vList2"/>
    <dgm:cxn modelId="{C9F0442A-41BE-413C-9E98-544FA8E20515}" type="presOf" srcId="{D1237123-2C97-4176-8A3D-405B77EF606D}" destId="{5F9E1ABC-B987-411D-ADF5-D5B875E78386}" srcOrd="0" destOrd="0" presId="urn:microsoft.com/office/officeart/2005/8/layout/vList2"/>
    <dgm:cxn modelId="{D86B8952-EBB0-4064-BC04-E606276C7445}" srcId="{C27AF831-6CC8-40B5-94CC-176F850C1977}" destId="{C5B28C20-35A0-4770-810B-EADB1732C25A}" srcOrd="5" destOrd="0" parTransId="{C2DF300C-4581-48D0-9D6B-2C9D8DAE6827}" sibTransId="{4CDFFD5A-0C36-4557-950F-4F439E382254}"/>
    <dgm:cxn modelId="{86BFC853-C431-40E8-9CEE-6F88DDBF9D1A}" srcId="{C27AF831-6CC8-40B5-94CC-176F850C1977}" destId="{EAFD2375-D780-4EEC-B40F-3CF2AC78670D}" srcOrd="0" destOrd="0" parTransId="{89A72E20-98CE-4901-90E1-9FC585E885A6}" sibTransId="{0CA4CE29-32DB-442B-8B60-4A53B42D0B32}"/>
    <dgm:cxn modelId="{CCB76098-AE56-485B-AB61-BBDF08E2609D}" srcId="{C27AF831-6CC8-40B5-94CC-176F850C1977}" destId="{ECDA2D86-30F4-4753-B45D-C839DDE42659}" srcOrd="2" destOrd="0" parTransId="{C3B90343-3752-4FDA-8DFF-C7436F7D53C1}" sibTransId="{717DFFE3-CA8F-4E93-BE74-714ED1E92BED}"/>
    <dgm:cxn modelId="{C44A5F9A-9C9D-40BE-85F5-56136E350711}" srcId="{C27AF831-6CC8-40B5-94CC-176F850C1977}" destId="{CBEDFC3F-C3D0-4E15-A9EE-D7CC59E1B066}" srcOrd="4" destOrd="0" parTransId="{0327674D-445B-4936-99E6-548EB843D7EC}" sibTransId="{2F0EE1E1-6607-422F-A991-7B5E0D290B2B}"/>
    <dgm:cxn modelId="{43F0EEB3-BDE8-4052-9580-E9C0E18C9873}" srcId="{C27AF831-6CC8-40B5-94CC-176F850C1977}" destId="{B83903C5-061F-4CE4-9F87-D6C2442ABF51}" srcOrd="1" destOrd="0" parTransId="{8AD6D109-1470-4253-A7E9-F85E7A063730}" sibTransId="{DA9006EB-C65B-42D9-8CF6-D64EC70083AB}"/>
    <dgm:cxn modelId="{4429FDB3-3046-499D-AB06-2849F184ADF8}" type="presOf" srcId="{EAFD2375-D780-4EEC-B40F-3CF2AC78670D}" destId="{432AA964-7240-44CE-9A86-7923A13D11A1}" srcOrd="0" destOrd="0" presId="urn:microsoft.com/office/officeart/2005/8/layout/vList2"/>
    <dgm:cxn modelId="{0184A6D7-E071-4227-8E8D-0E6FA2304DA2}" srcId="{C27AF831-6CC8-40B5-94CC-176F850C1977}" destId="{D1237123-2C97-4176-8A3D-405B77EF606D}" srcOrd="3" destOrd="0" parTransId="{194938AD-6D7C-4749-8036-906095C6A3C3}" sibTransId="{B22760ED-D65D-4D0C-85A0-AF3DE3917B2A}"/>
    <dgm:cxn modelId="{1F0D62D9-DE35-49EF-939C-B1DC7E9F3980}" type="presOf" srcId="{C27AF831-6CC8-40B5-94CC-176F850C1977}" destId="{EB062EC0-8E5D-4EDC-9337-7CB0365DF919}" srcOrd="0" destOrd="0" presId="urn:microsoft.com/office/officeart/2005/8/layout/vList2"/>
    <dgm:cxn modelId="{21C664F9-0122-46EB-A85F-53A901CC23CC}" type="presOf" srcId="{ECDA2D86-30F4-4753-B45D-C839DDE42659}" destId="{88D8F46E-1EDD-456A-BC9A-84BB8FD818F8}" srcOrd="0" destOrd="0" presId="urn:microsoft.com/office/officeart/2005/8/layout/vList2"/>
    <dgm:cxn modelId="{239858C3-3D71-4F12-88C5-01D59282634E}" type="presParOf" srcId="{EB062EC0-8E5D-4EDC-9337-7CB0365DF919}" destId="{432AA964-7240-44CE-9A86-7923A13D11A1}" srcOrd="0" destOrd="0" presId="urn:microsoft.com/office/officeart/2005/8/layout/vList2"/>
    <dgm:cxn modelId="{D380836A-C751-4611-BD96-5DBC243F94E8}" type="presParOf" srcId="{EB062EC0-8E5D-4EDC-9337-7CB0365DF919}" destId="{C2B718A0-C414-4DC3-BBBF-6EBDEB1ED799}" srcOrd="1" destOrd="0" presId="urn:microsoft.com/office/officeart/2005/8/layout/vList2"/>
    <dgm:cxn modelId="{6E792E3E-1ACD-4033-BDF5-F81B8D7A3F9D}" type="presParOf" srcId="{EB062EC0-8E5D-4EDC-9337-7CB0365DF919}" destId="{31A77518-94E6-4638-A1B7-CBCCCC138119}" srcOrd="2" destOrd="0" presId="urn:microsoft.com/office/officeart/2005/8/layout/vList2"/>
    <dgm:cxn modelId="{1C423692-5626-410B-919E-D1461FEA27A9}" type="presParOf" srcId="{EB062EC0-8E5D-4EDC-9337-7CB0365DF919}" destId="{2CE2C715-7560-44EE-ABA5-45CAE419543E}" srcOrd="3" destOrd="0" presId="urn:microsoft.com/office/officeart/2005/8/layout/vList2"/>
    <dgm:cxn modelId="{40538380-6621-4992-8D5E-72EB8F73EE4C}" type="presParOf" srcId="{EB062EC0-8E5D-4EDC-9337-7CB0365DF919}" destId="{88D8F46E-1EDD-456A-BC9A-84BB8FD818F8}" srcOrd="4" destOrd="0" presId="urn:microsoft.com/office/officeart/2005/8/layout/vList2"/>
    <dgm:cxn modelId="{E73C6CA0-8016-4857-83C0-63ABE4A422A6}" type="presParOf" srcId="{EB062EC0-8E5D-4EDC-9337-7CB0365DF919}" destId="{7085A0F8-F12B-4DB2-B609-A7109B2472AE}" srcOrd="5" destOrd="0" presId="urn:microsoft.com/office/officeart/2005/8/layout/vList2"/>
    <dgm:cxn modelId="{DF559399-21A1-4627-86B8-93C4647DC44C}" type="presParOf" srcId="{EB062EC0-8E5D-4EDC-9337-7CB0365DF919}" destId="{5F9E1ABC-B987-411D-ADF5-D5B875E78386}" srcOrd="6" destOrd="0" presId="urn:microsoft.com/office/officeart/2005/8/layout/vList2"/>
    <dgm:cxn modelId="{02684ECE-F601-43D7-84CA-E344AA6694C3}" type="presParOf" srcId="{EB062EC0-8E5D-4EDC-9337-7CB0365DF919}" destId="{8B575092-AED0-4768-B71C-363BC16488E0}" srcOrd="7" destOrd="0" presId="urn:microsoft.com/office/officeart/2005/8/layout/vList2"/>
    <dgm:cxn modelId="{4F672C3B-6556-4D23-9A11-D5E2CCDFF6E9}" type="presParOf" srcId="{EB062EC0-8E5D-4EDC-9337-7CB0365DF919}" destId="{D7F3CCFE-12E6-4C5E-AB05-F680C8DB2D81}" srcOrd="8" destOrd="0" presId="urn:microsoft.com/office/officeart/2005/8/layout/vList2"/>
    <dgm:cxn modelId="{FD879D6E-120D-4E45-8CB4-9AB43A40474F}" type="presParOf" srcId="{EB062EC0-8E5D-4EDC-9337-7CB0365DF919}" destId="{5FC13204-7D0D-48A0-B03C-4B288B7E4A66}" srcOrd="9" destOrd="0" presId="urn:microsoft.com/office/officeart/2005/8/layout/vList2"/>
    <dgm:cxn modelId="{C6B170A2-21A3-4629-B9EB-3C2725AB1106}" type="presParOf" srcId="{EB062EC0-8E5D-4EDC-9337-7CB0365DF919}" destId="{2E8E49B8-4357-4A9C-A3D7-95343879EF4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BA0A98-AFEA-4BC9-83D7-A49BD18073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846DB76C-56DA-4FC0-9607-E162A88744CE}">
          <dgm:prSet/>
          <dgm:spPr>
            <a:solidFill>
              <a:srgbClr val="FF0000"/>
            </a:solidFill>
          </dgm:spPr>
          <dgm:t>
            <a:bodyPr/>
            <a:lstStyle/>
            <a:p>
              <a:pPr rtl="0"/>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𝛾</m:t>
                    </m:r>
                    <m:r>
                      <a:rPr lang="en-US">
                        <a:latin typeface="Cambria Math" panose="02040503050406030204" pitchFamily="18" charset="0"/>
                      </a:rPr>
                      <m:t>∈</m:t>
                    </m:r>
                    <m:d>
                      <m:dPr>
                        <m:begChr m:val="["/>
                        <m:endChr m:val="]"/>
                        <m:ctrlPr>
                          <a:rPr lang="en-US" b="0" i="1">
                            <a:latin typeface="Cambria Math" panose="02040503050406030204" pitchFamily="18" charset="0"/>
                          </a:rPr>
                        </m:ctrlPr>
                      </m:dPr>
                      <m:e>
                        <m:r>
                          <a:rPr lang="en-US" b="0" i="0">
                            <a:latin typeface="Cambria Math" panose="02040503050406030204" pitchFamily="18" charset="0"/>
                          </a:rPr>
                          <m:t>0</m:t>
                        </m:r>
                        <m:r>
                          <a:rPr lang="en-US" b="0" i="0">
                            <a:latin typeface="Cambria Math" panose="02040503050406030204" pitchFamily="18" charset="0"/>
                          </a:rPr>
                          <m:t>,</m:t>
                        </m:r>
                        <m:r>
                          <a:rPr lang="en-US" b="0" i="0">
                            <a:latin typeface="Cambria Math" panose="02040503050406030204" pitchFamily="18" charset="0"/>
                          </a:rPr>
                          <m:t>1</m:t>
                        </m:r>
                      </m:e>
                    </m:d>
                  </m:oMath>
                </m:oMathPara>
              </a14:m>
              <a:endParaRPr lang="en-US" dirty="0"/>
            </a:p>
          </dgm:t>
        </dgm:pt>
      </mc:Choice>
      <mc:Fallback xmlns="">
        <dgm:pt modelId="{846DB76C-56DA-4FC0-9607-E162A88744CE}">
          <dgm:prSet/>
          <dgm:spPr>
            <a:solidFill>
              <a:srgbClr val="FF0000"/>
            </a:solidFill>
          </dgm:spPr>
          <dgm:t>
            <a:bodyPr/>
            <a:lstStyle/>
            <a:p>
              <a:pPr rtl="0"/>
              <a:r>
                <a:rPr lang="en-US" i="0" smtClean="0">
                  <a:latin typeface="Cambria Math" panose="02040503050406030204" pitchFamily="18" charset="0"/>
                </a:rPr>
                <a:t>𝛾</a:t>
              </a:r>
              <a:r>
                <a:rPr lang="en-US" i="0">
                  <a:latin typeface="Cambria Math" panose="02040503050406030204" pitchFamily="18" charset="0"/>
                </a:rPr>
                <a:t>∈</a:t>
              </a:r>
              <a:r>
                <a:rPr lang="en-US" b="0" i="0">
                  <a:latin typeface="Cambria Math" panose="02040503050406030204" pitchFamily="18" charset="0"/>
                </a:rPr>
                <a:t>[0,1]</a:t>
              </a:r>
              <a:endParaRPr lang="en-US" dirty="0"/>
            </a:p>
          </dgm:t>
        </dgm:pt>
      </mc:Fallback>
    </mc:AlternateContent>
    <dgm:pt modelId="{C129A433-95B6-482E-B2F9-28B107BE7FC8}" type="parTrans" cxnId="{DFCD5BCD-318B-484F-BBC5-521E76DCA7F5}">
      <dgm:prSet/>
      <dgm:spPr/>
      <dgm:t>
        <a:bodyPr/>
        <a:lstStyle/>
        <a:p>
          <a:endParaRPr lang="en-US"/>
        </a:p>
      </dgm:t>
    </dgm:pt>
    <dgm:pt modelId="{F0B177BD-AF08-4994-BE78-B6A1AAD3BF99}" type="sibTrans" cxnId="{DFCD5BCD-318B-484F-BBC5-521E76DCA7F5}">
      <dgm:prSet/>
      <dgm:spPr/>
      <dgm:t>
        <a:bodyPr/>
        <a:lstStyle/>
        <a:p>
          <a:endParaRPr lang="en-US"/>
        </a:p>
      </dgm:t>
    </dgm:pt>
    <mc:AlternateContent xmlns:mc="http://schemas.openxmlformats.org/markup-compatibility/2006" xmlns:a14="http://schemas.microsoft.com/office/drawing/2010/main">
      <mc:Choice Requires="a14">
        <dgm:pt modelId="{BEFC5169-0020-409C-90EB-8F225B017389}">
          <dgm:prSet/>
          <dgm:spPr>
            <a:solidFill>
              <a:srgbClr val="00B0F0"/>
            </a:solidFill>
          </dgm:spPr>
          <dgm:t>
            <a:bodyPr/>
            <a:lstStyle/>
            <a:p>
              <a:pPr rtl="0"/>
              <a14:m>
                <m:oMath xmlns:m="http://schemas.openxmlformats.org/officeDocument/2006/math">
                  <m:r>
                    <a:rPr lang="en-US" i="1" smtClean="0">
                      <a:latin typeface="Cambria Math" panose="02040503050406030204" pitchFamily="18" charset="0"/>
                    </a:rPr>
                    <m:t>𝛾</m:t>
                  </m:r>
                </m:oMath>
              </a14:m>
              <a:r>
                <a:rPr lang="en-US" b="0" dirty="0"/>
                <a:t>=0                     we only care about immediate reward</a:t>
              </a:r>
              <a:endParaRPr lang="en-US" dirty="0"/>
            </a:p>
          </dgm:t>
        </dgm:pt>
      </mc:Choice>
      <mc:Fallback xmlns="">
        <dgm:pt modelId="{BEFC5169-0020-409C-90EB-8F225B017389}">
          <dgm:prSet/>
          <dgm:spPr>
            <a:solidFill>
              <a:srgbClr val="00B0F0"/>
            </a:solidFill>
          </dgm:spPr>
          <dgm:t>
            <a:bodyPr/>
            <a:lstStyle/>
            <a:p>
              <a:pPr rtl="0"/>
              <a:r>
                <a:rPr lang="en-US" i="0" smtClean="0">
                  <a:latin typeface="Cambria Math" panose="02040503050406030204" pitchFamily="18" charset="0"/>
                </a:rPr>
                <a:t>𝛾</a:t>
              </a:r>
              <a:r>
                <a:rPr lang="en-US" b="0" dirty="0"/>
                <a:t>=0                     we only care about immediate reward</a:t>
              </a:r>
              <a:endParaRPr lang="en-US" dirty="0"/>
            </a:p>
          </dgm:t>
        </dgm:pt>
      </mc:Fallback>
    </mc:AlternateContent>
    <dgm:pt modelId="{DC277A4F-BB02-4CCC-8E20-6AF34FD2F2CB}" type="parTrans" cxnId="{6E9BFCD6-FBD1-4DA8-8722-922944516517}">
      <dgm:prSet/>
      <dgm:spPr/>
      <dgm:t>
        <a:bodyPr/>
        <a:lstStyle/>
        <a:p>
          <a:endParaRPr lang="en-US"/>
        </a:p>
      </dgm:t>
    </dgm:pt>
    <dgm:pt modelId="{8996A70B-E340-4E9D-AE1A-B8063FD17357}" type="sibTrans" cxnId="{6E9BFCD6-FBD1-4DA8-8722-922944516517}">
      <dgm:prSet/>
      <dgm:spPr/>
      <dgm:t>
        <a:bodyPr/>
        <a:lstStyle/>
        <a:p>
          <a:endParaRPr lang="en-US"/>
        </a:p>
      </dgm:t>
    </dgm:pt>
    <mc:AlternateContent xmlns:mc="http://schemas.openxmlformats.org/markup-compatibility/2006" xmlns:a14="http://schemas.microsoft.com/office/drawing/2010/main">
      <mc:Choice Requires="a14">
        <dgm:pt modelId="{137BF821-2B8A-414A-AE7A-7559FD3D2306}">
          <dgm:prSet/>
          <dgm:spPr>
            <a:solidFill>
              <a:srgbClr val="00B0F0"/>
            </a:solidFill>
          </dgm:spPr>
          <dgm:t>
            <a:bodyPr/>
            <a:lstStyle/>
            <a:p>
              <a:pPr rtl="0"/>
              <a14:m>
                <m:oMath xmlns:m="http://schemas.openxmlformats.org/officeDocument/2006/math">
                  <m:r>
                    <a:rPr lang="en-US" i="1" smtClean="0">
                      <a:latin typeface="Cambria Math" panose="02040503050406030204" pitchFamily="18" charset="0"/>
                    </a:rPr>
                    <m:t>𝛾</m:t>
                  </m:r>
                </m:oMath>
              </a14:m>
              <a:r>
                <a:rPr lang="en-US" b="0" dirty="0"/>
                <a:t>=1                      we care about all feature rewards                         only when sequence terminates we can use this</a:t>
              </a:r>
              <a:endParaRPr lang="en-US" dirty="0"/>
            </a:p>
          </dgm:t>
        </dgm:pt>
      </mc:Choice>
      <mc:Fallback xmlns="">
        <dgm:pt modelId="{137BF821-2B8A-414A-AE7A-7559FD3D2306}">
          <dgm:prSet/>
          <dgm:spPr>
            <a:solidFill>
              <a:srgbClr val="00B0F0"/>
            </a:solidFill>
          </dgm:spPr>
          <dgm:t>
            <a:bodyPr/>
            <a:lstStyle/>
            <a:p>
              <a:pPr rtl="0"/>
              <a:r>
                <a:rPr lang="en-US" i="0" smtClean="0">
                  <a:latin typeface="Cambria Math" panose="02040503050406030204" pitchFamily="18" charset="0"/>
                </a:rPr>
                <a:t>𝛾</a:t>
              </a:r>
              <a:r>
                <a:rPr lang="en-US" b="0" dirty="0"/>
                <a:t>=1                      we care about all feature </a:t>
              </a:r>
              <a:r>
                <a:rPr lang="en-US" b="0" dirty="0" smtClean="0"/>
                <a:t>rewards                         only when sequence terminates we can use this</a:t>
              </a:r>
              <a:endParaRPr lang="en-US" dirty="0"/>
            </a:p>
          </dgm:t>
        </dgm:pt>
      </mc:Fallback>
    </mc:AlternateContent>
    <dgm:pt modelId="{F0F640F6-6105-42F5-B98A-C3A65138527C}" type="parTrans" cxnId="{3F450BBE-D757-4BE1-87C3-8E3553BBFFCE}">
      <dgm:prSet/>
      <dgm:spPr/>
      <dgm:t>
        <a:bodyPr/>
        <a:lstStyle/>
        <a:p>
          <a:endParaRPr lang="en-US"/>
        </a:p>
      </dgm:t>
    </dgm:pt>
    <dgm:pt modelId="{490C5B15-E6E7-4927-85DC-C9321818C889}" type="sibTrans" cxnId="{3F450BBE-D757-4BE1-87C3-8E3553BBFFCE}">
      <dgm:prSet/>
      <dgm:spPr/>
      <dgm:t>
        <a:bodyPr/>
        <a:lstStyle/>
        <a:p>
          <a:endParaRPr lang="en-US"/>
        </a:p>
      </dgm:t>
    </dgm:pt>
    <mc:AlternateContent xmlns:mc="http://schemas.openxmlformats.org/markup-compatibility/2006" xmlns:a14="http://schemas.microsoft.com/office/drawing/2010/main">
      <mc:Choice Requires="a14">
        <dgm:pt modelId="{E1DC3A14-09C0-440B-8613-541D7A42AE08}">
          <dgm:prSet/>
          <dgm:spPr>
            <a:solidFill>
              <a:srgbClr val="00B0F0"/>
            </a:solidFill>
          </dgm:spPr>
          <dgm:t>
            <a:bodyPr/>
            <a:lstStyle/>
            <a:p>
              <a:pPr rtl="0"/>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&lt;</m:t>
                  </m:r>
                  <m:r>
                    <a:rPr lang="en-US" i="1">
                      <a:latin typeface="Cambria Math" panose="02040503050406030204" pitchFamily="18" charset="0"/>
                    </a:rPr>
                    <m:t>𝛾</m:t>
                  </m:r>
                </m:oMath>
              </a14:m>
              <a:r>
                <a:rPr lang="en-US" b="0"/>
                <a:t>&lt;1                       we care about feature but with discounted factor</a:t>
              </a:r>
              <a:endParaRPr lang="en-US"/>
            </a:p>
          </dgm:t>
        </dgm:pt>
      </mc:Choice>
      <mc:Fallback xmlns="">
        <dgm:pt modelId="{E1DC3A14-09C0-440B-8613-541D7A42AE08}">
          <dgm:prSet/>
          <dgm:spPr>
            <a:solidFill>
              <a:srgbClr val="00B0F0"/>
            </a:solidFill>
          </dgm:spPr>
          <dgm:t>
            <a:bodyPr/>
            <a:lstStyle/>
            <a:p>
              <a:pPr rtl="0"/>
              <a:r>
                <a:rPr lang="en-US" b="0" i="0" smtClean="0">
                  <a:latin typeface="Cambria Math" panose="02040503050406030204" pitchFamily="18" charset="0"/>
                </a:rPr>
                <a:t>0&lt;</a:t>
              </a:r>
              <a:r>
                <a:rPr lang="en-US" i="0">
                  <a:latin typeface="Cambria Math" panose="02040503050406030204" pitchFamily="18" charset="0"/>
                </a:rPr>
                <a:t>𝛾</a:t>
              </a:r>
              <a:r>
                <a:rPr lang="en-US" b="0"/>
                <a:t>&lt;1                       we care about feature but with discounted factor</a:t>
              </a:r>
              <a:endParaRPr lang="en-US"/>
            </a:p>
          </dgm:t>
        </dgm:pt>
      </mc:Fallback>
    </mc:AlternateContent>
    <dgm:pt modelId="{8EBD07F9-872F-4E4A-9848-C70C3396E73B}" type="parTrans" cxnId="{7C00500B-05AF-4A32-8D9E-F45151BD7E27}">
      <dgm:prSet/>
      <dgm:spPr/>
      <dgm:t>
        <a:bodyPr/>
        <a:lstStyle/>
        <a:p>
          <a:endParaRPr lang="en-US"/>
        </a:p>
      </dgm:t>
    </dgm:pt>
    <dgm:pt modelId="{859DE2ED-1C56-47AC-89AA-569F8B95537B}" type="sibTrans" cxnId="{7C00500B-05AF-4A32-8D9E-F45151BD7E27}">
      <dgm:prSet/>
      <dgm:spPr/>
      <dgm:t>
        <a:bodyPr/>
        <a:lstStyle/>
        <a:p>
          <a:endParaRPr lang="en-US"/>
        </a:p>
      </dgm:t>
    </dgm:pt>
    <dgm:pt modelId="{57D6C247-A835-4587-825F-3EC367BF343E}" type="pres">
      <dgm:prSet presAssocID="{1FBA0A98-AFEA-4BC9-83D7-A49BD1807324}" presName="linear" presStyleCnt="0">
        <dgm:presLayoutVars>
          <dgm:animLvl val="lvl"/>
          <dgm:resizeHandles val="exact"/>
        </dgm:presLayoutVars>
      </dgm:prSet>
      <dgm:spPr/>
    </dgm:pt>
    <dgm:pt modelId="{E5548090-6E36-4E1A-8ADC-8F1D522348C7}" type="pres">
      <dgm:prSet presAssocID="{846DB76C-56DA-4FC0-9607-E162A88744CE}" presName="parentText" presStyleLbl="node1" presStyleIdx="0" presStyleCnt="4">
        <dgm:presLayoutVars>
          <dgm:chMax val="0"/>
          <dgm:bulletEnabled val="1"/>
        </dgm:presLayoutVars>
      </dgm:prSet>
      <dgm:spPr/>
    </dgm:pt>
    <dgm:pt modelId="{081FA49F-6BAF-4BFD-9A94-7FAA25633F03}" type="pres">
      <dgm:prSet presAssocID="{F0B177BD-AF08-4994-BE78-B6A1AAD3BF99}" presName="spacer" presStyleCnt="0"/>
      <dgm:spPr/>
    </dgm:pt>
    <dgm:pt modelId="{FDAC5DA3-F430-4C7C-9BA8-AAA1E8705DD6}" type="pres">
      <dgm:prSet presAssocID="{BEFC5169-0020-409C-90EB-8F225B017389}" presName="parentText" presStyleLbl="node1" presStyleIdx="1" presStyleCnt="4">
        <dgm:presLayoutVars>
          <dgm:chMax val="0"/>
          <dgm:bulletEnabled val="1"/>
        </dgm:presLayoutVars>
      </dgm:prSet>
      <dgm:spPr/>
    </dgm:pt>
    <dgm:pt modelId="{0ABF8B82-FF92-47F0-941C-F336B5B9EA05}" type="pres">
      <dgm:prSet presAssocID="{8996A70B-E340-4E9D-AE1A-B8063FD17357}" presName="spacer" presStyleCnt="0"/>
      <dgm:spPr/>
    </dgm:pt>
    <dgm:pt modelId="{DF93C21B-8DF4-41F2-876C-00A96269B864}" type="pres">
      <dgm:prSet presAssocID="{137BF821-2B8A-414A-AE7A-7559FD3D2306}" presName="parentText" presStyleLbl="node1" presStyleIdx="2" presStyleCnt="4">
        <dgm:presLayoutVars>
          <dgm:chMax val="0"/>
          <dgm:bulletEnabled val="1"/>
        </dgm:presLayoutVars>
      </dgm:prSet>
      <dgm:spPr/>
    </dgm:pt>
    <dgm:pt modelId="{C635FFCE-80CD-4E5D-90CB-3FAF6E2221FC}" type="pres">
      <dgm:prSet presAssocID="{490C5B15-E6E7-4927-85DC-C9321818C889}" presName="spacer" presStyleCnt="0"/>
      <dgm:spPr/>
    </dgm:pt>
    <dgm:pt modelId="{077FC281-0C47-4D42-8682-2F31D64A0488}" type="pres">
      <dgm:prSet presAssocID="{E1DC3A14-09C0-440B-8613-541D7A42AE08}" presName="parentText" presStyleLbl="node1" presStyleIdx="3" presStyleCnt="4">
        <dgm:presLayoutVars>
          <dgm:chMax val="0"/>
          <dgm:bulletEnabled val="1"/>
        </dgm:presLayoutVars>
      </dgm:prSet>
      <dgm:spPr/>
    </dgm:pt>
  </dgm:ptLst>
  <dgm:cxnLst>
    <dgm:cxn modelId="{7C00500B-05AF-4A32-8D9E-F45151BD7E27}" srcId="{1FBA0A98-AFEA-4BC9-83D7-A49BD1807324}" destId="{E1DC3A14-09C0-440B-8613-541D7A42AE08}" srcOrd="3" destOrd="0" parTransId="{8EBD07F9-872F-4E4A-9848-C70C3396E73B}" sibTransId="{859DE2ED-1C56-47AC-89AA-569F8B95537B}"/>
    <dgm:cxn modelId="{A3B9031F-9367-4007-8BBC-8B5811E5EE75}" type="presOf" srcId="{846DB76C-56DA-4FC0-9607-E162A88744CE}" destId="{E5548090-6E36-4E1A-8ADC-8F1D522348C7}" srcOrd="0" destOrd="0" presId="urn:microsoft.com/office/officeart/2005/8/layout/vList2"/>
    <dgm:cxn modelId="{1F7FE35B-A08F-416C-85E7-E37DBCF265F8}" type="presOf" srcId="{E1DC3A14-09C0-440B-8613-541D7A42AE08}" destId="{077FC281-0C47-4D42-8682-2F31D64A0488}" srcOrd="0" destOrd="0" presId="urn:microsoft.com/office/officeart/2005/8/layout/vList2"/>
    <dgm:cxn modelId="{2E028053-F0C4-4DDE-9AF0-097D13360A4E}" type="presOf" srcId="{137BF821-2B8A-414A-AE7A-7559FD3D2306}" destId="{DF93C21B-8DF4-41F2-876C-00A96269B864}" srcOrd="0" destOrd="0" presId="urn:microsoft.com/office/officeart/2005/8/layout/vList2"/>
    <dgm:cxn modelId="{E746E374-F89F-4D19-B3B3-D465E55B7872}" type="presOf" srcId="{1FBA0A98-AFEA-4BC9-83D7-A49BD1807324}" destId="{57D6C247-A835-4587-825F-3EC367BF343E}" srcOrd="0" destOrd="0" presId="urn:microsoft.com/office/officeart/2005/8/layout/vList2"/>
    <dgm:cxn modelId="{3F450BBE-D757-4BE1-87C3-8E3553BBFFCE}" srcId="{1FBA0A98-AFEA-4BC9-83D7-A49BD1807324}" destId="{137BF821-2B8A-414A-AE7A-7559FD3D2306}" srcOrd="2" destOrd="0" parTransId="{F0F640F6-6105-42F5-B98A-C3A65138527C}" sibTransId="{490C5B15-E6E7-4927-85DC-C9321818C889}"/>
    <dgm:cxn modelId="{DFCD5BCD-318B-484F-BBC5-521E76DCA7F5}" srcId="{1FBA0A98-AFEA-4BC9-83D7-A49BD1807324}" destId="{846DB76C-56DA-4FC0-9607-E162A88744CE}" srcOrd="0" destOrd="0" parTransId="{C129A433-95B6-482E-B2F9-28B107BE7FC8}" sibTransId="{F0B177BD-AF08-4994-BE78-B6A1AAD3BF99}"/>
    <dgm:cxn modelId="{6E9BFCD6-FBD1-4DA8-8722-922944516517}" srcId="{1FBA0A98-AFEA-4BC9-83D7-A49BD1807324}" destId="{BEFC5169-0020-409C-90EB-8F225B017389}" srcOrd="1" destOrd="0" parTransId="{DC277A4F-BB02-4CCC-8E20-6AF34FD2F2CB}" sibTransId="{8996A70B-E340-4E9D-AE1A-B8063FD17357}"/>
    <dgm:cxn modelId="{434B59E6-4984-404B-9C39-9370A0C142A7}" type="presOf" srcId="{BEFC5169-0020-409C-90EB-8F225B017389}" destId="{FDAC5DA3-F430-4C7C-9BA8-AAA1E8705DD6}" srcOrd="0" destOrd="0" presId="urn:microsoft.com/office/officeart/2005/8/layout/vList2"/>
    <dgm:cxn modelId="{07DDD687-66F5-47AA-979D-9269B8B136A7}" type="presParOf" srcId="{57D6C247-A835-4587-825F-3EC367BF343E}" destId="{E5548090-6E36-4E1A-8ADC-8F1D522348C7}" srcOrd="0" destOrd="0" presId="urn:microsoft.com/office/officeart/2005/8/layout/vList2"/>
    <dgm:cxn modelId="{C05B1221-CF74-4032-B952-7665F75A3786}" type="presParOf" srcId="{57D6C247-A835-4587-825F-3EC367BF343E}" destId="{081FA49F-6BAF-4BFD-9A94-7FAA25633F03}" srcOrd="1" destOrd="0" presId="urn:microsoft.com/office/officeart/2005/8/layout/vList2"/>
    <dgm:cxn modelId="{F6D44A28-99AC-465A-989F-E724ADE413BE}" type="presParOf" srcId="{57D6C247-A835-4587-825F-3EC367BF343E}" destId="{FDAC5DA3-F430-4C7C-9BA8-AAA1E8705DD6}" srcOrd="2" destOrd="0" presId="urn:microsoft.com/office/officeart/2005/8/layout/vList2"/>
    <dgm:cxn modelId="{06AEAEAF-E57B-4F14-8896-0BB0EAB120EE}" type="presParOf" srcId="{57D6C247-A835-4587-825F-3EC367BF343E}" destId="{0ABF8B82-FF92-47F0-941C-F336B5B9EA05}" srcOrd="3" destOrd="0" presId="urn:microsoft.com/office/officeart/2005/8/layout/vList2"/>
    <dgm:cxn modelId="{DF9E9A0D-A526-415F-9109-AF6AF142C4E6}" type="presParOf" srcId="{57D6C247-A835-4587-825F-3EC367BF343E}" destId="{DF93C21B-8DF4-41F2-876C-00A96269B864}" srcOrd="4" destOrd="0" presId="urn:microsoft.com/office/officeart/2005/8/layout/vList2"/>
    <dgm:cxn modelId="{BFE24AFA-411E-4BF4-A142-145C56326A57}" type="presParOf" srcId="{57D6C247-A835-4587-825F-3EC367BF343E}" destId="{C635FFCE-80CD-4E5D-90CB-3FAF6E2221FC}" srcOrd="5" destOrd="0" presId="urn:microsoft.com/office/officeart/2005/8/layout/vList2"/>
    <dgm:cxn modelId="{D29F2664-2CD2-489C-93A5-1C2197BCF531}" type="presParOf" srcId="{57D6C247-A835-4587-825F-3EC367BF343E}" destId="{077FC281-0C47-4D42-8682-2F31D64A048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409D518-23AC-43CD-906F-BFC7B05EC73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6C3DC1A2-0E67-468B-BA0B-34D12A791F3A}">
      <dgm:prSet/>
      <dgm:spPr/>
      <dgm:t>
        <a:bodyPr/>
        <a:lstStyle/>
        <a:p>
          <a:pPr rtl="0"/>
          <a:r>
            <a:rPr lang="en-US" dirty="0"/>
            <a:t>Feature is independent of past, given present:</a:t>
          </a:r>
        </a:p>
      </dgm:t>
    </dgm:pt>
    <dgm:pt modelId="{09FD4449-811F-4FAA-BCF5-75364DB6B1DF}" type="parTrans" cxnId="{BFC6101B-09D9-46B7-8F58-62C44A302531}">
      <dgm:prSet/>
      <dgm:spPr/>
      <dgm:t>
        <a:bodyPr/>
        <a:lstStyle/>
        <a:p>
          <a:endParaRPr lang="en-US"/>
        </a:p>
      </dgm:t>
    </dgm:pt>
    <dgm:pt modelId="{4927A892-6371-403B-B7E1-D2BD2DF4829F}" type="sibTrans" cxnId="{BFC6101B-09D9-46B7-8F58-62C44A302531}">
      <dgm:prSet/>
      <dgm:spPr/>
      <dgm:t>
        <a:bodyPr/>
        <a:lstStyle/>
        <a:p>
          <a:endParaRPr lang="en-US"/>
        </a:p>
      </dgm:t>
    </dgm:pt>
    <mc:AlternateContent xmlns:mc="http://schemas.openxmlformats.org/markup-compatibility/2006" xmlns:a14="http://schemas.microsoft.com/office/drawing/2010/main">
      <mc:Choice Requires="a14">
        <dgm:pt modelId="{68D48FF4-1173-46E3-ACD0-46D3856F79CD}">
          <dgm:prSet/>
          <dgm:spPr/>
          <dgm:t>
            <a:bodyPr/>
            <a:lstStyle/>
            <a:p>
              <a:pPr rtl="0"/>
              <a:r>
                <a:rPr lang="en-US" dirty="0"/>
                <a:t>P</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=P</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0</m:t>
                          </m:r>
                        </m:sub>
                      </m:sSub>
                    </m:e>
                  </m:d>
                </m:oMath>
              </a14:m>
              <a:endParaRPr lang="en-US" dirty="0"/>
            </a:p>
          </dgm:t>
        </dgm:pt>
      </mc:Choice>
      <mc:Fallback xmlns="">
        <dgm:pt modelId="{68D48FF4-1173-46E3-ACD0-46D3856F79CD}">
          <dgm:prSet/>
          <dgm:spPr/>
          <dgm:t>
            <a:bodyPr/>
            <a:lstStyle/>
            <a:p>
              <a:pPr rtl="0"/>
              <a:r>
                <a:rPr lang="en-US" smtClean="0"/>
                <a:t>P</a:t>
              </a:r>
              <a:r>
                <a:rPr lang="en-US" i="0"/>
                <a:t>(𝑆_(𝑡+1)│𝑆_𝑡 )</a:t>
              </a:r>
              <a:r>
                <a:rPr lang="en-US"/>
                <a:t>=P</a:t>
              </a:r>
              <a:r>
                <a:rPr lang="en-US" i="0"/>
                <a:t>(𝑆_(𝑡+1)│𝑆_𝑡…………….𝑆_0 )</a:t>
              </a:r>
              <a:endParaRPr lang="en-US"/>
            </a:p>
          </dgm:t>
        </dgm:pt>
      </mc:Fallback>
    </mc:AlternateContent>
    <dgm:pt modelId="{BD8F4DA3-8DB4-4CB1-A712-EE9A19AC68F4}" type="parTrans" cxnId="{D8915A2E-7651-4BDF-BBE5-8ECEB413F9DD}">
      <dgm:prSet/>
      <dgm:spPr/>
      <dgm:t>
        <a:bodyPr/>
        <a:lstStyle/>
        <a:p>
          <a:endParaRPr lang="en-US"/>
        </a:p>
      </dgm:t>
    </dgm:pt>
    <dgm:pt modelId="{650AC233-C41D-44E2-92D9-1567EF2D2E3E}" type="sibTrans" cxnId="{D8915A2E-7651-4BDF-BBE5-8ECEB413F9DD}">
      <dgm:prSet/>
      <dgm:spPr/>
      <dgm:t>
        <a:bodyPr/>
        <a:lstStyle/>
        <a:p>
          <a:endParaRPr lang="en-US"/>
        </a:p>
      </dgm:t>
    </dgm:pt>
    <dgm:pt modelId="{F1ACDC56-52CF-47CE-83FD-23D407CA2441}">
      <dgm:prSet/>
      <dgm:spPr/>
      <dgm:t>
        <a:bodyPr/>
        <a:lstStyle/>
        <a:p>
          <a:pPr rtl="0"/>
          <a:r>
            <a:rPr lang="en-US"/>
            <a:t>Once state is known history can be thrown away</a:t>
          </a:r>
        </a:p>
      </dgm:t>
    </dgm:pt>
    <dgm:pt modelId="{179A3455-AC30-4698-BFB8-C94401E688C1}" type="parTrans" cxnId="{64C3CE0A-BCA6-4DC2-8328-B5DA646B1398}">
      <dgm:prSet/>
      <dgm:spPr/>
      <dgm:t>
        <a:bodyPr/>
        <a:lstStyle/>
        <a:p>
          <a:endParaRPr lang="en-US"/>
        </a:p>
      </dgm:t>
    </dgm:pt>
    <dgm:pt modelId="{75302772-9E55-4B4E-BE46-47C8EDD1ADEC}" type="sibTrans" cxnId="{64C3CE0A-BCA6-4DC2-8328-B5DA646B1398}">
      <dgm:prSet/>
      <dgm:spPr/>
      <dgm:t>
        <a:bodyPr/>
        <a:lstStyle/>
        <a:p>
          <a:endParaRPr lang="en-US"/>
        </a:p>
      </dgm:t>
    </dgm:pt>
    <dgm:pt modelId="{DC314184-C610-455D-923C-CBB841E46CA6}" type="pres">
      <dgm:prSet presAssocID="{8409D518-23AC-43CD-906F-BFC7B05EC738}" presName="Name0" presStyleCnt="0">
        <dgm:presLayoutVars>
          <dgm:dir/>
          <dgm:resizeHandles val="exact"/>
        </dgm:presLayoutVars>
      </dgm:prSet>
      <dgm:spPr/>
    </dgm:pt>
    <dgm:pt modelId="{F465CE3B-3E38-4400-BAE7-805CC2DC8029}" type="pres">
      <dgm:prSet presAssocID="{6C3DC1A2-0E67-468B-BA0B-34D12A791F3A}" presName="node" presStyleLbl="node1" presStyleIdx="0" presStyleCnt="3" custLinFactNeighborX="-1621" custLinFactNeighborY="-83969">
        <dgm:presLayoutVars>
          <dgm:bulletEnabled val="1"/>
        </dgm:presLayoutVars>
      </dgm:prSet>
      <dgm:spPr/>
    </dgm:pt>
    <dgm:pt modelId="{5298ADC1-9C92-4B1D-A582-72CCAC0242FC}" type="pres">
      <dgm:prSet presAssocID="{4927A892-6371-403B-B7E1-D2BD2DF4829F}" presName="sibTrans" presStyleLbl="sibTrans2D1" presStyleIdx="0" presStyleCnt="2" custLinFactNeighborX="1517" custLinFactNeighborY="6537"/>
      <dgm:spPr/>
    </dgm:pt>
    <dgm:pt modelId="{6A7612D7-6138-4418-B55D-4220F7627ED8}" type="pres">
      <dgm:prSet presAssocID="{4927A892-6371-403B-B7E1-D2BD2DF4829F}" presName="connectorText" presStyleLbl="sibTrans2D1" presStyleIdx="0" presStyleCnt="2"/>
      <dgm:spPr/>
    </dgm:pt>
    <dgm:pt modelId="{497648C6-9DDC-46DA-84F7-ACC86BEE8950}" type="pres">
      <dgm:prSet presAssocID="{68D48FF4-1173-46E3-ACD0-46D3856F79CD}" presName="node" presStyleLbl="node1" presStyleIdx="1" presStyleCnt="3" custLinFactNeighborX="-1621" custLinFactNeighborY="763">
        <dgm:presLayoutVars>
          <dgm:bulletEnabled val="1"/>
        </dgm:presLayoutVars>
      </dgm:prSet>
      <dgm:spPr/>
    </dgm:pt>
    <dgm:pt modelId="{BA5CE376-35A2-4172-B106-01AAC92A797D}" type="pres">
      <dgm:prSet presAssocID="{650AC233-C41D-44E2-92D9-1567EF2D2E3E}" presName="sibTrans" presStyleLbl="sibTrans2D1" presStyleIdx="1" presStyleCnt="2"/>
      <dgm:spPr/>
    </dgm:pt>
    <dgm:pt modelId="{C88F942D-D9D9-4E5E-B301-3897CE4E59EA}" type="pres">
      <dgm:prSet presAssocID="{650AC233-C41D-44E2-92D9-1567EF2D2E3E}" presName="connectorText" presStyleLbl="sibTrans2D1" presStyleIdx="1" presStyleCnt="2"/>
      <dgm:spPr/>
    </dgm:pt>
    <dgm:pt modelId="{B374D52E-A2D1-4C3A-9B5A-C65502A00AF0}" type="pres">
      <dgm:prSet presAssocID="{F1ACDC56-52CF-47CE-83FD-23D407CA2441}" presName="node" presStyleLbl="node1" presStyleIdx="2" presStyleCnt="3">
        <dgm:presLayoutVars>
          <dgm:bulletEnabled val="1"/>
        </dgm:presLayoutVars>
      </dgm:prSet>
      <dgm:spPr/>
    </dgm:pt>
  </dgm:ptLst>
  <dgm:cxnLst>
    <dgm:cxn modelId="{71826A0A-1B0D-4616-9703-539B50073C2C}" type="presOf" srcId="{6C3DC1A2-0E67-468B-BA0B-34D12A791F3A}" destId="{F465CE3B-3E38-4400-BAE7-805CC2DC8029}" srcOrd="0" destOrd="0" presId="urn:microsoft.com/office/officeart/2005/8/layout/process1"/>
    <dgm:cxn modelId="{64C3CE0A-BCA6-4DC2-8328-B5DA646B1398}" srcId="{8409D518-23AC-43CD-906F-BFC7B05EC738}" destId="{F1ACDC56-52CF-47CE-83FD-23D407CA2441}" srcOrd="2" destOrd="0" parTransId="{179A3455-AC30-4698-BFB8-C94401E688C1}" sibTransId="{75302772-9E55-4B4E-BE46-47C8EDD1ADEC}"/>
    <dgm:cxn modelId="{7132BF1A-F6F0-4FE4-A309-7EF1F983E6E4}" type="presOf" srcId="{68D48FF4-1173-46E3-ACD0-46D3856F79CD}" destId="{497648C6-9DDC-46DA-84F7-ACC86BEE8950}" srcOrd="0" destOrd="0" presId="urn:microsoft.com/office/officeart/2005/8/layout/process1"/>
    <dgm:cxn modelId="{BFC6101B-09D9-46B7-8F58-62C44A302531}" srcId="{8409D518-23AC-43CD-906F-BFC7B05EC738}" destId="{6C3DC1A2-0E67-468B-BA0B-34D12A791F3A}" srcOrd="0" destOrd="0" parTransId="{09FD4449-811F-4FAA-BCF5-75364DB6B1DF}" sibTransId="{4927A892-6371-403B-B7E1-D2BD2DF4829F}"/>
    <dgm:cxn modelId="{D8915A2E-7651-4BDF-BBE5-8ECEB413F9DD}" srcId="{8409D518-23AC-43CD-906F-BFC7B05EC738}" destId="{68D48FF4-1173-46E3-ACD0-46D3856F79CD}" srcOrd="1" destOrd="0" parTransId="{BD8F4DA3-8DB4-4CB1-A712-EE9A19AC68F4}" sibTransId="{650AC233-C41D-44E2-92D9-1567EF2D2E3E}"/>
    <dgm:cxn modelId="{42CC4A33-AC63-495F-8AC7-2DD626C5CC55}" type="presOf" srcId="{F1ACDC56-52CF-47CE-83FD-23D407CA2441}" destId="{B374D52E-A2D1-4C3A-9B5A-C65502A00AF0}" srcOrd="0" destOrd="0" presId="urn:microsoft.com/office/officeart/2005/8/layout/process1"/>
    <dgm:cxn modelId="{77CAF170-D14D-4DA2-90CE-1E1DF487F449}" type="presOf" srcId="{4927A892-6371-403B-B7E1-D2BD2DF4829F}" destId="{5298ADC1-9C92-4B1D-A582-72CCAC0242FC}" srcOrd="0" destOrd="0" presId="urn:microsoft.com/office/officeart/2005/8/layout/process1"/>
    <dgm:cxn modelId="{2AC36497-4903-45C9-8EF7-0A33D7D2FF5D}" type="presOf" srcId="{4927A892-6371-403B-B7E1-D2BD2DF4829F}" destId="{6A7612D7-6138-4418-B55D-4220F7627ED8}" srcOrd="1" destOrd="0" presId="urn:microsoft.com/office/officeart/2005/8/layout/process1"/>
    <dgm:cxn modelId="{55E8CCB2-FE8A-472A-B9D1-DD5DCA790FCE}" type="presOf" srcId="{650AC233-C41D-44E2-92D9-1567EF2D2E3E}" destId="{C88F942D-D9D9-4E5E-B301-3897CE4E59EA}" srcOrd="1" destOrd="0" presId="urn:microsoft.com/office/officeart/2005/8/layout/process1"/>
    <dgm:cxn modelId="{F3D381E6-A004-45E1-BCE2-2E7532D91DEE}" type="presOf" srcId="{8409D518-23AC-43CD-906F-BFC7B05EC738}" destId="{DC314184-C610-455D-923C-CBB841E46CA6}" srcOrd="0" destOrd="0" presId="urn:microsoft.com/office/officeart/2005/8/layout/process1"/>
    <dgm:cxn modelId="{E6FBACFE-41EA-4914-8B7D-E8C74002321E}" type="presOf" srcId="{650AC233-C41D-44E2-92D9-1567EF2D2E3E}" destId="{BA5CE376-35A2-4172-B106-01AAC92A797D}" srcOrd="0" destOrd="0" presId="urn:microsoft.com/office/officeart/2005/8/layout/process1"/>
    <dgm:cxn modelId="{EB989110-1810-4119-812F-3B88465A4640}" type="presParOf" srcId="{DC314184-C610-455D-923C-CBB841E46CA6}" destId="{F465CE3B-3E38-4400-BAE7-805CC2DC8029}" srcOrd="0" destOrd="0" presId="urn:microsoft.com/office/officeart/2005/8/layout/process1"/>
    <dgm:cxn modelId="{A410BF3A-0CBB-4ADD-96DE-7EB29363F19E}" type="presParOf" srcId="{DC314184-C610-455D-923C-CBB841E46CA6}" destId="{5298ADC1-9C92-4B1D-A582-72CCAC0242FC}" srcOrd="1" destOrd="0" presId="urn:microsoft.com/office/officeart/2005/8/layout/process1"/>
    <dgm:cxn modelId="{138B01B3-21B5-48C7-919E-76AFE4B84D34}" type="presParOf" srcId="{5298ADC1-9C92-4B1D-A582-72CCAC0242FC}" destId="{6A7612D7-6138-4418-B55D-4220F7627ED8}" srcOrd="0" destOrd="0" presId="urn:microsoft.com/office/officeart/2005/8/layout/process1"/>
    <dgm:cxn modelId="{B39564CB-F6CC-4624-9AE4-DA2A365F72AB}" type="presParOf" srcId="{DC314184-C610-455D-923C-CBB841E46CA6}" destId="{497648C6-9DDC-46DA-84F7-ACC86BEE8950}" srcOrd="2" destOrd="0" presId="urn:microsoft.com/office/officeart/2005/8/layout/process1"/>
    <dgm:cxn modelId="{6EAF196E-D7A3-4C3A-AB1D-05BAF007FE42}" type="presParOf" srcId="{DC314184-C610-455D-923C-CBB841E46CA6}" destId="{BA5CE376-35A2-4172-B106-01AAC92A797D}" srcOrd="3" destOrd="0" presId="urn:microsoft.com/office/officeart/2005/8/layout/process1"/>
    <dgm:cxn modelId="{19C0C8B8-F40D-4CF5-B086-87F3BC3E7AEA}" type="presParOf" srcId="{BA5CE376-35A2-4172-B106-01AAC92A797D}" destId="{C88F942D-D9D9-4E5E-B301-3897CE4E59EA}" srcOrd="0" destOrd="0" presId="urn:microsoft.com/office/officeart/2005/8/layout/process1"/>
    <dgm:cxn modelId="{27FC78DF-139B-409D-A48B-DAE466126616}" type="presParOf" srcId="{DC314184-C610-455D-923C-CBB841E46CA6}" destId="{B374D52E-A2D1-4C3A-9B5A-C65502A00AF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8409D518-23AC-43CD-906F-BFC7B05EC73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6C3DC1A2-0E67-468B-BA0B-34D12A791F3A}">
      <dgm:prSet/>
      <dgm:spPr/>
      <dgm:t>
        <a:bodyPr/>
        <a:lstStyle/>
        <a:p>
          <a:pPr rtl="0"/>
          <a:r>
            <a:rPr lang="en-US" dirty="0" smtClean="0"/>
            <a:t>Feature is independent of </a:t>
          </a:r>
          <a:r>
            <a:rPr lang="en-US" dirty="0" smtClean="0"/>
            <a:t>past, </a:t>
          </a:r>
          <a:r>
            <a:rPr lang="en-US" dirty="0" smtClean="0"/>
            <a:t>given present:</a:t>
          </a:r>
          <a:endParaRPr lang="en-US" dirty="0"/>
        </a:p>
      </dgm:t>
    </dgm:pt>
    <dgm:pt modelId="{09FD4449-811F-4FAA-BCF5-75364DB6B1DF}" type="parTrans" cxnId="{BFC6101B-09D9-46B7-8F58-62C44A302531}">
      <dgm:prSet/>
      <dgm:spPr/>
      <dgm:t>
        <a:bodyPr/>
        <a:lstStyle/>
        <a:p>
          <a:endParaRPr lang="en-US"/>
        </a:p>
      </dgm:t>
    </dgm:pt>
    <dgm:pt modelId="{4927A892-6371-403B-B7E1-D2BD2DF4829F}" type="sibTrans" cxnId="{BFC6101B-09D9-46B7-8F58-62C44A302531}">
      <dgm:prSet/>
      <dgm:spPr/>
      <dgm:t>
        <a:bodyPr/>
        <a:lstStyle/>
        <a:p>
          <a:endParaRPr lang="en-US"/>
        </a:p>
      </dgm:t>
    </dgm:pt>
    <dgm:pt modelId="{68D48FF4-1173-46E3-ACD0-46D3856F79CD}">
      <dgm:prSet/>
      <dgm:spPr>
        <a:blipFill rotWithShape="0">
          <a:blip xmlns:r="http://schemas.openxmlformats.org/officeDocument/2006/relationships" r:embed="rId1"/>
          <a:stretch>
            <a:fillRect/>
          </a:stretch>
        </a:blipFill>
      </dgm:spPr>
      <dgm:t>
        <a:bodyPr/>
        <a:lstStyle/>
        <a:p>
          <a:r>
            <a:rPr lang="en-US">
              <a:noFill/>
            </a:rPr>
            <a:t> </a:t>
          </a:r>
        </a:p>
      </dgm:t>
    </dgm:pt>
    <dgm:pt modelId="{BD8F4DA3-8DB4-4CB1-A712-EE9A19AC68F4}" type="parTrans" cxnId="{D8915A2E-7651-4BDF-BBE5-8ECEB413F9DD}">
      <dgm:prSet/>
      <dgm:spPr/>
      <dgm:t>
        <a:bodyPr/>
        <a:lstStyle/>
        <a:p>
          <a:endParaRPr lang="en-US"/>
        </a:p>
      </dgm:t>
    </dgm:pt>
    <dgm:pt modelId="{650AC233-C41D-44E2-92D9-1567EF2D2E3E}" type="sibTrans" cxnId="{D8915A2E-7651-4BDF-BBE5-8ECEB413F9DD}">
      <dgm:prSet/>
      <dgm:spPr/>
      <dgm:t>
        <a:bodyPr/>
        <a:lstStyle/>
        <a:p>
          <a:endParaRPr lang="en-US"/>
        </a:p>
      </dgm:t>
    </dgm:pt>
    <dgm:pt modelId="{F1ACDC56-52CF-47CE-83FD-23D407CA2441}">
      <dgm:prSet/>
      <dgm:spPr/>
      <dgm:t>
        <a:bodyPr/>
        <a:lstStyle/>
        <a:p>
          <a:pPr rtl="0"/>
          <a:r>
            <a:rPr lang="en-US" smtClean="0"/>
            <a:t>Once state is known history can be thrown away</a:t>
          </a:r>
          <a:endParaRPr lang="en-US"/>
        </a:p>
      </dgm:t>
    </dgm:pt>
    <dgm:pt modelId="{179A3455-AC30-4698-BFB8-C94401E688C1}" type="parTrans" cxnId="{64C3CE0A-BCA6-4DC2-8328-B5DA646B1398}">
      <dgm:prSet/>
      <dgm:spPr/>
      <dgm:t>
        <a:bodyPr/>
        <a:lstStyle/>
        <a:p>
          <a:endParaRPr lang="en-US"/>
        </a:p>
      </dgm:t>
    </dgm:pt>
    <dgm:pt modelId="{75302772-9E55-4B4E-BE46-47C8EDD1ADEC}" type="sibTrans" cxnId="{64C3CE0A-BCA6-4DC2-8328-B5DA646B1398}">
      <dgm:prSet/>
      <dgm:spPr/>
      <dgm:t>
        <a:bodyPr/>
        <a:lstStyle/>
        <a:p>
          <a:endParaRPr lang="en-US"/>
        </a:p>
      </dgm:t>
    </dgm:pt>
    <dgm:pt modelId="{DC314184-C610-455D-923C-CBB841E46CA6}" type="pres">
      <dgm:prSet presAssocID="{8409D518-23AC-43CD-906F-BFC7B05EC738}" presName="Name0" presStyleCnt="0">
        <dgm:presLayoutVars>
          <dgm:dir/>
          <dgm:resizeHandles val="exact"/>
        </dgm:presLayoutVars>
      </dgm:prSet>
      <dgm:spPr/>
      <dgm:t>
        <a:bodyPr/>
        <a:lstStyle/>
        <a:p>
          <a:endParaRPr lang="en-US"/>
        </a:p>
      </dgm:t>
    </dgm:pt>
    <dgm:pt modelId="{F465CE3B-3E38-4400-BAE7-805CC2DC8029}" type="pres">
      <dgm:prSet presAssocID="{6C3DC1A2-0E67-468B-BA0B-34D12A791F3A}" presName="node" presStyleLbl="node1" presStyleIdx="0" presStyleCnt="3" custLinFactNeighborX="-1621" custLinFactNeighborY="-83969">
        <dgm:presLayoutVars>
          <dgm:bulletEnabled val="1"/>
        </dgm:presLayoutVars>
      </dgm:prSet>
      <dgm:spPr/>
      <dgm:t>
        <a:bodyPr/>
        <a:lstStyle/>
        <a:p>
          <a:endParaRPr lang="en-US"/>
        </a:p>
      </dgm:t>
    </dgm:pt>
    <dgm:pt modelId="{5298ADC1-9C92-4B1D-A582-72CCAC0242FC}" type="pres">
      <dgm:prSet presAssocID="{4927A892-6371-403B-B7E1-D2BD2DF4829F}" presName="sibTrans" presStyleLbl="sibTrans2D1" presStyleIdx="0" presStyleCnt="2" custLinFactNeighborX="1517" custLinFactNeighborY="6537"/>
      <dgm:spPr/>
      <dgm:t>
        <a:bodyPr/>
        <a:lstStyle/>
        <a:p>
          <a:endParaRPr lang="en-US"/>
        </a:p>
      </dgm:t>
    </dgm:pt>
    <dgm:pt modelId="{6A7612D7-6138-4418-B55D-4220F7627ED8}" type="pres">
      <dgm:prSet presAssocID="{4927A892-6371-403B-B7E1-D2BD2DF4829F}" presName="connectorText" presStyleLbl="sibTrans2D1" presStyleIdx="0" presStyleCnt="2"/>
      <dgm:spPr/>
      <dgm:t>
        <a:bodyPr/>
        <a:lstStyle/>
        <a:p>
          <a:endParaRPr lang="en-US"/>
        </a:p>
      </dgm:t>
    </dgm:pt>
    <dgm:pt modelId="{497648C6-9DDC-46DA-84F7-ACC86BEE8950}" type="pres">
      <dgm:prSet presAssocID="{68D48FF4-1173-46E3-ACD0-46D3856F79CD}" presName="node" presStyleLbl="node1" presStyleIdx="1" presStyleCnt="3" custLinFactNeighborX="-1621" custLinFactNeighborY="763">
        <dgm:presLayoutVars>
          <dgm:bulletEnabled val="1"/>
        </dgm:presLayoutVars>
      </dgm:prSet>
      <dgm:spPr/>
      <dgm:t>
        <a:bodyPr/>
        <a:lstStyle/>
        <a:p>
          <a:endParaRPr lang="en-US"/>
        </a:p>
      </dgm:t>
    </dgm:pt>
    <dgm:pt modelId="{BA5CE376-35A2-4172-B106-01AAC92A797D}" type="pres">
      <dgm:prSet presAssocID="{650AC233-C41D-44E2-92D9-1567EF2D2E3E}" presName="sibTrans" presStyleLbl="sibTrans2D1" presStyleIdx="1" presStyleCnt="2"/>
      <dgm:spPr/>
      <dgm:t>
        <a:bodyPr/>
        <a:lstStyle/>
        <a:p>
          <a:endParaRPr lang="en-US"/>
        </a:p>
      </dgm:t>
    </dgm:pt>
    <dgm:pt modelId="{C88F942D-D9D9-4E5E-B301-3897CE4E59EA}" type="pres">
      <dgm:prSet presAssocID="{650AC233-C41D-44E2-92D9-1567EF2D2E3E}" presName="connectorText" presStyleLbl="sibTrans2D1" presStyleIdx="1" presStyleCnt="2"/>
      <dgm:spPr/>
      <dgm:t>
        <a:bodyPr/>
        <a:lstStyle/>
        <a:p>
          <a:endParaRPr lang="en-US"/>
        </a:p>
      </dgm:t>
    </dgm:pt>
    <dgm:pt modelId="{B374D52E-A2D1-4C3A-9B5A-C65502A00AF0}" type="pres">
      <dgm:prSet presAssocID="{F1ACDC56-52CF-47CE-83FD-23D407CA2441}" presName="node" presStyleLbl="node1" presStyleIdx="2" presStyleCnt="3">
        <dgm:presLayoutVars>
          <dgm:bulletEnabled val="1"/>
        </dgm:presLayoutVars>
      </dgm:prSet>
      <dgm:spPr/>
      <dgm:t>
        <a:bodyPr/>
        <a:lstStyle/>
        <a:p>
          <a:endParaRPr lang="en-US"/>
        </a:p>
      </dgm:t>
    </dgm:pt>
  </dgm:ptLst>
  <dgm:cxnLst>
    <dgm:cxn modelId="{7132BF1A-F6F0-4FE4-A309-7EF1F983E6E4}" type="presOf" srcId="{68D48FF4-1173-46E3-ACD0-46D3856F79CD}" destId="{497648C6-9DDC-46DA-84F7-ACC86BEE8950}" srcOrd="0" destOrd="0" presId="urn:microsoft.com/office/officeart/2005/8/layout/process1"/>
    <dgm:cxn modelId="{D8915A2E-7651-4BDF-BBE5-8ECEB413F9DD}" srcId="{8409D518-23AC-43CD-906F-BFC7B05EC738}" destId="{68D48FF4-1173-46E3-ACD0-46D3856F79CD}" srcOrd="1" destOrd="0" parTransId="{BD8F4DA3-8DB4-4CB1-A712-EE9A19AC68F4}" sibTransId="{650AC233-C41D-44E2-92D9-1567EF2D2E3E}"/>
    <dgm:cxn modelId="{2AC36497-4903-45C9-8EF7-0A33D7D2FF5D}" type="presOf" srcId="{4927A892-6371-403B-B7E1-D2BD2DF4829F}" destId="{6A7612D7-6138-4418-B55D-4220F7627ED8}" srcOrd="1" destOrd="0" presId="urn:microsoft.com/office/officeart/2005/8/layout/process1"/>
    <dgm:cxn modelId="{71826A0A-1B0D-4616-9703-539B50073C2C}" type="presOf" srcId="{6C3DC1A2-0E67-468B-BA0B-34D12A791F3A}" destId="{F465CE3B-3E38-4400-BAE7-805CC2DC8029}" srcOrd="0" destOrd="0" presId="urn:microsoft.com/office/officeart/2005/8/layout/process1"/>
    <dgm:cxn modelId="{E6FBACFE-41EA-4914-8B7D-E8C74002321E}" type="presOf" srcId="{650AC233-C41D-44E2-92D9-1567EF2D2E3E}" destId="{BA5CE376-35A2-4172-B106-01AAC92A797D}" srcOrd="0" destOrd="0" presId="urn:microsoft.com/office/officeart/2005/8/layout/process1"/>
    <dgm:cxn modelId="{F3D381E6-A004-45E1-BCE2-2E7532D91DEE}" type="presOf" srcId="{8409D518-23AC-43CD-906F-BFC7B05EC738}" destId="{DC314184-C610-455D-923C-CBB841E46CA6}" srcOrd="0" destOrd="0" presId="urn:microsoft.com/office/officeart/2005/8/layout/process1"/>
    <dgm:cxn modelId="{42CC4A33-AC63-495F-8AC7-2DD626C5CC55}" type="presOf" srcId="{F1ACDC56-52CF-47CE-83FD-23D407CA2441}" destId="{B374D52E-A2D1-4C3A-9B5A-C65502A00AF0}" srcOrd="0" destOrd="0" presId="urn:microsoft.com/office/officeart/2005/8/layout/process1"/>
    <dgm:cxn modelId="{77CAF170-D14D-4DA2-90CE-1E1DF487F449}" type="presOf" srcId="{4927A892-6371-403B-B7E1-D2BD2DF4829F}" destId="{5298ADC1-9C92-4B1D-A582-72CCAC0242FC}" srcOrd="0" destOrd="0" presId="urn:microsoft.com/office/officeart/2005/8/layout/process1"/>
    <dgm:cxn modelId="{55E8CCB2-FE8A-472A-B9D1-DD5DCA790FCE}" type="presOf" srcId="{650AC233-C41D-44E2-92D9-1567EF2D2E3E}" destId="{C88F942D-D9D9-4E5E-B301-3897CE4E59EA}" srcOrd="1" destOrd="0" presId="urn:microsoft.com/office/officeart/2005/8/layout/process1"/>
    <dgm:cxn modelId="{BFC6101B-09D9-46B7-8F58-62C44A302531}" srcId="{8409D518-23AC-43CD-906F-BFC7B05EC738}" destId="{6C3DC1A2-0E67-468B-BA0B-34D12A791F3A}" srcOrd="0" destOrd="0" parTransId="{09FD4449-811F-4FAA-BCF5-75364DB6B1DF}" sibTransId="{4927A892-6371-403B-B7E1-D2BD2DF4829F}"/>
    <dgm:cxn modelId="{64C3CE0A-BCA6-4DC2-8328-B5DA646B1398}" srcId="{8409D518-23AC-43CD-906F-BFC7B05EC738}" destId="{F1ACDC56-52CF-47CE-83FD-23D407CA2441}" srcOrd="2" destOrd="0" parTransId="{179A3455-AC30-4698-BFB8-C94401E688C1}" sibTransId="{75302772-9E55-4B4E-BE46-47C8EDD1ADEC}"/>
    <dgm:cxn modelId="{EB989110-1810-4119-812F-3B88465A4640}" type="presParOf" srcId="{DC314184-C610-455D-923C-CBB841E46CA6}" destId="{F465CE3B-3E38-4400-BAE7-805CC2DC8029}" srcOrd="0" destOrd="0" presId="urn:microsoft.com/office/officeart/2005/8/layout/process1"/>
    <dgm:cxn modelId="{A410BF3A-0CBB-4ADD-96DE-7EB29363F19E}" type="presParOf" srcId="{DC314184-C610-455D-923C-CBB841E46CA6}" destId="{5298ADC1-9C92-4B1D-A582-72CCAC0242FC}" srcOrd="1" destOrd="0" presId="urn:microsoft.com/office/officeart/2005/8/layout/process1"/>
    <dgm:cxn modelId="{138B01B3-21B5-48C7-919E-76AFE4B84D34}" type="presParOf" srcId="{5298ADC1-9C92-4B1D-A582-72CCAC0242FC}" destId="{6A7612D7-6138-4418-B55D-4220F7627ED8}" srcOrd="0" destOrd="0" presId="urn:microsoft.com/office/officeart/2005/8/layout/process1"/>
    <dgm:cxn modelId="{B39564CB-F6CC-4624-9AE4-DA2A365F72AB}" type="presParOf" srcId="{DC314184-C610-455D-923C-CBB841E46CA6}" destId="{497648C6-9DDC-46DA-84F7-ACC86BEE8950}" srcOrd="2" destOrd="0" presId="urn:microsoft.com/office/officeart/2005/8/layout/process1"/>
    <dgm:cxn modelId="{6EAF196E-D7A3-4C3A-AB1D-05BAF007FE42}" type="presParOf" srcId="{DC314184-C610-455D-923C-CBB841E46CA6}" destId="{BA5CE376-35A2-4172-B106-01AAC92A797D}" srcOrd="3" destOrd="0" presId="urn:microsoft.com/office/officeart/2005/8/layout/process1"/>
    <dgm:cxn modelId="{19C0C8B8-F40D-4CF5-B086-87F3BC3E7AEA}" type="presParOf" srcId="{BA5CE376-35A2-4172-B106-01AAC92A797D}" destId="{C88F942D-D9D9-4E5E-B301-3897CE4E59EA}" srcOrd="0" destOrd="0" presId="urn:microsoft.com/office/officeart/2005/8/layout/process1"/>
    <dgm:cxn modelId="{27FC78DF-139B-409D-A48B-DAE466126616}" type="presParOf" srcId="{DC314184-C610-455D-923C-CBB841E46CA6}" destId="{B374D52E-A2D1-4C3A-9B5A-C65502A00AF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996CAE-0AD1-4777-9B07-B5CC56BDE48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C9863E-89D4-4485-9354-D4AF61B389FD}">
      <dgm:prSet/>
      <dgm:spPr>
        <a:solidFill>
          <a:schemeClr val="accent2"/>
        </a:solidFill>
      </dgm:spPr>
      <dgm:t>
        <a:bodyPr/>
        <a:lstStyle/>
        <a:p>
          <a:pPr algn="ctr" rtl="0"/>
          <a:r>
            <a:rPr lang="en-US" dirty="0"/>
            <a:t>State-transition probability:</a:t>
          </a:r>
        </a:p>
      </dgm:t>
    </dgm:pt>
    <dgm:pt modelId="{C8998A66-F5E1-4D07-AFDE-F25FC3D64BAA}" type="parTrans" cxnId="{988FCA55-A927-4E35-A9C2-5CF1BEDC2534}">
      <dgm:prSet/>
      <dgm:spPr/>
      <dgm:t>
        <a:bodyPr/>
        <a:lstStyle/>
        <a:p>
          <a:endParaRPr lang="en-US"/>
        </a:p>
      </dgm:t>
    </dgm:pt>
    <dgm:pt modelId="{F1BF65C1-DFE3-4B8F-8210-2B939D6622BA}" type="sibTrans" cxnId="{988FCA55-A927-4E35-A9C2-5CF1BEDC2534}">
      <dgm:prSet/>
      <dgm:spPr/>
      <dgm:t>
        <a:bodyPr/>
        <a:lstStyle/>
        <a:p>
          <a:endParaRPr lang="en-US"/>
        </a:p>
      </dgm:t>
    </dgm:pt>
    <mc:AlternateContent xmlns:mc="http://schemas.openxmlformats.org/markup-compatibility/2006" xmlns:a14="http://schemas.microsoft.com/office/drawing/2010/main">
      <mc:Choice Requires="a14">
        <dgm:pt modelId="{A8A679AA-6450-4439-A0E7-FAE693FDC62F}">
          <dgm:prSet/>
          <dgm:spPr>
            <a:solidFill>
              <a:srgbClr val="FFFF00"/>
            </a:solidFill>
          </dgm:spPr>
          <dgm:t>
            <a:bodyPr/>
            <a:lstStyle/>
            <a:p>
              <a:pPr rtl="0"/>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𝑠𝑠</m:t>
                        </m:r>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d>
                  </m:oMath>
                </m:oMathPara>
              </a14:m>
              <a:endParaRPr lang="en-US" dirty="0"/>
            </a:p>
          </dgm:t>
        </dgm:pt>
      </mc:Choice>
      <mc:Fallback xmlns="">
        <dgm:pt modelId="{A8A679AA-6450-4439-A0E7-FAE693FDC62F}">
          <dgm:prSet/>
          <dgm:spPr>
            <a:solidFill>
              <a:srgbClr val="FFFF00"/>
            </a:solidFill>
          </dgm:spPr>
          <dgm:t>
            <a:bodyPr/>
            <a:lstStyle/>
            <a:p>
              <a:pPr rtl="0"/>
              <a:r>
                <a:rPr lang="en-US" b="0" i="0" smtClean="0">
                  <a:solidFill>
                    <a:schemeClr val="tx1"/>
                  </a:solidFill>
                  <a:latin typeface="Cambria Math" panose="02040503050406030204" pitchFamily="18" charset="0"/>
                </a:rPr>
                <a:t>𝑝</a:t>
              </a:r>
              <a:r>
                <a:rPr lang="en-US" b="0" i="0" smtClean="0">
                  <a:solidFill>
                    <a:schemeClr val="tx1"/>
                  </a:solidFill>
                  <a:latin typeface="Cambria Math" panose="02040503050406030204" pitchFamily="18" charset="0"/>
                </a:rPr>
                <a:t>_</a:t>
              </a:r>
              <a:r>
                <a:rPr lang="en-US" b="0" i="0" smtClean="0">
                  <a:solidFill>
                    <a:schemeClr val="tx1"/>
                  </a:solidFill>
                  <a:latin typeface="Cambria Math" panose="02040503050406030204" pitchFamily="18" charset="0"/>
                </a:rPr>
                <a:t>𝑠𝑠′</a:t>
              </a:r>
              <a:r>
                <a:rPr lang="en-US" i="0">
                  <a:solidFill>
                    <a:schemeClr val="tx1"/>
                  </a:solidFill>
                  <a:latin typeface="Cambria Math" panose="02040503050406030204" pitchFamily="18" charset="0"/>
                </a:rPr>
                <a:t>=𝑝(𝑠_(𝑡+1)=𝑠′│𝑠_𝑡=𝑠)</a:t>
              </a:r>
              <a:endParaRPr lang="en-US" dirty="0"/>
            </a:p>
          </dgm:t>
        </dgm:pt>
      </mc:Fallback>
    </mc:AlternateContent>
    <dgm:pt modelId="{DD3FC5A3-7256-4BF0-A760-947E3E694966}" type="parTrans" cxnId="{79A12FBE-4C5F-4A11-8B71-BD8652391A4F}">
      <dgm:prSet/>
      <dgm:spPr/>
      <dgm:t>
        <a:bodyPr/>
        <a:lstStyle/>
        <a:p>
          <a:endParaRPr lang="en-US"/>
        </a:p>
      </dgm:t>
    </dgm:pt>
    <dgm:pt modelId="{4E4C5108-E993-4E83-B745-AB311F05566C}" type="sibTrans" cxnId="{79A12FBE-4C5F-4A11-8B71-BD8652391A4F}">
      <dgm:prSet/>
      <dgm:spPr/>
      <dgm:t>
        <a:bodyPr/>
        <a:lstStyle/>
        <a:p>
          <a:endParaRPr lang="en-US"/>
        </a:p>
      </dgm:t>
    </dgm:pt>
    <dgm:pt modelId="{17E90196-DEFD-4D35-A2A8-E36E7889AD2B}" type="pres">
      <dgm:prSet presAssocID="{50996CAE-0AD1-4777-9B07-B5CC56BDE48E}" presName="linear" presStyleCnt="0">
        <dgm:presLayoutVars>
          <dgm:animLvl val="lvl"/>
          <dgm:resizeHandles val="exact"/>
        </dgm:presLayoutVars>
      </dgm:prSet>
      <dgm:spPr/>
    </dgm:pt>
    <dgm:pt modelId="{2A3303ED-65CC-4397-983A-5B983B113322}" type="pres">
      <dgm:prSet presAssocID="{58C9863E-89D4-4485-9354-D4AF61B389FD}" presName="parentText" presStyleLbl="node1" presStyleIdx="0" presStyleCnt="2" custScaleX="99296" custScaleY="32250" custLinFactNeighborX="-267" custLinFactNeighborY="5379">
        <dgm:presLayoutVars>
          <dgm:chMax val="0"/>
          <dgm:bulletEnabled val="1"/>
        </dgm:presLayoutVars>
      </dgm:prSet>
      <dgm:spPr/>
    </dgm:pt>
    <dgm:pt modelId="{8199CC2C-8832-4FB0-B4BF-DC2CEE5BBA07}" type="pres">
      <dgm:prSet presAssocID="{F1BF65C1-DFE3-4B8F-8210-2B939D6622BA}" presName="spacer" presStyleCnt="0"/>
      <dgm:spPr/>
    </dgm:pt>
    <dgm:pt modelId="{8D4D5E32-11AA-407F-A4DB-C5C44766B38C}" type="pres">
      <dgm:prSet presAssocID="{A8A679AA-6450-4439-A0E7-FAE693FDC62F}" presName="parentText" presStyleLbl="node1" presStyleIdx="1" presStyleCnt="2" custScaleY="23696">
        <dgm:presLayoutVars>
          <dgm:chMax val="0"/>
          <dgm:bulletEnabled val="1"/>
        </dgm:presLayoutVars>
      </dgm:prSet>
      <dgm:spPr/>
    </dgm:pt>
  </dgm:ptLst>
  <dgm:cxnLst>
    <dgm:cxn modelId="{988FCA55-A927-4E35-A9C2-5CF1BEDC2534}" srcId="{50996CAE-0AD1-4777-9B07-B5CC56BDE48E}" destId="{58C9863E-89D4-4485-9354-D4AF61B389FD}" srcOrd="0" destOrd="0" parTransId="{C8998A66-F5E1-4D07-AFDE-F25FC3D64BAA}" sibTransId="{F1BF65C1-DFE3-4B8F-8210-2B939D6622BA}"/>
    <dgm:cxn modelId="{CA4EFB97-F778-4B74-A362-2006C5CDD269}" type="presOf" srcId="{A8A679AA-6450-4439-A0E7-FAE693FDC62F}" destId="{8D4D5E32-11AA-407F-A4DB-C5C44766B38C}" srcOrd="0" destOrd="0" presId="urn:microsoft.com/office/officeart/2005/8/layout/vList2"/>
    <dgm:cxn modelId="{CE82A09C-4A5B-4E3C-8899-237B242C2283}" type="presOf" srcId="{50996CAE-0AD1-4777-9B07-B5CC56BDE48E}" destId="{17E90196-DEFD-4D35-A2A8-E36E7889AD2B}" srcOrd="0" destOrd="0" presId="urn:microsoft.com/office/officeart/2005/8/layout/vList2"/>
    <dgm:cxn modelId="{5C772EA7-0108-445F-9940-BBBBBC70A268}" type="presOf" srcId="{58C9863E-89D4-4485-9354-D4AF61B389FD}" destId="{2A3303ED-65CC-4397-983A-5B983B113322}" srcOrd="0" destOrd="0" presId="urn:microsoft.com/office/officeart/2005/8/layout/vList2"/>
    <dgm:cxn modelId="{79A12FBE-4C5F-4A11-8B71-BD8652391A4F}" srcId="{50996CAE-0AD1-4777-9B07-B5CC56BDE48E}" destId="{A8A679AA-6450-4439-A0E7-FAE693FDC62F}" srcOrd="1" destOrd="0" parTransId="{DD3FC5A3-7256-4BF0-A760-947E3E694966}" sibTransId="{4E4C5108-E993-4E83-B745-AB311F05566C}"/>
    <dgm:cxn modelId="{625DCA78-85EB-4B98-AD40-EF82D7FB5B77}" type="presParOf" srcId="{17E90196-DEFD-4D35-A2A8-E36E7889AD2B}" destId="{2A3303ED-65CC-4397-983A-5B983B113322}" srcOrd="0" destOrd="0" presId="urn:microsoft.com/office/officeart/2005/8/layout/vList2"/>
    <dgm:cxn modelId="{8413AF89-D5AC-4388-B2A4-280334469CF1}" type="presParOf" srcId="{17E90196-DEFD-4D35-A2A8-E36E7889AD2B}" destId="{8199CC2C-8832-4FB0-B4BF-DC2CEE5BBA07}" srcOrd="1" destOrd="0" presId="urn:microsoft.com/office/officeart/2005/8/layout/vList2"/>
    <dgm:cxn modelId="{C9F50A9D-14B3-4A68-8674-9EFC46E7B080}" type="presParOf" srcId="{17E90196-DEFD-4D35-A2A8-E36E7889AD2B}" destId="{8D4D5E32-11AA-407F-A4DB-C5C44766B38C}" srcOrd="2"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996CAE-0AD1-4777-9B07-B5CC56BDE48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C9863E-89D4-4485-9354-D4AF61B389FD}">
      <dgm:prSet/>
      <dgm:spPr>
        <a:solidFill>
          <a:schemeClr val="accent2"/>
        </a:solidFill>
      </dgm:spPr>
      <dgm:t>
        <a:bodyPr/>
        <a:lstStyle/>
        <a:p>
          <a:pPr algn="ctr" rtl="0"/>
          <a:r>
            <a:rPr lang="en-US" dirty="0" smtClean="0"/>
            <a:t>State-transition probability:</a:t>
          </a:r>
          <a:endParaRPr lang="en-US" dirty="0"/>
        </a:p>
      </dgm:t>
    </dgm:pt>
    <dgm:pt modelId="{C8998A66-F5E1-4D07-AFDE-F25FC3D64BAA}" type="parTrans" cxnId="{988FCA55-A927-4E35-A9C2-5CF1BEDC2534}">
      <dgm:prSet/>
      <dgm:spPr/>
      <dgm:t>
        <a:bodyPr/>
        <a:lstStyle/>
        <a:p>
          <a:endParaRPr lang="en-US"/>
        </a:p>
      </dgm:t>
    </dgm:pt>
    <dgm:pt modelId="{F1BF65C1-DFE3-4B8F-8210-2B939D6622BA}" type="sibTrans" cxnId="{988FCA55-A927-4E35-A9C2-5CF1BEDC2534}">
      <dgm:prSet/>
      <dgm:spPr/>
      <dgm:t>
        <a:bodyPr/>
        <a:lstStyle/>
        <a:p>
          <a:endParaRPr lang="en-US"/>
        </a:p>
      </dgm:t>
    </dgm:pt>
    <dgm:pt modelId="{A8A679AA-6450-4439-A0E7-FAE693FDC62F}">
      <dgm:prSet/>
      <dgm:spPr>
        <a:blipFill rotWithShape="0">
          <a:blip xmlns:r="http://schemas.openxmlformats.org/officeDocument/2006/relationships" r:embed="rId1"/>
          <a:stretch>
            <a:fillRect/>
          </a:stretch>
        </a:blipFill>
      </dgm:spPr>
      <dgm:t>
        <a:bodyPr/>
        <a:lstStyle/>
        <a:p>
          <a:r>
            <a:rPr lang="en-US">
              <a:noFill/>
            </a:rPr>
            <a:t> </a:t>
          </a:r>
        </a:p>
      </dgm:t>
    </dgm:pt>
    <dgm:pt modelId="{DD3FC5A3-7256-4BF0-A760-947E3E694966}" type="parTrans" cxnId="{79A12FBE-4C5F-4A11-8B71-BD8652391A4F}">
      <dgm:prSet/>
      <dgm:spPr/>
      <dgm:t>
        <a:bodyPr/>
        <a:lstStyle/>
        <a:p>
          <a:endParaRPr lang="en-US"/>
        </a:p>
      </dgm:t>
    </dgm:pt>
    <dgm:pt modelId="{4E4C5108-E993-4E83-B745-AB311F05566C}" type="sibTrans" cxnId="{79A12FBE-4C5F-4A11-8B71-BD8652391A4F}">
      <dgm:prSet/>
      <dgm:spPr/>
      <dgm:t>
        <a:bodyPr/>
        <a:lstStyle/>
        <a:p>
          <a:endParaRPr lang="en-US"/>
        </a:p>
      </dgm:t>
    </dgm:pt>
    <dgm:pt modelId="{17E90196-DEFD-4D35-A2A8-E36E7889AD2B}" type="pres">
      <dgm:prSet presAssocID="{50996CAE-0AD1-4777-9B07-B5CC56BDE48E}" presName="linear" presStyleCnt="0">
        <dgm:presLayoutVars>
          <dgm:animLvl val="lvl"/>
          <dgm:resizeHandles val="exact"/>
        </dgm:presLayoutVars>
      </dgm:prSet>
      <dgm:spPr/>
      <dgm:t>
        <a:bodyPr/>
        <a:lstStyle/>
        <a:p>
          <a:endParaRPr lang="en-US"/>
        </a:p>
      </dgm:t>
    </dgm:pt>
    <dgm:pt modelId="{2A3303ED-65CC-4397-983A-5B983B113322}" type="pres">
      <dgm:prSet presAssocID="{58C9863E-89D4-4485-9354-D4AF61B389FD}" presName="parentText" presStyleLbl="node1" presStyleIdx="0" presStyleCnt="2" custScaleX="99296" custScaleY="32250" custLinFactNeighborX="-267" custLinFactNeighborY="5379">
        <dgm:presLayoutVars>
          <dgm:chMax val="0"/>
          <dgm:bulletEnabled val="1"/>
        </dgm:presLayoutVars>
      </dgm:prSet>
      <dgm:spPr/>
      <dgm:t>
        <a:bodyPr/>
        <a:lstStyle/>
        <a:p>
          <a:endParaRPr lang="en-US"/>
        </a:p>
      </dgm:t>
    </dgm:pt>
    <dgm:pt modelId="{8199CC2C-8832-4FB0-B4BF-DC2CEE5BBA07}" type="pres">
      <dgm:prSet presAssocID="{F1BF65C1-DFE3-4B8F-8210-2B939D6622BA}" presName="spacer" presStyleCnt="0"/>
      <dgm:spPr/>
    </dgm:pt>
    <dgm:pt modelId="{8D4D5E32-11AA-407F-A4DB-C5C44766B38C}" type="pres">
      <dgm:prSet presAssocID="{A8A679AA-6450-4439-A0E7-FAE693FDC62F}" presName="parentText" presStyleLbl="node1" presStyleIdx="1" presStyleCnt="2" custScaleY="23696">
        <dgm:presLayoutVars>
          <dgm:chMax val="0"/>
          <dgm:bulletEnabled val="1"/>
        </dgm:presLayoutVars>
      </dgm:prSet>
      <dgm:spPr/>
      <dgm:t>
        <a:bodyPr/>
        <a:lstStyle/>
        <a:p>
          <a:endParaRPr lang="en-US"/>
        </a:p>
      </dgm:t>
    </dgm:pt>
  </dgm:ptLst>
  <dgm:cxnLst>
    <dgm:cxn modelId="{988FCA55-A927-4E35-A9C2-5CF1BEDC2534}" srcId="{50996CAE-0AD1-4777-9B07-B5CC56BDE48E}" destId="{58C9863E-89D4-4485-9354-D4AF61B389FD}" srcOrd="0" destOrd="0" parTransId="{C8998A66-F5E1-4D07-AFDE-F25FC3D64BAA}" sibTransId="{F1BF65C1-DFE3-4B8F-8210-2B939D6622BA}"/>
    <dgm:cxn modelId="{CA4EFB97-F778-4B74-A362-2006C5CDD269}" type="presOf" srcId="{A8A679AA-6450-4439-A0E7-FAE693FDC62F}" destId="{8D4D5E32-11AA-407F-A4DB-C5C44766B38C}" srcOrd="0" destOrd="0" presId="urn:microsoft.com/office/officeart/2005/8/layout/vList2"/>
    <dgm:cxn modelId="{79A12FBE-4C5F-4A11-8B71-BD8652391A4F}" srcId="{50996CAE-0AD1-4777-9B07-B5CC56BDE48E}" destId="{A8A679AA-6450-4439-A0E7-FAE693FDC62F}" srcOrd="1" destOrd="0" parTransId="{DD3FC5A3-7256-4BF0-A760-947E3E694966}" sibTransId="{4E4C5108-E993-4E83-B745-AB311F05566C}"/>
    <dgm:cxn modelId="{5C772EA7-0108-445F-9940-BBBBBC70A268}" type="presOf" srcId="{58C9863E-89D4-4485-9354-D4AF61B389FD}" destId="{2A3303ED-65CC-4397-983A-5B983B113322}" srcOrd="0" destOrd="0" presId="urn:microsoft.com/office/officeart/2005/8/layout/vList2"/>
    <dgm:cxn modelId="{CE82A09C-4A5B-4E3C-8899-237B242C2283}" type="presOf" srcId="{50996CAE-0AD1-4777-9B07-B5CC56BDE48E}" destId="{17E90196-DEFD-4D35-A2A8-E36E7889AD2B}" srcOrd="0" destOrd="0" presId="urn:microsoft.com/office/officeart/2005/8/layout/vList2"/>
    <dgm:cxn modelId="{625DCA78-85EB-4B98-AD40-EF82D7FB5B77}" type="presParOf" srcId="{17E90196-DEFD-4D35-A2A8-E36E7889AD2B}" destId="{2A3303ED-65CC-4397-983A-5B983B113322}" srcOrd="0" destOrd="0" presId="urn:microsoft.com/office/officeart/2005/8/layout/vList2"/>
    <dgm:cxn modelId="{8413AF89-D5AC-4388-B2A4-280334469CF1}" type="presParOf" srcId="{17E90196-DEFD-4D35-A2A8-E36E7889AD2B}" destId="{8199CC2C-8832-4FB0-B4BF-DC2CEE5BBA07}" srcOrd="1" destOrd="0" presId="urn:microsoft.com/office/officeart/2005/8/layout/vList2"/>
    <dgm:cxn modelId="{C9F50A9D-14B3-4A68-8674-9EFC46E7B080}" type="presParOf" srcId="{17E90196-DEFD-4D35-A2A8-E36E7889AD2B}" destId="{8D4D5E32-11AA-407F-A4DB-C5C44766B38C}"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398AA87-9CFA-470C-823C-4E3DE366FD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D4F1C799-ADBD-4262-8AA9-84355E7774BA}">
          <dgm:prSet/>
          <dgm:spPr>
            <a:solidFill>
              <a:srgbClr val="FFFF00"/>
            </a:solidFill>
          </dgm:spPr>
          <dgm:t>
            <a:bodyPr/>
            <a:lstStyle/>
            <a:p>
              <a:pPr rtl="0"/>
              <a:r>
                <a:rPr lang="en-US" dirty="0">
                  <a:solidFill>
                    <a:schemeClr val="tx1"/>
                  </a:solidFill>
                </a:rPr>
                <a:t>V(s)=</a:t>
              </a:r>
              <a14:m>
                <m:oMath xmlns:m="http://schemas.openxmlformats.org/officeDocument/2006/math">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𝑠</m:t>
                      </m:r>
                      <m:sSup>
                        <m:sSupPr>
                          <m:ctrlPr>
                            <a:rPr lang="en-US" b="0" i="1">
                              <a:solidFill>
                                <a:schemeClr val="tx1"/>
                              </a:solidFill>
                              <a:latin typeface="Cambria Math" panose="02040503050406030204" pitchFamily="18" charset="0"/>
                            </a:rPr>
                          </m:ctrlPr>
                        </m:sSupPr>
                        <m:e>
                          <m:r>
                            <a:rPr lang="en-US" b="0" i="1">
                              <a:solidFill>
                                <a:schemeClr val="tx1"/>
                              </a:solidFill>
                              <a:latin typeface="Cambria Math" panose="02040503050406030204" pitchFamily="18" charset="0"/>
                            </a:rPr>
                            <m:t>𝑠</m:t>
                          </m:r>
                        </m:e>
                        <m:sup>
                          <m:r>
                            <a:rPr lang="en-US" b="0" i="1">
                              <a:solidFill>
                                <a:schemeClr val="tx1"/>
                              </a:solidFill>
                              <a:latin typeface="Cambria Math" panose="02040503050406030204" pitchFamily="18" charset="0"/>
                            </a:rPr>
                            <m:t>′</m:t>
                          </m:r>
                        </m:sup>
                      </m:sSup>
                    </m:sub>
                  </m:sSub>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𝑅</m:t>
                      </m:r>
                    </m:e>
                    <m:sub>
                      <m:r>
                        <a:rPr lang="en-US" b="0" i="1">
                          <a:solidFill>
                            <a:schemeClr val="tx1"/>
                          </a:solidFill>
                          <a:latin typeface="Cambria Math" panose="02040503050406030204" pitchFamily="18" charset="0"/>
                        </a:rPr>
                        <m:t>𝑠</m:t>
                      </m:r>
                    </m:sub>
                    <m:sup>
                      <m:r>
                        <a:rPr lang="en-US" b="0" i="1">
                          <a:solidFill>
                            <a:schemeClr val="tx1"/>
                          </a:solidFill>
                          <a:latin typeface="Cambria Math" panose="02040503050406030204" pitchFamily="18" charset="0"/>
                        </a:rPr>
                        <m:t>𝑎</m:t>
                      </m:r>
                    </m:sup>
                  </m:sSubSup>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𝛾</m:t>
                  </m:r>
                  <m:nary>
                    <m:naryPr>
                      <m:chr m:val="∑"/>
                      <m:limLoc m:val="subSup"/>
                      <m:supHide m:val="on"/>
                      <m:ctrlPr>
                        <a:rPr lang="en-US" b="0" i="1">
                          <a:solidFill>
                            <a:schemeClr val="tx1"/>
                          </a:solidFill>
                          <a:latin typeface="Cambria Math" panose="02040503050406030204" pitchFamily="18" charset="0"/>
                        </a:rPr>
                      </m:ctrlPr>
                    </m:naryPr>
                    <m:sub>
                      <m:r>
                        <m:rPr>
                          <m:brk m:alnAt="9"/>
                        </m:rPr>
                        <a:rPr lang="en-US" b="0" i="1">
                          <a:solidFill>
                            <a:schemeClr val="tx1"/>
                          </a:solidFill>
                          <a:latin typeface="Cambria Math" panose="02040503050406030204" pitchFamily="18" charset="0"/>
                        </a:rPr>
                        <m:t>𝑠</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𝜖</m:t>
                      </m:r>
                      <m:r>
                        <a:rPr lang="en-US" b="0" i="1">
                          <a:solidFill>
                            <a:schemeClr val="tx1"/>
                          </a:solidFill>
                          <a:latin typeface="Cambria Math" panose="02040503050406030204" pitchFamily="18" charset="0"/>
                        </a:rPr>
                        <m:t>𝑆</m:t>
                      </m:r>
                    </m:sub>
                    <m:sup/>
                    <m:e>
                      <m:sSub>
                        <m:sSubPr>
                          <m:ctrlPr>
                            <a:rPr lang="en-US" b="0"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𝑠</m:t>
                          </m:r>
                          <m:sSup>
                            <m:sSupPr>
                              <m:ctrlPr>
                                <a:rPr lang="en-US" b="0" i="1">
                                  <a:solidFill>
                                    <a:schemeClr val="tx1"/>
                                  </a:solidFill>
                                  <a:latin typeface="Cambria Math" panose="02040503050406030204" pitchFamily="18" charset="0"/>
                                </a:rPr>
                              </m:ctrlPr>
                            </m:sSupPr>
                            <m:e>
                              <m:r>
                                <a:rPr lang="en-US" b="0" i="1">
                                  <a:solidFill>
                                    <a:schemeClr val="tx1"/>
                                  </a:solidFill>
                                  <a:latin typeface="Cambria Math" panose="02040503050406030204" pitchFamily="18" charset="0"/>
                                </a:rPr>
                                <m:t>𝑠</m:t>
                              </m:r>
                            </m:e>
                            <m:sup>
                              <m:r>
                                <a:rPr lang="en-US" b="0" i="1">
                                  <a:solidFill>
                                    <a:schemeClr val="tx1"/>
                                  </a:solidFill>
                                  <a:latin typeface="Cambria Math" panose="02040503050406030204" pitchFamily="18" charset="0"/>
                                </a:rPr>
                                <m:t>′</m:t>
                              </m:r>
                            </m:sup>
                          </m:sSup>
                        </m:sub>
                      </m:sSub>
                      <m:r>
                        <a:rPr lang="en-US" b="0" i="1">
                          <a:solidFill>
                            <a:schemeClr val="tx1"/>
                          </a:solidFill>
                          <a:latin typeface="Cambria Math" panose="02040503050406030204" pitchFamily="18" charset="0"/>
                        </a:rPr>
                        <m:t>𝑉</m:t>
                      </m:r>
                      <m:r>
                        <a:rPr lang="en-US" b="0" i="1">
                          <a:solidFill>
                            <a:schemeClr val="tx1"/>
                          </a:solidFill>
                          <a:latin typeface="Cambria Math" panose="02040503050406030204" pitchFamily="18" charset="0"/>
                        </a:rPr>
                        <m:t>(</m:t>
                      </m:r>
                      <m:sSup>
                        <m:sSupPr>
                          <m:ctrlPr>
                            <a:rPr lang="en-US" b="0" i="1">
                              <a:solidFill>
                                <a:schemeClr val="tx1"/>
                              </a:solidFill>
                              <a:latin typeface="Cambria Math" panose="02040503050406030204" pitchFamily="18" charset="0"/>
                            </a:rPr>
                          </m:ctrlPr>
                        </m:sSupPr>
                        <m:e>
                          <m:r>
                            <a:rPr lang="en-US" b="0" i="1">
                              <a:solidFill>
                                <a:schemeClr val="tx1"/>
                              </a:solidFill>
                              <a:latin typeface="Cambria Math" panose="02040503050406030204" pitchFamily="18" charset="0"/>
                            </a:rPr>
                            <m:t>𝑠</m:t>
                          </m:r>
                        </m:e>
                        <m:sup>
                          <m:r>
                            <a:rPr lang="en-US" b="0" i="1">
                              <a:solidFill>
                                <a:schemeClr val="tx1"/>
                              </a:solidFill>
                              <a:latin typeface="Cambria Math" panose="02040503050406030204" pitchFamily="18" charset="0"/>
                            </a:rPr>
                            <m:t>′</m:t>
                          </m:r>
                        </m:sup>
                      </m:sSup>
                      <m:r>
                        <a:rPr lang="en-US" b="0" i="1">
                          <a:solidFill>
                            <a:schemeClr val="tx1"/>
                          </a:solidFill>
                          <a:latin typeface="Cambria Math" panose="02040503050406030204" pitchFamily="18" charset="0"/>
                        </a:rPr>
                        <m:t>)</m:t>
                      </m:r>
                    </m:e>
                  </m:nary>
                </m:oMath>
              </a14:m>
              <a:endParaRPr lang="en-US" dirty="0"/>
            </a:p>
          </dgm:t>
        </dgm:pt>
      </mc:Choice>
      <mc:Fallback xmlns="">
        <dgm:pt modelId="{D4F1C799-ADBD-4262-8AA9-84355E7774BA}">
          <dgm:prSet/>
          <dgm:spPr>
            <a:solidFill>
              <a:srgbClr val="FFFF00"/>
            </a:solidFill>
          </dgm:spPr>
          <dgm:t>
            <a:bodyPr/>
            <a:lstStyle/>
            <a:p>
              <a:pPr rtl="0"/>
              <a:r>
                <a:rPr lang="en-US" dirty="0" smtClean="0">
                  <a:solidFill>
                    <a:schemeClr val="tx1"/>
                  </a:solidFill>
                </a:rPr>
                <a:t>V(s)=</a:t>
              </a:r>
              <a:r>
                <a:rPr lang="en-US" b="0" i="0">
                  <a:solidFill>
                    <a:schemeClr val="tx1"/>
                  </a:solidFill>
                  <a:latin typeface="Cambria Math" panose="02040503050406030204" pitchFamily="18" charset="0"/>
                </a:rPr>
                <a:t>𝑃_(𝑠𝑠^′ ) 𝑅_𝑠^𝑎+𝛾∑2_𝑠′𝜖𝑆▒〖𝑃_(𝑠𝑠^′ ) 𝑉(𝑠^′)〗</a:t>
              </a:r>
              <a:endParaRPr lang="en-US" dirty="0"/>
            </a:p>
          </dgm:t>
        </dgm:pt>
      </mc:Fallback>
    </mc:AlternateContent>
    <dgm:pt modelId="{83F9895F-AFE7-41C8-A028-FA46DEF843E8}" type="parTrans" cxnId="{150EDE05-0699-449B-83E3-BF05936F2486}">
      <dgm:prSet/>
      <dgm:spPr/>
      <dgm:t>
        <a:bodyPr/>
        <a:lstStyle/>
        <a:p>
          <a:endParaRPr lang="en-US"/>
        </a:p>
      </dgm:t>
    </dgm:pt>
    <dgm:pt modelId="{A869B1F2-6189-407E-A0A1-680A600D523D}" type="sibTrans" cxnId="{150EDE05-0699-449B-83E3-BF05936F2486}">
      <dgm:prSet/>
      <dgm:spPr/>
      <dgm:t>
        <a:bodyPr/>
        <a:lstStyle/>
        <a:p>
          <a:endParaRPr lang="en-US"/>
        </a:p>
      </dgm:t>
    </dgm:pt>
    <dgm:pt modelId="{94FFB81C-B333-43D4-9660-C16F5C1E6D45}" type="pres">
      <dgm:prSet presAssocID="{F398AA87-9CFA-470C-823C-4E3DE366FDD5}" presName="linear" presStyleCnt="0">
        <dgm:presLayoutVars>
          <dgm:animLvl val="lvl"/>
          <dgm:resizeHandles val="exact"/>
        </dgm:presLayoutVars>
      </dgm:prSet>
      <dgm:spPr/>
    </dgm:pt>
    <dgm:pt modelId="{84FDCF97-AC87-4000-9C01-E2AEA37EF345}" type="pres">
      <dgm:prSet presAssocID="{D4F1C799-ADBD-4262-8AA9-84355E7774BA}" presName="parentText" presStyleLbl="node1" presStyleIdx="0" presStyleCnt="1" custLinFactY="3217" custLinFactNeighborX="-2259" custLinFactNeighborY="100000">
        <dgm:presLayoutVars>
          <dgm:chMax val="0"/>
          <dgm:bulletEnabled val="1"/>
        </dgm:presLayoutVars>
      </dgm:prSet>
      <dgm:spPr/>
    </dgm:pt>
  </dgm:ptLst>
  <dgm:cxnLst>
    <dgm:cxn modelId="{150EDE05-0699-449B-83E3-BF05936F2486}" srcId="{F398AA87-9CFA-470C-823C-4E3DE366FDD5}" destId="{D4F1C799-ADBD-4262-8AA9-84355E7774BA}" srcOrd="0" destOrd="0" parTransId="{83F9895F-AFE7-41C8-A028-FA46DEF843E8}" sibTransId="{A869B1F2-6189-407E-A0A1-680A600D523D}"/>
    <dgm:cxn modelId="{AC511BDE-0A5E-4ADE-8DBA-45A114258470}" type="presOf" srcId="{F398AA87-9CFA-470C-823C-4E3DE366FDD5}" destId="{94FFB81C-B333-43D4-9660-C16F5C1E6D45}" srcOrd="0" destOrd="0" presId="urn:microsoft.com/office/officeart/2005/8/layout/vList2"/>
    <dgm:cxn modelId="{184BECDE-AB53-438B-8D99-47E6E205B5CD}" type="presOf" srcId="{D4F1C799-ADBD-4262-8AA9-84355E7774BA}" destId="{84FDCF97-AC87-4000-9C01-E2AEA37EF345}" srcOrd="0" destOrd="0" presId="urn:microsoft.com/office/officeart/2005/8/layout/vList2"/>
    <dgm:cxn modelId="{9DB1257C-F882-4F92-82BD-0105E14134CB}" type="presParOf" srcId="{94FFB81C-B333-43D4-9660-C16F5C1E6D45}" destId="{84FDCF97-AC87-4000-9C01-E2AEA37EF345}"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FBA0A98-AFEA-4BC9-83D7-A49BD18073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46DB76C-56DA-4FC0-9607-E162A88744CE}">
      <dgm:prSet/>
      <dgm:spPr>
        <a:blipFill rotWithShape="0">
          <a:blip xmlns:r="http://schemas.openxmlformats.org/officeDocument/2006/relationships" r:embed="rId1"/>
          <a:stretch>
            <a:fillRect/>
          </a:stretch>
        </a:blipFill>
      </dgm:spPr>
      <dgm:t>
        <a:bodyPr/>
        <a:lstStyle/>
        <a:p>
          <a:r>
            <a:rPr lang="en-US">
              <a:noFill/>
            </a:rPr>
            <a:t> </a:t>
          </a:r>
        </a:p>
      </dgm:t>
    </dgm:pt>
    <dgm:pt modelId="{C129A433-95B6-482E-B2F9-28B107BE7FC8}" type="parTrans" cxnId="{DFCD5BCD-318B-484F-BBC5-521E76DCA7F5}">
      <dgm:prSet/>
      <dgm:spPr/>
      <dgm:t>
        <a:bodyPr/>
        <a:lstStyle/>
        <a:p>
          <a:endParaRPr lang="en-US"/>
        </a:p>
      </dgm:t>
    </dgm:pt>
    <dgm:pt modelId="{F0B177BD-AF08-4994-BE78-B6A1AAD3BF99}" type="sibTrans" cxnId="{DFCD5BCD-318B-484F-BBC5-521E76DCA7F5}">
      <dgm:prSet/>
      <dgm:spPr/>
      <dgm:t>
        <a:bodyPr/>
        <a:lstStyle/>
        <a:p>
          <a:endParaRPr lang="en-US"/>
        </a:p>
      </dgm:t>
    </dgm:pt>
    <dgm:pt modelId="{BEFC5169-0020-409C-90EB-8F225B017389}">
      <dgm:prSet/>
      <dgm:spPr>
        <a:blipFill rotWithShape="0">
          <a:blip xmlns:r="http://schemas.openxmlformats.org/officeDocument/2006/relationships" r:embed="rId2"/>
          <a:stretch>
            <a:fillRect/>
          </a:stretch>
        </a:blipFill>
      </dgm:spPr>
      <dgm:t>
        <a:bodyPr/>
        <a:lstStyle/>
        <a:p>
          <a:r>
            <a:rPr lang="en-US">
              <a:noFill/>
            </a:rPr>
            <a:t> </a:t>
          </a:r>
        </a:p>
      </dgm:t>
    </dgm:pt>
    <dgm:pt modelId="{DC277A4F-BB02-4CCC-8E20-6AF34FD2F2CB}" type="parTrans" cxnId="{6E9BFCD6-FBD1-4DA8-8722-922944516517}">
      <dgm:prSet/>
      <dgm:spPr/>
      <dgm:t>
        <a:bodyPr/>
        <a:lstStyle/>
        <a:p>
          <a:endParaRPr lang="en-US"/>
        </a:p>
      </dgm:t>
    </dgm:pt>
    <dgm:pt modelId="{8996A70B-E340-4E9D-AE1A-B8063FD17357}" type="sibTrans" cxnId="{6E9BFCD6-FBD1-4DA8-8722-922944516517}">
      <dgm:prSet/>
      <dgm:spPr/>
      <dgm:t>
        <a:bodyPr/>
        <a:lstStyle/>
        <a:p>
          <a:endParaRPr lang="en-US"/>
        </a:p>
      </dgm:t>
    </dgm:pt>
    <dgm:pt modelId="{137BF821-2B8A-414A-AE7A-7559FD3D2306}">
      <dgm:prSet/>
      <dgm:spPr>
        <a:blipFill rotWithShape="0">
          <a:blip xmlns:r="http://schemas.openxmlformats.org/officeDocument/2006/relationships" r:embed="rId3"/>
          <a:stretch>
            <a:fillRect/>
          </a:stretch>
        </a:blipFill>
      </dgm:spPr>
      <dgm:t>
        <a:bodyPr/>
        <a:lstStyle/>
        <a:p>
          <a:r>
            <a:rPr lang="en-US">
              <a:noFill/>
            </a:rPr>
            <a:t> </a:t>
          </a:r>
        </a:p>
      </dgm:t>
    </dgm:pt>
    <dgm:pt modelId="{F0F640F6-6105-42F5-B98A-C3A65138527C}" type="parTrans" cxnId="{3F450BBE-D757-4BE1-87C3-8E3553BBFFCE}">
      <dgm:prSet/>
      <dgm:spPr/>
      <dgm:t>
        <a:bodyPr/>
        <a:lstStyle/>
        <a:p>
          <a:endParaRPr lang="en-US"/>
        </a:p>
      </dgm:t>
    </dgm:pt>
    <dgm:pt modelId="{490C5B15-E6E7-4927-85DC-C9321818C889}" type="sibTrans" cxnId="{3F450BBE-D757-4BE1-87C3-8E3553BBFFCE}">
      <dgm:prSet/>
      <dgm:spPr/>
      <dgm:t>
        <a:bodyPr/>
        <a:lstStyle/>
        <a:p>
          <a:endParaRPr lang="en-US"/>
        </a:p>
      </dgm:t>
    </dgm:pt>
    <dgm:pt modelId="{E1DC3A14-09C0-440B-8613-541D7A42AE08}">
      <dgm:prSet/>
      <dgm:spPr>
        <a:blipFill rotWithShape="0">
          <a:blip xmlns:r="http://schemas.openxmlformats.org/officeDocument/2006/relationships" r:embed="rId4"/>
          <a:stretch>
            <a:fillRect/>
          </a:stretch>
        </a:blipFill>
      </dgm:spPr>
      <dgm:t>
        <a:bodyPr/>
        <a:lstStyle/>
        <a:p>
          <a:r>
            <a:rPr lang="en-US">
              <a:noFill/>
            </a:rPr>
            <a:t> </a:t>
          </a:r>
        </a:p>
      </dgm:t>
    </dgm:pt>
    <dgm:pt modelId="{8EBD07F9-872F-4E4A-9848-C70C3396E73B}" type="parTrans" cxnId="{7C00500B-05AF-4A32-8D9E-F45151BD7E27}">
      <dgm:prSet/>
      <dgm:spPr/>
      <dgm:t>
        <a:bodyPr/>
        <a:lstStyle/>
        <a:p>
          <a:endParaRPr lang="en-US"/>
        </a:p>
      </dgm:t>
    </dgm:pt>
    <dgm:pt modelId="{859DE2ED-1C56-47AC-89AA-569F8B95537B}" type="sibTrans" cxnId="{7C00500B-05AF-4A32-8D9E-F45151BD7E27}">
      <dgm:prSet/>
      <dgm:spPr/>
      <dgm:t>
        <a:bodyPr/>
        <a:lstStyle/>
        <a:p>
          <a:endParaRPr lang="en-US"/>
        </a:p>
      </dgm:t>
    </dgm:pt>
    <dgm:pt modelId="{57D6C247-A835-4587-825F-3EC367BF343E}" type="pres">
      <dgm:prSet presAssocID="{1FBA0A98-AFEA-4BC9-83D7-A49BD1807324}" presName="linear" presStyleCnt="0">
        <dgm:presLayoutVars>
          <dgm:animLvl val="lvl"/>
          <dgm:resizeHandles val="exact"/>
        </dgm:presLayoutVars>
      </dgm:prSet>
      <dgm:spPr/>
      <dgm:t>
        <a:bodyPr/>
        <a:lstStyle/>
        <a:p>
          <a:endParaRPr lang="en-US"/>
        </a:p>
      </dgm:t>
    </dgm:pt>
    <dgm:pt modelId="{E5548090-6E36-4E1A-8ADC-8F1D522348C7}" type="pres">
      <dgm:prSet presAssocID="{846DB76C-56DA-4FC0-9607-E162A88744CE}" presName="parentText" presStyleLbl="node1" presStyleIdx="0" presStyleCnt="4">
        <dgm:presLayoutVars>
          <dgm:chMax val="0"/>
          <dgm:bulletEnabled val="1"/>
        </dgm:presLayoutVars>
      </dgm:prSet>
      <dgm:spPr/>
      <dgm:t>
        <a:bodyPr/>
        <a:lstStyle/>
        <a:p>
          <a:endParaRPr lang="en-US"/>
        </a:p>
      </dgm:t>
    </dgm:pt>
    <dgm:pt modelId="{081FA49F-6BAF-4BFD-9A94-7FAA25633F03}" type="pres">
      <dgm:prSet presAssocID="{F0B177BD-AF08-4994-BE78-B6A1AAD3BF99}" presName="spacer" presStyleCnt="0"/>
      <dgm:spPr/>
    </dgm:pt>
    <dgm:pt modelId="{FDAC5DA3-F430-4C7C-9BA8-AAA1E8705DD6}" type="pres">
      <dgm:prSet presAssocID="{BEFC5169-0020-409C-90EB-8F225B017389}" presName="parentText" presStyleLbl="node1" presStyleIdx="1" presStyleCnt="4">
        <dgm:presLayoutVars>
          <dgm:chMax val="0"/>
          <dgm:bulletEnabled val="1"/>
        </dgm:presLayoutVars>
      </dgm:prSet>
      <dgm:spPr/>
      <dgm:t>
        <a:bodyPr/>
        <a:lstStyle/>
        <a:p>
          <a:endParaRPr lang="en-US"/>
        </a:p>
      </dgm:t>
    </dgm:pt>
    <dgm:pt modelId="{0ABF8B82-FF92-47F0-941C-F336B5B9EA05}" type="pres">
      <dgm:prSet presAssocID="{8996A70B-E340-4E9D-AE1A-B8063FD17357}" presName="spacer" presStyleCnt="0"/>
      <dgm:spPr/>
    </dgm:pt>
    <dgm:pt modelId="{DF93C21B-8DF4-41F2-876C-00A96269B864}" type="pres">
      <dgm:prSet presAssocID="{137BF821-2B8A-414A-AE7A-7559FD3D2306}" presName="parentText" presStyleLbl="node1" presStyleIdx="2" presStyleCnt="4">
        <dgm:presLayoutVars>
          <dgm:chMax val="0"/>
          <dgm:bulletEnabled val="1"/>
        </dgm:presLayoutVars>
      </dgm:prSet>
      <dgm:spPr/>
      <dgm:t>
        <a:bodyPr/>
        <a:lstStyle/>
        <a:p>
          <a:endParaRPr lang="en-US"/>
        </a:p>
      </dgm:t>
    </dgm:pt>
    <dgm:pt modelId="{C635FFCE-80CD-4E5D-90CB-3FAF6E2221FC}" type="pres">
      <dgm:prSet presAssocID="{490C5B15-E6E7-4927-85DC-C9321818C889}" presName="spacer" presStyleCnt="0"/>
      <dgm:spPr/>
    </dgm:pt>
    <dgm:pt modelId="{077FC281-0C47-4D42-8682-2F31D64A0488}" type="pres">
      <dgm:prSet presAssocID="{E1DC3A14-09C0-440B-8613-541D7A42AE08}" presName="parentText" presStyleLbl="node1" presStyleIdx="3" presStyleCnt="4">
        <dgm:presLayoutVars>
          <dgm:chMax val="0"/>
          <dgm:bulletEnabled val="1"/>
        </dgm:presLayoutVars>
      </dgm:prSet>
      <dgm:spPr/>
      <dgm:t>
        <a:bodyPr/>
        <a:lstStyle/>
        <a:p>
          <a:endParaRPr lang="en-US"/>
        </a:p>
      </dgm:t>
    </dgm:pt>
  </dgm:ptLst>
  <dgm:cxnLst>
    <dgm:cxn modelId="{7C00500B-05AF-4A32-8D9E-F45151BD7E27}" srcId="{1FBA0A98-AFEA-4BC9-83D7-A49BD1807324}" destId="{E1DC3A14-09C0-440B-8613-541D7A42AE08}" srcOrd="3" destOrd="0" parTransId="{8EBD07F9-872F-4E4A-9848-C70C3396E73B}" sibTransId="{859DE2ED-1C56-47AC-89AA-569F8B95537B}"/>
    <dgm:cxn modelId="{2E028053-F0C4-4DDE-9AF0-097D13360A4E}" type="presOf" srcId="{137BF821-2B8A-414A-AE7A-7559FD3D2306}" destId="{DF93C21B-8DF4-41F2-876C-00A96269B864}" srcOrd="0" destOrd="0" presId="urn:microsoft.com/office/officeart/2005/8/layout/vList2"/>
    <dgm:cxn modelId="{6E9BFCD6-FBD1-4DA8-8722-922944516517}" srcId="{1FBA0A98-AFEA-4BC9-83D7-A49BD1807324}" destId="{BEFC5169-0020-409C-90EB-8F225B017389}" srcOrd="1" destOrd="0" parTransId="{DC277A4F-BB02-4CCC-8E20-6AF34FD2F2CB}" sibTransId="{8996A70B-E340-4E9D-AE1A-B8063FD17357}"/>
    <dgm:cxn modelId="{A3B9031F-9367-4007-8BBC-8B5811E5EE75}" type="presOf" srcId="{846DB76C-56DA-4FC0-9607-E162A88744CE}" destId="{E5548090-6E36-4E1A-8ADC-8F1D522348C7}" srcOrd="0" destOrd="0" presId="urn:microsoft.com/office/officeart/2005/8/layout/vList2"/>
    <dgm:cxn modelId="{434B59E6-4984-404B-9C39-9370A0C142A7}" type="presOf" srcId="{BEFC5169-0020-409C-90EB-8F225B017389}" destId="{FDAC5DA3-F430-4C7C-9BA8-AAA1E8705DD6}" srcOrd="0" destOrd="0" presId="urn:microsoft.com/office/officeart/2005/8/layout/vList2"/>
    <dgm:cxn modelId="{E746E374-F89F-4D19-B3B3-D465E55B7872}" type="presOf" srcId="{1FBA0A98-AFEA-4BC9-83D7-A49BD1807324}" destId="{57D6C247-A835-4587-825F-3EC367BF343E}" srcOrd="0" destOrd="0" presId="urn:microsoft.com/office/officeart/2005/8/layout/vList2"/>
    <dgm:cxn modelId="{3F450BBE-D757-4BE1-87C3-8E3553BBFFCE}" srcId="{1FBA0A98-AFEA-4BC9-83D7-A49BD1807324}" destId="{137BF821-2B8A-414A-AE7A-7559FD3D2306}" srcOrd="2" destOrd="0" parTransId="{F0F640F6-6105-42F5-B98A-C3A65138527C}" sibTransId="{490C5B15-E6E7-4927-85DC-C9321818C889}"/>
    <dgm:cxn modelId="{1F7FE35B-A08F-416C-85E7-E37DBCF265F8}" type="presOf" srcId="{E1DC3A14-09C0-440B-8613-541D7A42AE08}" destId="{077FC281-0C47-4D42-8682-2F31D64A0488}" srcOrd="0" destOrd="0" presId="urn:microsoft.com/office/officeart/2005/8/layout/vList2"/>
    <dgm:cxn modelId="{DFCD5BCD-318B-484F-BBC5-521E76DCA7F5}" srcId="{1FBA0A98-AFEA-4BC9-83D7-A49BD1807324}" destId="{846DB76C-56DA-4FC0-9607-E162A88744CE}" srcOrd="0" destOrd="0" parTransId="{C129A433-95B6-482E-B2F9-28B107BE7FC8}" sibTransId="{F0B177BD-AF08-4994-BE78-B6A1AAD3BF99}"/>
    <dgm:cxn modelId="{07DDD687-66F5-47AA-979D-9269B8B136A7}" type="presParOf" srcId="{57D6C247-A835-4587-825F-3EC367BF343E}" destId="{E5548090-6E36-4E1A-8ADC-8F1D522348C7}" srcOrd="0" destOrd="0" presId="urn:microsoft.com/office/officeart/2005/8/layout/vList2"/>
    <dgm:cxn modelId="{C05B1221-CF74-4032-B952-7665F75A3786}" type="presParOf" srcId="{57D6C247-A835-4587-825F-3EC367BF343E}" destId="{081FA49F-6BAF-4BFD-9A94-7FAA25633F03}" srcOrd="1" destOrd="0" presId="urn:microsoft.com/office/officeart/2005/8/layout/vList2"/>
    <dgm:cxn modelId="{F6D44A28-99AC-465A-989F-E724ADE413BE}" type="presParOf" srcId="{57D6C247-A835-4587-825F-3EC367BF343E}" destId="{FDAC5DA3-F430-4C7C-9BA8-AAA1E8705DD6}" srcOrd="2" destOrd="0" presId="urn:microsoft.com/office/officeart/2005/8/layout/vList2"/>
    <dgm:cxn modelId="{06AEAEAF-E57B-4F14-8896-0BB0EAB120EE}" type="presParOf" srcId="{57D6C247-A835-4587-825F-3EC367BF343E}" destId="{0ABF8B82-FF92-47F0-941C-F336B5B9EA05}" srcOrd="3" destOrd="0" presId="urn:microsoft.com/office/officeart/2005/8/layout/vList2"/>
    <dgm:cxn modelId="{DF9E9A0D-A526-415F-9109-AF6AF142C4E6}" type="presParOf" srcId="{57D6C247-A835-4587-825F-3EC367BF343E}" destId="{DF93C21B-8DF4-41F2-876C-00A96269B864}" srcOrd="4" destOrd="0" presId="urn:microsoft.com/office/officeart/2005/8/layout/vList2"/>
    <dgm:cxn modelId="{BFE24AFA-411E-4BF4-A142-145C56326A57}" type="presParOf" srcId="{57D6C247-A835-4587-825F-3EC367BF343E}" destId="{C635FFCE-80CD-4E5D-90CB-3FAF6E2221FC}" srcOrd="5" destOrd="0" presId="urn:microsoft.com/office/officeart/2005/8/layout/vList2"/>
    <dgm:cxn modelId="{D29F2664-2CD2-489C-93A5-1C2197BCF531}" type="presParOf" srcId="{57D6C247-A835-4587-825F-3EC367BF343E}" destId="{077FC281-0C47-4D42-8682-2F31D64A048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5BB03E1-2A73-4434-93FA-7736B39465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A2014300-4B9F-4B92-9EDB-81FF3752F1F1}">
          <dgm:prSet/>
          <dgm:spPr>
            <a:solidFill>
              <a:srgbClr val="FFFF00"/>
            </a:solidFill>
          </dgm:spPr>
          <dgm:t>
            <a:bodyPr/>
            <a:lstStyle/>
            <a:p>
              <a:pPr rtl="0"/>
              <a:r>
                <a:rPr lang="en-US" dirty="0">
                  <a:solidFill>
                    <a:schemeClr val="tx1"/>
                  </a:solidFill>
                </a:rPr>
                <a:t>V(s)=</a:t>
              </a:r>
              <a14:m>
                <m:oMath xmlns:m="http://schemas.openxmlformats.org/officeDocument/2006/math">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𝑅</m:t>
                      </m:r>
                    </m:e>
                    <m:sub>
                      <m:r>
                        <a:rPr lang="en-US" b="0" i="1">
                          <a:solidFill>
                            <a:schemeClr val="tx1"/>
                          </a:solidFill>
                          <a:latin typeface="Cambria Math" panose="02040503050406030204" pitchFamily="18" charset="0"/>
                        </a:rPr>
                        <m:t>𝑠</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limLoc m:val="subSup"/>
                      <m:supHide m:val="on"/>
                      <m:ctrlPr>
                        <a:rPr lang="en-US" i="1">
                          <a:solidFill>
                            <a:schemeClr val="tx1"/>
                          </a:solidFill>
                          <a:latin typeface="Cambria Math" panose="02040503050406030204" pitchFamily="18" charset="0"/>
                        </a:rPr>
                      </m:ctrlPr>
                    </m:naryPr>
                    <m:sub>
                      <m:r>
                        <m:rPr>
                          <m:brk m:alnAt="9"/>
                        </m:rP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𝑆</m:t>
                      </m:r>
                    </m:sub>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𝑠</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Sub>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m:t>
                      </m:r>
                    </m:e>
                  </m:nary>
                </m:oMath>
              </a14:m>
              <a:endParaRPr lang="en-US" dirty="0"/>
            </a:p>
          </dgm:t>
        </dgm:pt>
      </mc:Choice>
      <mc:Fallback xmlns="">
        <dgm:pt modelId="{A2014300-4B9F-4B92-9EDB-81FF3752F1F1}">
          <dgm:prSet/>
          <dgm:spPr>
            <a:solidFill>
              <a:srgbClr val="FFFF00"/>
            </a:solidFill>
          </dgm:spPr>
          <dgm:t>
            <a:bodyPr/>
            <a:lstStyle/>
            <a:p>
              <a:pPr rtl="0"/>
              <a:r>
                <a:rPr lang="en-US" dirty="0" smtClean="0">
                  <a:solidFill>
                    <a:schemeClr val="tx1"/>
                  </a:solidFill>
                </a:rPr>
                <a:t>V(s)=</a:t>
              </a:r>
              <a:r>
                <a:rPr lang="en-US" b="0" i="0">
                  <a:solidFill>
                    <a:schemeClr val="tx1"/>
                  </a:solidFill>
                  <a:latin typeface="Cambria Math" panose="02040503050406030204" pitchFamily="18" charset="0"/>
                </a:rPr>
                <a:t>𝑅_𝑠</a:t>
              </a:r>
              <a:r>
                <a:rPr lang="en-US" i="0">
                  <a:solidFill>
                    <a:schemeClr val="tx1"/>
                  </a:solidFill>
                  <a:latin typeface="Cambria Math" panose="02040503050406030204" pitchFamily="18" charset="0"/>
                </a:rPr>
                <a:t>+𝛾∑2_𝑠′𝜖𝑆▒〖𝑃_(𝑠𝑠^′ ) 𝑉(𝑠^′)〗</a:t>
              </a:r>
              <a:endParaRPr lang="en-US" dirty="0"/>
            </a:p>
          </dgm:t>
        </dgm:pt>
      </mc:Fallback>
    </mc:AlternateContent>
    <dgm:pt modelId="{09726644-C52B-40C5-A863-46DBFF8B73CA}" type="parTrans" cxnId="{8EC664F0-A5A2-4838-902A-928B7EDCBB6E}">
      <dgm:prSet/>
      <dgm:spPr/>
      <dgm:t>
        <a:bodyPr/>
        <a:lstStyle/>
        <a:p>
          <a:endParaRPr lang="en-US"/>
        </a:p>
      </dgm:t>
    </dgm:pt>
    <dgm:pt modelId="{E38B8923-4B58-4F26-8223-4C6E8329749B}" type="sibTrans" cxnId="{8EC664F0-A5A2-4838-902A-928B7EDCBB6E}">
      <dgm:prSet/>
      <dgm:spPr/>
      <dgm:t>
        <a:bodyPr/>
        <a:lstStyle/>
        <a:p>
          <a:endParaRPr lang="en-US"/>
        </a:p>
      </dgm:t>
    </dgm:pt>
    <dgm:pt modelId="{EAF44C2C-C38C-49AB-AB31-C44CA9BF8DD5}" type="pres">
      <dgm:prSet presAssocID="{65BB03E1-2A73-4434-93FA-7736B39465AC}" presName="linear" presStyleCnt="0">
        <dgm:presLayoutVars>
          <dgm:animLvl val="lvl"/>
          <dgm:resizeHandles val="exact"/>
        </dgm:presLayoutVars>
      </dgm:prSet>
      <dgm:spPr/>
    </dgm:pt>
    <dgm:pt modelId="{46A73898-B7DB-4C03-AD36-B91ADC6CFA74}" type="pres">
      <dgm:prSet presAssocID="{A2014300-4B9F-4B92-9EDB-81FF3752F1F1}" presName="parentText" presStyleLbl="node1" presStyleIdx="0" presStyleCnt="1" custLinFactNeighborY="-9323">
        <dgm:presLayoutVars>
          <dgm:chMax val="0"/>
          <dgm:bulletEnabled val="1"/>
        </dgm:presLayoutVars>
      </dgm:prSet>
      <dgm:spPr/>
    </dgm:pt>
  </dgm:ptLst>
  <dgm:cxnLst>
    <dgm:cxn modelId="{A9B1EF01-A627-4298-A3D8-5AD58D78E9F9}" type="presOf" srcId="{A2014300-4B9F-4B92-9EDB-81FF3752F1F1}" destId="{46A73898-B7DB-4C03-AD36-B91ADC6CFA74}" srcOrd="0" destOrd="0" presId="urn:microsoft.com/office/officeart/2005/8/layout/vList2"/>
    <dgm:cxn modelId="{59543472-7192-4622-B6A4-4DA4BACAB99E}" type="presOf" srcId="{65BB03E1-2A73-4434-93FA-7736B39465AC}" destId="{EAF44C2C-C38C-49AB-AB31-C44CA9BF8DD5}" srcOrd="0" destOrd="0" presId="urn:microsoft.com/office/officeart/2005/8/layout/vList2"/>
    <dgm:cxn modelId="{8EC664F0-A5A2-4838-902A-928B7EDCBB6E}" srcId="{65BB03E1-2A73-4434-93FA-7736B39465AC}" destId="{A2014300-4B9F-4B92-9EDB-81FF3752F1F1}" srcOrd="0" destOrd="0" parTransId="{09726644-C52B-40C5-A863-46DBFF8B73CA}" sibTransId="{E38B8923-4B58-4F26-8223-4C6E8329749B}"/>
    <dgm:cxn modelId="{7FDC4B26-334E-43FC-8745-89A8EB49B3D9}" type="presParOf" srcId="{EAF44C2C-C38C-49AB-AB31-C44CA9BF8DD5}" destId="{46A73898-B7DB-4C03-AD36-B91ADC6CFA74}"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398AA87-9CFA-470C-823C-4E3DE366FD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4F1C799-ADBD-4262-8AA9-84355E7774BA}">
      <dgm:prSet/>
      <dgm:spPr>
        <a:blipFill rotWithShape="0">
          <a:blip xmlns:r="http://schemas.openxmlformats.org/officeDocument/2006/relationships" r:embed="rId1"/>
          <a:stretch>
            <a:fillRect l="-1141" t="-91803" b="-142623"/>
          </a:stretch>
        </a:blipFill>
      </dgm:spPr>
      <dgm:t>
        <a:bodyPr/>
        <a:lstStyle/>
        <a:p>
          <a:r>
            <a:rPr lang="en-US">
              <a:noFill/>
            </a:rPr>
            <a:t> </a:t>
          </a:r>
        </a:p>
      </dgm:t>
    </dgm:pt>
    <dgm:pt modelId="{83F9895F-AFE7-41C8-A028-FA46DEF843E8}" type="parTrans" cxnId="{150EDE05-0699-449B-83E3-BF05936F2486}">
      <dgm:prSet/>
      <dgm:spPr/>
      <dgm:t>
        <a:bodyPr/>
        <a:lstStyle/>
        <a:p>
          <a:endParaRPr lang="en-US"/>
        </a:p>
      </dgm:t>
    </dgm:pt>
    <dgm:pt modelId="{A869B1F2-6189-407E-A0A1-680A600D523D}" type="sibTrans" cxnId="{150EDE05-0699-449B-83E3-BF05936F2486}">
      <dgm:prSet/>
      <dgm:spPr/>
      <dgm:t>
        <a:bodyPr/>
        <a:lstStyle/>
        <a:p>
          <a:endParaRPr lang="en-US"/>
        </a:p>
      </dgm:t>
    </dgm:pt>
    <dgm:pt modelId="{94FFB81C-B333-43D4-9660-C16F5C1E6D45}" type="pres">
      <dgm:prSet presAssocID="{F398AA87-9CFA-470C-823C-4E3DE366FDD5}" presName="linear" presStyleCnt="0">
        <dgm:presLayoutVars>
          <dgm:animLvl val="lvl"/>
          <dgm:resizeHandles val="exact"/>
        </dgm:presLayoutVars>
      </dgm:prSet>
      <dgm:spPr/>
      <dgm:t>
        <a:bodyPr/>
        <a:lstStyle/>
        <a:p>
          <a:endParaRPr lang="en-US"/>
        </a:p>
      </dgm:t>
    </dgm:pt>
    <dgm:pt modelId="{84FDCF97-AC87-4000-9C01-E2AEA37EF345}" type="pres">
      <dgm:prSet presAssocID="{D4F1C799-ADBD-4262-8AA9-84355E7774BA}" presName="parentText" presStyleLbl="node1" presStyleIdx="0" presStyleCnt="1" custLinFactY="3217" custLinFactNeighborX="-2259" custLinFactNeighborY="100000">
        <dgm:presLayoutVars>
          <dgm:chMax val="0"/>
          <dgm:bulletEnabled val="1"/>
        </dgm:presLayoutVars>
      </dgm:prSet>
      <dgm:spPr/>
      <dgm:t>
        <a:bodyPr/>
        <a:lstStyle/>
        <a:p>
          <a:endParaRPr lang="en-US"/>
        </a:p>
      </dgm:t>
    </dgm:pt>
  </dgm:ptLst>
  <dgm:cxnLst>
    <dgm:cxn modelId="{184BECDE-AB53-438B-8D99-47E6E205B5CD}" type="presOf" srcId="{D4F1C799-ADBD-4262-8AA9-84355E7774BA}" destId="{84FDCF97-AC87-4000-9C01-E2AEA37EF345}" srcOrd="0" destOrd="0" presId="urn:microsoft.com/office/officeart/2005/8/layout/vList2"/>
    <dgm:cxn modelId="{150EDE05-0699-449B-83E3-BF05936F2486}" srcId="{F398AA87-9CFA-470C-823C-4E3DE366FDD5}" destId="{D4F1C799-ADBD-4262-8AA9-84355E7774BA}" srcOrd="0" destOrd="0" parTransId="{83F9895F-AFE7-41C8-A028-FA46DEF843E8}" sibTransId="{A869B1F2-6189-407E-A0A1-680A600D523D}"/>
    <dgm:cxn modelId="{AC511BDE-0A5E-4ADE-8DBA-45A114258470}" type="presOf" srcId="{F398AA87-9CFA-470C-823C-4E3DE366FDD5}" destId="{94FFB81C-B333-43D4-9660-C16F5C1E6D45}" srcOrd="0" destOrd="0" presId="urn:microsoft.com/office/officeart/2005/8/layout/vList2"/>
    <dgm:cxn modelId="{9DB1257C-F882-4F92-82BD-0105E14134CB}" type="presParOf" srcId="{94FFB81C-B333-43D4-9660-C16F5C1E6D45}" destId="{84FDCF97-AC87-4000-9C01-E2AEA37EF345}"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9E178A2-4517-4CC9-B6A0-19FB1ED0F9D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8C8945D8-E4B9-4AC0-BD79-1EAE385B1BBB}">
          <dgm:prSet/>
          <dgm:spPr/>
          <dgm:t>
            <a:bodyPr/>
            <a:lstStyle/>
            <a:p>
              <a:pPr rtl="0"/>
              <a:r>
                <a:rPr lang="en-US" dirty="0"/>
                <a:t>V=</a:t>
              </a:r>
              <a14:m>
                <m:oMath xmlns:m="http://schemas.openxmlformats.org/officeDocument/2006/math">
                  <m:r>
                    <a:rPr lang="en-US" i="1">
                      <a:latin typeface="Cambria Math" panose="02040503050406030204" pitchFamily="18" charset="0"/>
                    </a:rPr>
                    <m:t>𝑅</m:t>
                  </m:r>
                </m:oMath>
              </a14:m>
              <a:r>
                <a:rPr lang="en-US" dirty="0"/>
                <a:t>+</a:t>
              </a:r>
              <a14:m>
                <m:oMath xmlns:m="http://schemas.openxmlformats.org/officeDocument/2006/math">
                  <m:r>
                    <a:rPr lang="en-US" i="1">
                      <a:latin typeface="Cambria Math" panose="02040503050406030204" pitchFamily="18" charset="0"/>
                    </a:rPr>
                    <m:t>𝛾𝜌</m:t>
                  </m:r>
                  <m:r>
                    <a:rPr lang="en-US" b="0" i="1" smtClean="0">
                      <a:latin typeface="Cambria Math" panose="02040503050406030204" pitchFamily="18" charset="0"/>
                    </a:rPr>
                    <m:t>𝑉</m:t>
                  </m:r>
                </m:oMath>
              </a14:m>
              <a:endParaRPr lang="en-US" dirty="0"/>
            </a:p>
          </dgm:t>
        </dgm:pt>
      </mc:Choice>
      <mc:Fallback xmlns="">
        <dgm:pt modelId="{8C8945D8-E4B9-4AC0-BD79-1EAE385B1BBB}">
          <dgm:prSet/>
          <dgm:spPr/>
          <dgm:t>
            <a:bodyPr/>
            <a:lstStyle/>
            <a:p>
              <a:pPr rtl="0"/>
              <a:r>
                <a:rPr lang="en-US" dirty="0" smtClean="0"/>
                <a:t>V=</a:t>
              </a:r>
              <a:r>
                <a:rPr lang="en-US" i="0"/>
                <a:t>𝑅</a:t>
              </a:r>
              <a:r>
                <a:rPr lang="en-US" dirty="0"/>
                <a:t>+</a:t>
              </a:r>
              <a:r>
                <a:rPr lang="en-US" i="0"/>
                <a:t>𝛾𝜌</a:t>
              </a:r>
              <a:r>
                <a:rPr lang="en-US" b="0" i="0" smtClean="0">
                  <a:latin typeface="Cambria Math" panose="02040503050406030204" pitchFamily="18" charset="0"/>
                </a:rPr>
                <a:t>𝑉</a:t>
              </a:r>
              <a:endParaRPr lang="en-US" dirty="0"/>
            </a:p>
          </dgm:t>
        </dgm:pt>
      </mc:Fallback>
    </mc:AlternateContent>
    <dgm:pt modelId="{6C115BA7-5276-41DA-979F-21397A473D33}" type="parTrans" cxnId="{D16E0F08-922C-4CFC-9A60-1C0E5BF5543E}">
      <dgm:prSet/>
      <dgm:spPr/>
      <dgm:t>
        <a:bodyPr/>
        <a:lstStyle/>
        <a:p>
          <a:endParaRPr lang="en-US"/>
        </a:p>
      </dgm:t>
    </dgm:pt>
    <dgm:pt modelId="{02FED519-C3CE-47F2-BD55-51B66DF38229}" type="sibTrans" cxnId="{D16E0F08-922C-4CFC-9A60-1C0E5BF5543E}">
      <dgm:prSet/>
      <dgm:spPr/>
      <dgm:t>
        <a:bodyPr/>
        <a:lstStyle/>
        <a:p>
          <a:endParaRPr lang="en-US"/>
        </a:p>
      </dgm:t>
    </dgm:pt>
    <dgm:pt modelId="{0361BCF0-671C-4413-821F-E19C4622BFA2}" type="pres">
      <dgm:prSet presAssocID="{19E178A2-4517-4CC9-B6A0-19FB1ED0F9DC}" presName="Name0" presStyleCnt="0">
        <dgm:presLayoutVars>
          <dgm:dir/>
          <dgm:animLvl val="lvl"/>
          <dgm:resizeHandles val="exact"/>
        </dgm:presLayoutVars>
      </dgm:prSet>
      <dgm:spPr/>
    </dgm:pt>
    <dgm:pt modelId="{23E45BB3-51CC-4CF5-AB3A-32DEA347EF2E}" type="pres">
      <dgm:prSet presAssocID="{8C8945D8-E4B9-4AC0-BD79-1EAE385B1BBB}" presName="linNode" presStyleCnt="0"/>
      <dgm:spPr/>
    </dgm:pt>
    <dgm:pt modelId="{54224B93-66C5-4A59-A074-CD313B251E37}" type="pres">
      <dgm:prSet presAssocID="{8C8945D8-E4B9-4AC0-BD79-1EAE385B1BBB}" presName="parentText" presStyleLbl="node1" presStyleIdx="0" presStyleCnt="1" custLinFactX="-11111" custLinFactNeighborX="-100000" custLinFactNeighborY="60937">
        <dgm:presLayoutVars>
          <dgm:chMax val="1"/>
          <dgm:bulletEnabled val="1"/>
        </dgm:presLayoutVars>
      </dgm:prSet>
      <dgm:spPr/>
    </dgm:pt>
  </dgm:ptLst>
  <dgm:cxnLst>
    <dgm:cxn modelId="{D16E0F08-922C-4CFC-9A60-1C0E5BF5543E}" srcId="{19E178A2-4517-4CC9-B6A0-19FB1ED0F9DC}" destId="{8C8945D8-E4B9-4AC0-BD79-1EAE385B1BBB}" srcOrd="0" destOrd="0" parTransId="{6C115BA7-5276-41DA-979F-21397A473D33}" sibTransId="{02FED519-C3CE-47F2-BD55-51B66DF38229}"/>
    <dgm:cxn modelId="{E6B01739-7298-49FD-B6E1-EC43367289DA}" type="presOf" srcId="{8C8945D8-E4B9-4AC0-BD79-1EAE385B1BBB}" destId="{54224B93-66C5-4A59-A074-CD313B251E37}" srcOrd="0" destOrd="0" presId="urn:microsoft.com/office/officeart/2005/8/layout/vList5"/>
    <dgm:cxn modelId="{E73A3BB6-9343-4CF0-8419-A22C496AD225}" type="presOf" srcId="{19E178A2-4517-4CC9-B6A0-19FB1ED0F9DC}" destId="{0361BCF0-671C-4413-821F-E19C4622BFA2}" srcOrd="0" destOrd="0" presId="urn:microsoft.com/office/officeart/2005/8/layout/vList5"/>
    <dgm:cxn modelId="{CE98651F-0CBF-4FD7-A8A1-6E0486C0245E}" type="presParOf" srcId="{0361BCF0-671C-4413-821F-E19C4622BFA2}" destId="{23E45BB3-51CC-4CF5-AB3A-32DEA347EF2E}" srcOrd="0" destOrd="0" presId="urn:microsoft.com/office/officeart/2005/8/layout/vList5"/>
    <dgm:cxn modelId="{3CADED0D-82FB-4447-A9BF-7AF3EEEC4132}" type="presParOf" srcId="{23E45BB3-51CC-4CF5-AB3A-32DEA347EF2E}" destId="{54224B93-66C5-4A59-A074-CD313B251E3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5BB03E1-2A73-4434-93FA-7736B39465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2014300-4B9F-4B92-9EDB-81FF3752F1F1}">
      <dgm:prSet/>
      <dgm:spPr>
        <a:blipFill rotWithShape="0">
          <a:blip xmlns:r="http://schemas.openxmlformats.org/officeDocument/2006/relationships" r:embed="rId1"/>
          <a:stretch>
            <a:fillRect l="-1141" t="-91803" b="-142623"/>
          </a:stretch>
        </a:blipFill>
      </dgm:spPr>
      <dgm:t>
        <a:bodyPr/>
        <a:lstStyle/>
        <a:p>
          <a:r>
            <a:rPr lang="en-US">
              <a:noFill/>
            </a:rPr>
            <a:t> </a:t>
          </a:r>
        </a:p>
      </dgm:t>
    </dgm:pt>
    <dgm:pt modelId="{09726644-C52B-40C5-A863-46DBFF8B73CA}" type="parTrans" cxnId="{8EC664F0-A5A2-4838-902A-928B7EDCBB6E}">
      <dgm:prSet/>
      <dgm:spPr/>
      <dgm:t>
        <a:bodyPr/>
        <a:lstStyle/>
        <a:p>
          <a:endParaRPr lang="en-US"/>
        </a:p>
      </dgm:t>
    </dgm:pt>
    <dgm:pt modelId="{E38B8923-4B58-4F26-8223-4C6E8329749B}" type="sibTrans" cxnId="{8EC664F0-A5A2-4838-902A-928B7EDCBB6E}">
      <dgm:prSet/>
      <dgm:spPr/>
      <dgm:t>
        <a:bodyPr/>
        <a:lstStyle/>
        <a:p>
          <a:endParaRPr lang="en-US"/>
        </a:p>
      </dgm:t>
    </dgm:pt>
    <dgm:pt modelId="{EAF44C2C-C38C-49AB-AB31-C44CA9BF8DD5}" type="pres">
      <dgm:prSet presAssocID="{65BB03E1-2A73-4434-93FA-7736B39465AC}" presName="linear" presStyleCnt="0">
        <dgm:presLayoutVars>
          <dgm:animLvl val="lvl"/>
          <dgm:resizeHandles val="exact"/>
        </dgm:presLayoutVars>
      </dgm:prSet>
      <dgm:spPr/>
      <dgm:t>
        <a:bodyPr/>
        <a:lstStyle/>
        <a:p>
          <a:endParaRPr lang="en-US"/>
        </a:p>
      </dgm:t>
    </dgm:pt>
    <dgm:pt modelId="{46A73898-B7DB-4C03-AD36-B91ADC6CFA74}" type="pres">
      <dgm:prSet presAssocID="{A2014300-4B9F-4B92-9EDB-81FF3752F1F1}" presName="parentText" presStyleLbl="node1" presStyleIdx="0" presStyleCnt="1" custLinFactNeighborY="-9323">
        <dgm:presLayoutVars>
          <dgm:chMax val="0"/>
          <dgm:bulletEnabled val="1"/>
        </dgm:presLayoutVars>
      </dgm:prSet>
      <dgm:spPr/>
      <dgm:t>
        <a:bodyPr/>
        <a:lstStyle/>
        <a:p>
          <a:endParaRPr lang="en-US"/>
        </a:p>
      </dgm:t>
    </dgm:pt>
  </dgm:ptLst>
  <dgm:cxnLst>
    <dgm:cxn modelId="{8EC664F0-A5A2-4838-902A-928B7EDCBB6E}" srcId="{65BB03E1-2A73-4434-93FA-7736B39465AC}" destId="{A2014300-4B9F-4B92-9EDB-81FF3752F1F1}" srcOrd="0" destOrd="0" parTransId="{09726644-C52B-40C5-A863-46DBFF8B73CA}" sibTransId="{E38B8923-4B58-4F26-8223-4C6E8329749B}"/>
    <dgm:cxn modelId="{A9B1EF01-A627-4298-A3D8-5AD58D78E9F9}" type="presOf" srcId="{A2014300-4B9F-4B92-9EDB-81FF3752F1F1}" destId="{46A73898-B7DB-4C03-AD36-B91ADC6CFA74}" srcOrd="0" destOrd="0" presId="urn:microsoft.com/office/officeart/2005/8/layout/vList2"/>
    <dgm:cxn modelId="{59543472-7192-4622-B6A4-4DA4BACAB99E}" type="presOf" srcId="{65BB03E1-2A73-4434-93FA-7736B39465AC}" destId="{EAF44C2C-C38C-49AB-AB31-C44CA9BF8DD5}" srcOrd="0" destOrd="0" presId="urn:microsoft.com/office/officeart/2005/8/layout/vList2"/>
    <dgm:cxn modelId="{7FDC4B26-334E-43FC-8745-89A8EB49B3D9}" type="presParOf" srcId="{EAF44C2C-C38C-49AB-AB31-C44CA9BF8DD5}" destId="{46A73898-B7DB-4C03-AD36-B91ADC6CFA7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7AF831-6CC8-40B5-94CC-176F850C1977}"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EAFD2375-D780-4EEC-B40F-3CF2AC78670D}">
      <dgm:prSet/>
      <dgm:spPr>
        <a:solidFill>
          <a:schemeClr val="accent2"/>
        </a:solidFill>
      </dgm:spPr>
      <dgm:t>
        <a:bodyPr/>
        <a:lstStyle/>
        <a:p>
          <a:pPr rtl="0"/>
          <a:r>
            <a:rPr lang="en-US" dirty="0" smtClean="0"/>
            <a:t>Environmental state:</a:t>
          </a:r>
          <a:endParaRPr lang="en-US" dirty="0"/>
        </a:p>
      </dgm:t>
    </dgm:pt>
    <dgm:pt modelId="{89A72E20-98CE-4901-90E1-9FC585E885A6}" type="parTrans" cxnId="{86BFC853-C431-40E8-9CEE-6F88DDBF9D1A}">
      <dgm:prSet/>
      <dgm:spPr/>
      <dgm:t>
        <a:bodyPr/>
        <a:lstStyle/>
        <a:p>
          <a:endParaRPr lang="en-US"/>
        </a:p>
      </dgm:t>
    </dgm:pt>
    <dgm:pt modelId="{0CA4CE29-32DB-442B-8B60-4A53B42D0B32}" type="sibTrans" cxnId="{86BFC853-C431-40E8-9CEE-6F88DDBF9D1A}">
      <dgm:prSet/>
      <dgm:spPr/>
      <dgm:t>
        <a:bodyPr/>
        <a:lstStyle/>
        <a:p>
          <a:endParaRPr lang="en-US"/>
        </a:p>
      </dgm:t>
    </dgm:pt>
    <dgm:pt modelId="{B83903C5-061F-4CE4-9F87-D6C2442ABF51}">
      <dgm:prSet/>
      <dgm:spPr/>
      <dgm:t>
        <a:bodyPr/>
        <a:lstStyle/>
        <a:p>
          <a:pPr rtl="0"/>
          <a:r>
            <a:rPr lang="en-US" dirty="0" smtClean="0"/>
            <a:t>All features and parameters by which we define our environment. And we observe these states and pass it to our agent to do some operation on those observations. Environmental states are mostly not fully observable and we only can see part of it (partially observable)</a:t>
          </a:r>
          <a:endParaRPr lang="en-US" dirty="0"/>
        </a:p>
      </dgm:t>
    </dgm:pt>
    <dgm:pt modelId="{8AD6D109-1470-4253-A7E9-F85E7A063730}" type="parTrans" cxnId="{43F0EEB3-BDE8-4052-9580-E9C0E18C9873}">
      <dgm:prSet/>
      <dgm:spPr/>
      <dgm:t>
        <a:bodyPr/>
        <a:lstStyle/>
        <a:p>
          <a:endParaRPr lang="en-US"/>
        </a:p>
      </dgm:t>
    </dgm:pt>
    <dgm:pt modelId="{DA9006EB-C65B-42D9-8CF6-D64EC70083AB}" type="sibTrans" cxnId="{43F0EEB3-BDE8-4052-9580-E9C0E18C9873}">
      <dgm:prSet/>
      <dgm:spPr/>
      <dgm:t>
        <a:bodyPr/>
        <a:lstStyle/>
        <a:p>
          <a:endParaRPr lang="en-US"/>
        </a:p>
      </dgm:t>
    </dgm:pt>
    <dgm:pt modelId="{ECDA2D86-30F4-4753-B45D-C839DDE42659}">
      <dgm:prSet/>
      <dgm:spPr>
        <a:solidFill>
          <a:schemeClr val="accent2"/>
        </a:solidFill>
      </dgm:spPr>
      <dgm:t>
        <a:bodyPr/>
        <a:lstStyle/>
        <a:p>
          <a:pPr rtl="0"/>
          <a:r>
            <a:rPr lang="en-US" smtClean="0"/>
            <a:t>Agent states:</a:t>
          </a:r>
          <a:endParaRPr lang="en-US"/>
        </a:p>
      </dgm:t>
    </dgm:pt>
    <dgm:pt modelId="{C3B90343-3752-4FDA-8DFF-C7436F7D53C1}" type="parTrans" cxnId="{CCB76098-AE56-485B-AB61-BBDF08E2609D}">
      <dgm:prSet/>
      <dgm:spPr/>
      <dgm:t>
        <a:bodyPr/>
        <a:lstStyle/>
        <a:p>
          <a:endParaRPr lang="en-US"/>
        </a:p>
      </dgm:t>
    </dgm:pt>
    <dgm:pt modelId="{717DFFE3-CA8F-4E93-BE74-714ED1E92BED}" type="sibTrans" cxnId="{CCB76098-AE56-485B-AB61-BBDF08E2609D}">
      <dgm:prSet/>
      <dgm:spPr/>
      <dgm:t>
        <a:bodyPr/>
        <a:lstStyle/>
        <a:p>
          <a:endParaRPr lang="en-US"/>
        </a:p>
      </dgm:t>
    </dgm:pt>
    <dgm:pt modelId="{D1237123-2C97-4176-8A3D-405B77EF606D}">
      <dgm:prSet/>
      <dgm:spPr/>
      <dgm:t>
        <a:bodyPr/>
        <a:lstStyle/>
        <a:p>
          <a:pPr rtl="0"/>
          <a:r>
            <a:rPr lang="en-US" smtClean="0"/>
            <a:t>Set of algorithms for mapping our observations to actions</a:t>
          </a:r>
          <a:endParaRPr lang="en-US"/>
        </a:p>
      </dgm:t>
    </dgm:pt>
    <dgm:pt modelId="{194938AD-6D7C-4749-8036-906095C6A3C3}" type="parTrans" cxnId="{0184A6D7-E071-4227-8E8D-0E6FA2304DA2}">
      <dgm:prSet/>
      <dgm:spPr/>
      <dgm:t>
        <a:bodyPr/>
        <a:lstStyle/>
        <a:p>
          <a:endParaRPr lang="en-US"/>
        </a:p>
      </dgm:t>
    </dgm:pt>
    <dgm:pt modelId="{B22760ED-D65D-4D0C-85A0-AF3DE3917B2A}" type="sibTrans" cxnId="{0184A6D7-E071-4227-8E8D-0E6FA2304DA2}">
      <dgm:prSet/>
      <dgm:spPr/>
      <dgm:t>
        <a:bodyPr/>
        <a:lstStyle/>
        <a:p>
          <a:endParaRPr lang="en-US"/>
        </a:p>
      </dgm:t>
    </dgm:pt>
    <dgm:pt modelId="{CBEDFC3F-C3D0-4E15-A9EE-D7CC59E1B066}">
      <dgm:prSet/>
      <dgm:spPr>
        <a:solidFill>
          <a:schemeClr val="accent2"/>
        </a:solidFill>
      </dgm:spPr>
      <dgm:t>
        <a:bodyPr/>
        <a:lstStyle/>
        <a:p>
          <a:pPr rtl="0"/>
          <a:r>
            <a:rPr lang="en-US" dirty="0" smtClean="0"/>
            <a:t>Information states:(MDP)</a:t>
          </a:r>
          <a:endParaRPr lang="en-US" dirty="0"/>
        </a:p>
      </dgm:t>
    </dgm:pt>
    <dgm:pt modelId="{0327674D-445B-4936-99E6-548EB843D7EC}" type="parTrans" cxnId="{C44A5F9A-9C9D-40BE-85F5-56136E350711}">
      <dgm:prSet/>
      <dgm:spPr/>
      <dgm:t>
        <a:bodyPr/>
        <a:lstStyle/>
        <a:p>
          <a:endParaRPr lang="en-US"/>
        </a:p>
      </dgm:t>
    </dgm:pt>
    <dgm:pt modelId="{2F0EE1E1-6607-422F-A991-7B5E0D290B2B}" type="sibTrans" cxnId="{C44A5F9A-9C9D-40BE-85F5-56136E350711}">
      <dgm:prSet/>
      <dgm:spPr/>
      <dgm:t>
        <a:bodyPr/>
        <a:lstStyle/>
        <a:p>
          <a:endParaRPr lang="en-US"/>
        </a:p>
      </dgm:t>
    </dgm:pt>
    <dgm:pt modelId="{C5B28C20-35A0-4770-810B-EADB1732C25A}">
      <dgm:prSet/>
      <dgm:spPr>
        <a:blipFill rotWithShape="0">
          <a:blip xmlns:r="http://schemas.openxmlformats.org/officeDocument/2006/relationships" r:embed="rId1"/>
          <a:stretch>
            <a:fillRect/>
          </a:stretch>
        </a:blipFill>
      </dgm:spPr>
      <dgm:t>
        <a:bodyPr/>
        <a:lstStyle/>
        <a:p>
          <a:r>
            <a:rPr lang="en-US">
              <a:noFill/>
            </a:rPr>
            <a:t> </a:t>
          </a:r>
        </a:p>
      </dgm:t>
    </dgm:pt>
    <dgm:pt modelId="{C2DF300C-4581-48D0-9D6B-2C9D8DAE6827}" type="parTrans" cxnId="{D86B8952-EBB0-4064-BC04-E606276C7445}">
      <dgm:prSet/>
      <dgm:spPr/>
      <dgm:t>
        <a:bodyPr/>
        <a:lstStyle/>
        <a:p>
          <a:endParaRPr lang="en-US"/>
        </a:p>
      </dgm:t>
    </dgm:pt>
    <dgm:pt modelId="{4CDFFD5A-0C36-4557-950F-4F439E382254}" type="sibTrans" cxnId="{D86B8952-EBB0-4064-BC04-E606276C7445}">
      <dgm:prSet/>
      <dgm:spPr/>
      <dgm:t>
        <a:bodyPr/>
        <a:lstStyle/>
        <a:p>
          <a:endParaRPr lang="en-US"/>
        </a:p>
      </dgm:t>
    </dgm:pt>
    <dgm:pt modelId="{EB062EC0-8E5D-4EDC-9337-7CB0365DF919}" type="pres">
      <dgm:prSet presAssocID="{C27AF831-6CC8-40B5-94CC-176F850C1977}" presName="linear" presStyleCnt="0">
        <dgm:presLayoutVars>
          <dgm:animLvl val="lvl"/>
          <dgm:resizeHandles val="exact"/>
        </dgm:presLayoutVars>
      </dgm:prSet>
      <dgm:spPr/>
      <dgm:t>
        <a:bodyPr/>
        <a:lstStyle/>
        <a:p>
          <a:endParaRPr lang="en-US"/>
        </a:p>
      </dgm:t>
    </dgm:pt>
    <dgm:pt modelId="{432AA964-7240-44CE-9A86-7923A13D11A1}" type="pres">
      <dgm:prSet presAssocID="{EAFD2375-D780-4EEC-B40F-3CF2AC78670D}" presName="parentText" presStyleLbl="node1" presStyleIdx="0" presStyleCnt="6" custScaleY="52865">
        <dgm:presLayoutVars>
          <dgm:chMax val="0"/>
          <dgm:bulletEnabled val="1"/>
        </dgm:presLayoutVars>
      </dgm:prSet>
      <dgm:spPr/>
      <dgm:t>
        <a:bodyPr/>
        <a:lstStyle/>
        <a:p>
          <a:endParaRPr lang="en-US"/>
        </a:p>
      </dgm:t>
    </dgm:pt>
    <dgm:pt modelId="{C2B718A0-C414-4DC3-BBBF-6EBDEB1ED799}" type="pres">
      <dgm:prSet presAssocID="{0CA4CE29-32DB-442B-8B60-4A53B42D0B32}" presName="spacer" presStyleCnt="0"/>
      <dgm:spPr/>
    </dgm:pt>
    <dgm:pt modelId="{31A77518-94E6-4638-A1B7-CBCCCC138119}" type="pres">
      <dgm:prSet presAssocID="{B83903C5-061F-4CE4-9F87-D6C2442ABF51}" presName="parentText" presStyleLbl="node1" presStyleIdx="1" presStyleCnt="6">
        <dgm:presLayoutVars>
          <dgm:chMax val="0"/>
          <dgm:bulletEnabled val="1"/>
        </dgm:presLayoutVars>
      </dgm:prSet>
      <dgm:spPr/>
      <dgm:t>
        <a:bodyPr/>
        <a:lstStyle/>
        <a:p>
          <a:endParaRPr lang="en-US"/>
        </a:p>
      </dgm:t>
    </dgm:pt>
    <dgm:pt modelId="{2CE2C715-7560-44EE-ABA5-45CAE419543E}" type="pres">
      <dgm:prSet presAssocID="{DA9006EB-C65B-42D9-8CF6-D64EC70083AB}" presName="spacer" presStyleCnt="0"/>
      <dgm:spPr/>
    </dgm:pt>
    <dgm:pt modelId="{88D8F46E-1EDD-456A-BC9A-84BB8FD818F8}" type="pres">
      <dgm:prSet presAssocID="{ECDA2D86-30F4-4753-B45D-C839DDE42659}" presName="parentText" presStyleLbl="node1" presStyleIdx="2" presStyleCnt="6" custScaleY="51233">
        <dgm:presLayoutVars>
          <dgm:chMax val="0"/>
          <dgm:bulletEnabled val="1"/>
        </dgm:presLayoutVars>
      </dgm:prSet>
      <dgm:spPr/>
      <dgm:t>
        <a:bodyPr/>
        <a:lstStyle/>
        <a:p>
          <a:endParaRPr lang="en-US"/>
        </a:p>
      </dgm:t>
    </dgm:pt>
    <dgm:pt modelId="{7085A0F8-F12B-4DB2-B609-A7109B2472AE}" type="pres">
      <dgm:prSet presAssocID="{717DFFE3-CA8F-4E93-BE74-714ED1E92BED}" presName="spacer" presStyleCnt="0"/>
      <dgm:spPr/>
    </dgm:pt>
    <dgm:pt modelId="{5F9E1ABC-B987-411D-ADF5-D5B875E78386}" type="pres">
      <dgm:prSet presAssocID="{D1237123-2C97-4176-8A3D-405B77EF606D}" presName="parentText" presStyleLbl="node1" presStyleIdx="3" presStyleCnt="6">
        <dgm:presLayoutVars>
          <dgm:chMax val="0"/>
          <dgm:bulletEnabled val="1"/>
        </dgm:presLayoutVars>
      </dgm:prSet>
      <dgm:spPr/>
      <dgm:t>
        <a:bodyPr/>
        <a:lstStyle/>
        <a:p>
          <a:endParaRPr lang="en-US"/>
        </a:p>
      </dgm:t>
    </dgm:pt>
    <dgm:pt modelId="{8B575092-AED0-4768-B71C-363BC16488E0}" type="pres">
      <dgm:prSet presAssocID="{B22760ED-D65D-4D0C-85A0-AF3DE3917B2A}" presName="spacer" presStyleCnt="0"/>
      <dgm:spPr/>
    </dgm:pt>
    <dgm:pt modelId="{D7F3CCFE-12E6-4C5E-AB05-F680C8DB2D81}" type="pres">
      <dgm:prSet presAssocID="{CBEDFC3F-C3D0-4E15-A9EE-D7CC59E1B066}" presName="parentText" presStyleLbl="node1" presStyleIdx="4" presStyleCnt="6" custScaleY="35057">
        <dgm:presLayoutVars>
          <dgm:chMax val="0"/>
          <dgm:bulletEnabled val="1"/>
        </dgm:presLayoutVars>
      </dgm:prSet>
      <dgm:spPr/>
      <dgm:t>
        <a:bodyPr/>
        <a:lstStyle/>
        <a:p>
          <a:endParaRPr lang="en-US"/>
        </a:p>
      </dgm:t>
    </dgm:pt>
    <dgm:pt modelId="{5FC13204-7D0D-48A0-B03C-4B288B7E4A66}" type="pres">
      <dgm:prSet presAssocID="{2F0EE1E1-6607-422F-A991-7B5E0D290B2B}" presName="spacer" presStyleCnt="0"/>
      <dgm:spPr/>
    </dgm:pt>
    <dgm:pt modelId="{2E8E49B8-4357-4A9C-A3D7-95343879EF48}" type="pres">
      <dgm:prSet presAssocID="{C5B28C20-35A0-4770-810B-EADB1732C25A}" presName="parentText" presStyleLbl="node1" presStyleIdx="5" presStyleCnt="6">
        <dgm:presLayoutVars>
          <dgm:chMax val="0"/>
          <dgm:bulletEnabled val="1"/>
        </dgm:presLayoutVars>
      </dgm:prSet>
      <dgm:spPr/>
      <dgm:t>
        <a:bodyPr/>
        <a:lstStyle/>
        <a:p>
          <a:endParaRPr lang="en-US"/>
        </a:p>
      </dgm:t>
    </dgm:pt>
  </dgm:ptLst>
  <dgm:cxnLst>
    <dgm:cxn modelId="{F2565602-86A8-4D67-BC6F-EE3E0960131F}" type="presOf" srcId="{CBEDFC3F-C3D0-4E15-A9EE-D7CC59E1B066}" destId="{D7F3CCFE-12E6-4C5E-AB05-F680C8DB2D81}" srcOrd="0" destOrd="0" presId="urn:microsoft.com/office/officeart/2005/8/layout/vList2"/>
    <dgm:cxn modelId="{CCB76098-AE56-485B-AB61-BBDF08E2609D}" srcId="{C27AF831-6CC8-40B5-94CC-176F850C1977}" destId="{ECDA2D86-30F4-4753-B45D-C839DDE42659}" srcOrd="2" destOrd="0" parTransId="{C3B90343-3752-4FDA-8DFF-C7436F7D53C1}" sibTransId="{717DFFE3-CA8F-4E93-BE74-714ED1E92BED}"/>
    <dgm:cxn modelId="{D86B8952-EBB0-4064-BC04-E606276C7445}" srcId="{C27AF831-6CC8-40B5-94CC-176F850C1977}" destId="{C5B28C20-35A0-4770-810B-EADB1732C25A}" srcOrd="5" destOrd="0" parTransId="{C2DF300C-4581-48D0-9D6B-2C9D8DAE6827}" sibTransId="{4CDFFD5A-0C36-4557-950F-4F439E382254}"/>
    <dgm:cxn modelId="{0184A6D7-E071-4227-8E8D-0E6FA2304DA2}" srcId="{C27AF831-6CC8-40B5-94CC-176F850C1977}" destId="{D1237123-2C97-4176-8A3D-405B77EF606D}" srcOrd="3" destOrd="0" parTransId="{194938AD-6D7C-4749-8036-906095C6A3C3}" sibTransId="{B22760ED-D65D-4D0C-85A0-AF3DE3917B2A}"/>
    <dgm:cxn modelId="{21C664F9-0122-46EB-A85F-53A901CC23CC}" type="presOf" srcId="{ECDA2D86-30F4-4753-B45D-C839DDE42659}" destId="{88D8F46E-1EDD-456A-BC9A-84BB8FD818F8}" srcOrd="0" destOrd="0" presId="urn:microsoft.com/office/officeart/2005/8/layout/vList2"/>
    <dgm:cxn modelId="{86BFC853-C431-40E8-9CEE-6F88DDBF9D1A}" srcId="{C27AF831-6CC8-40B5-94CC-176F850C1977}" destId="{EAFD2375-D780-4EEC-B40F-3CF2AC78670D}" srcOrd="0" destOrd="0" parTransId="{89A72E20-98CE-4901-90E1-9FC585E885A6}" sibTransId="{0CA4CE29-32DB-442B-8B60-4A53B42D0B32}"/>
    <dgm:cxn modelId="{4429FDB3-3046-499D-AB06-2849F184ADF8}" type="presOf" srcId="{EAFD2375-D780-4EEC-B40F-3CF2AC78670D}" destId="{432AA964-7240-44CE-9A86-7923A13D11A1}" srcOrd="0" destOrd="0" presId="urn:microsoft.com/office/officeart/2005/8/layout/vList2"/>
    <dgm:cxn modelId="{C44A5F9A-9C9D-40BE-85F5-56136E350711}" srcId="{C27AF831-6CC8-40B5-94CC-176F850C1977}" destId="{CBEDFC3F-C3D0-4E15-A9EE-D7CC59E1B066}" srcOrd="4" destOrd="0" parTransId="{0327674D-445B-4936-99E6-548EB843D7EC}" sibTransId="{2F0EE1E1-6607-422F-A991-7B5E0D290B2B}"/>
    <dgm:cxn modelId="{0D890417-8343-4BC6-8A1F-07B858DCBABE}" type="presOf" srcId="{C5B28C20-35A0-4770-810B-EADB1732C25A}" destId="{2E8E49B8-4357-4A9C-A3D7-95343879EF48}" srcOrd="0" destOrd="0" presId="urn:microsoft.com/office/officeart/2005/8/layout/vList2"/>
    <dgm:cxn modelId="{C9F0442A-41BE-413C-9E98-544FA8E20515}" type="presOf" srcId="{D1237123-2C97-4176-8A3D-405B77EF606D}" destId="{5F9E1ABC-B987-411D-ADF5-D5B875E78386}" srcOrd="0" destOrd="0" presId="urn:microsoft.com/office/officeart/2005/8/layout/vList2"/>
    <dgm:cxn modelId="{26737E00-7494-4C96-84AD-C8435E20B592}" type="presOf" srcId="{B83903C5-061F-4CE4-9F87-D6C2442ABF51}" destId="{31A77518-94E6-4638-A1B7-CBCCCC138119}" srcOrd="0" destOrd="0" presId="urn:microsoft.com/office/officeart/2005/8/layout/vList2"/>
    <dgm:cxn modelId="{1F0D62D9-DE35-49EF-939C-B1DC7E9F3980}" type="presOf" srcId="{C27AF831-6CC8-40B5-94CC-176F850C1977}" destId="{EB062EC0-8E5D-4EDC-9337-7CB0365DF919}" srcOrd="0" destOrd="0" presId="urn:microsoft.com/office/officeart/2005/8/layout/vList2"/>
    <dgm:cxn modelId="{43F0EEB3-BDE8-4052-9580-E9C0E18C9873}" srcId="{C27AF831-6CC8-40B5-94CC-176F850C1977}" destId="{B83903C5-061F-4CE4-9F87-D6C2442ABF51}" srcOrd="1" destOrd="0" parTransId="{8AD6D109-1470-4253-A7E9-F85E7A063730}" sibTransId="{DA9006EB-C65B-42D9-8CF6-D64EC70083AB}"/>
    <dgm:cxn modelId="{239858C3-3D71-4F12-88C5-01D59282634E}" type="presParOf" srcId="{EB062EC0-8E5D-4EDC-9337-7CB0365DF919}" destId="{432AA964-7240-44CE-9A86-7923A13D11A1}" srcOrd="0" destOrd="0" presId="urn:microsoft.com/office/officeart/2005/8/layout/vList2"/>
    <dgm:cxn modelId="{D380836A-C751-4611-BD96-5DBC243F94E8}" type="presParOf" srcId="{EB062EC0-8E5D-4EDC-9337-7CB0365DF919}" destId="{C2B718A0-C414-4DC3-BBBF-6EBDEB1ED799}" srcOrd="1" destOrd="0" presId="urn:microsoft.com/office/officeart/2005/8/layout/vList2"/>
    <dgm:cxn modelId="{6E792E3E-1ACD-4033-BDF5-F81B8D7A3F9D}" type="presParOf" srcId="{EB062EC0-8E5D-4EDC-9337-7CB0365DF919}" destId="{31A77518-94E6-4638-A1B7-CBCCCC138119}" srcOrd="2" destOrd="0" presId="urn:microsoft.com/office/officeart/2005/8/layout/vList2"/>
    <dgm:cxn modelId="{1C423692-5626-410B-919E-D1461FEA27A9}" type="presParOf" srcId="{EB062EC0-8E5D-4EDC-9337-7CB0365DF919}" destId="{2CE2C715-7560-44EE-ABA5-45CAE419543E}" srcOrd="3" destOrd="0" presId="urn:microsoft.com/office/officeart/2005/8/layout/vList2"/>
    <dgm:cxn modelId="{40538380-6621-4992-8D5E-72EB8F73EE4C}" type="presParOf" srcId="{EB062EC0-8E5D-4EDC-9337-7CB0365DF919}" destId="{88D8F46E-1EDD-456A-BC9A-84BB8FD818F8}" srcOrd="4" destOrd="0" presId="urn:microsoft.com/office/officeart/2005/8/layout/vList2"/>
    <dgm:cxn modelId="{E73C6CA0-8016-4857-83C0-63ABE4A422A6}" type="presParOf" srcId="{EB062EC0-8E5D-4EDC-9337-7CB0365DF919}" destId="{7085A0F8-F12B-4DB2-B609-A7109B2472AE}" srcOrd="5" destOrd="0" presId="urn:microsoft.com/office/officeart/2005/8/layout/vList2"/>
    <dgm:cxn modelId="{DF559399-21A1-4627-86B8-93C4647DC44C}" type="presParOf" srcId="{EB062EC0-8E5D-4EDC-9337-7CB0365DF919}" destId="{5F9E1ABC-B987-411D-ADF5-D5B875E78386}" srcOrd="6" destOrd="0" presId="urn:microsoft.com/office/officeart/2005/8/layout/vList2"/>
    <dgm:cxn modelId="{02684ECE-F601-43D7-84CA-E344AA6694C3}" type="presParOf" srcId="{EB062EC0-8E5D-4EDC-9337-7CB0365DF919}" destId="{8B575092-AED0-4768-B71C-363BC16488E0}" srcOrd="7" destOrd="0" presId="urn:microsoft.com/office/officeart/2005/8/layout/vList2"/>
    <dgm:cxn modelId="{4F672C3B-6556-4D23-9A11-D5E2CCDFF6E9}" type="presParOf" srcId="{EB062EC0-8E5D-4EDC-9337-7CB0365DF919}" destId="{D7F3CCFE-12E6-4C5E-AB05-F680C8DB2D81}" srcOrd="8" destOrd="0" presId="urn:microsoft.com/office/officeart/2005/8/layout/vList2"/>
    <dgm:cxn modelId="{FD879D6E-120D-4E45-8CB4-9AB43A40474F}" type="presParOf" srcId="{EB062EC0-8E5D-4EDC-9337-7CB0365DF919}" destId="{5FC13204-7D0D-48A0-B03C-4B288B7E4A66}" srcOrd="9" destOrd="0" presId="urn:microsoft.com/office/officeart/2005/8/layout/vList2"/>
    <dgm:cxn modelId="{C6B170A2-21A3-4629-B9EB-3C2725AB1106}" type="presParOf" srcId="{EB062EC0-8E5D-4EDC-9337-7CB0365DF919}" destId="{2E8E49B8-4357-4A9C-A3D7-95343879EF4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CD0458-6311-4EB8-BAA1-6624DC1E34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704A3C01-85A5-493C-8C28-D23A6C23A3D6}">
          <dgm:prSet/>
          <dgm:spPr>
            <a:solidFill>
              <a:srgbClr val="FFFF00"/>
            </a:solidFill>
          </dgm:spPr>
          <dgm:t>
            <a:bodyPr/>
            <a:lstStyle/>
            <a:p>
              <a:pPr rtl="0"/>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𝑠𝑠</m:t>
                        </m:r>
                        <m:r>
                          <a:rPr lang="en-US" b="0" i="1">
                            <a:solidFill>
                              <a:schemeClr val="tx1"/>
                            </a:solidFill>
                            <a:latin typeface="Cambria Math" panose="02040503050406030204" pitchFamily="18" charset="0"/>
                          </a:rPr>
                          <m:t>′</m:t>
                        </m:r>
                      </m:sub>
                      <m:sup>
                        <m:r>
                          <a:rPr lang="en-US" b="0" i="1">
                            <a:solidFill>
                              <a:schemeClr val="tx1"/>
                            </a:solidFill>
                            <a:latin typeface="Cambria Math" panose="02040503050406030204" pitchFamily="18" charset="0"/>
                          </a:rPr>
                          <m:t>𝜋</m:t>
                        </m:r>
                      </m:sup>
                    </m:sSubSup>
                    <m:r>
                      <a:rPr lang="en-US" b="0" i="1">
                        <a:solidFill>
                          <a:schemeClr val="tx1"/>
                        </a:solidFill>
                        <a:latin typeface="Cambria Math" panose="02040503050406030204" pitchFamily="18" charset="0"/>
                      </a:rPr>
                      <m:t>=</m:t>
                    </m:r>
                    <m:nary>
                      <m:naryPr>
                        <m:chr m:val="∑"/>
                        <m:supHide m:val="on"/>
                        <m:ctrlPr>
                          <a:rPr lang="en-US" b="0" i="1">
                            <a:solidFill>
                              <a:schemeClr val="tx1"/>
                            </a:solidFill>
                            <a:latin typeface="Cambria Math" panose="02040503050406030204" pitchFamily="18" charset="0"/>
                          </a:rPr>
                        </m:ctrlPr>
                      </m:naryPr>
                      <m:sub>
                        <m:r>
                          <m:rPr>
                            <m:brk m:alnAt="7"/>
                          </m:rPr>
                          <a:rPr lang="en-US" b="0" i="1">
                            <a:solidFill>
                              <a:schemeClr val="tx1"/>
                            </a:solidFill>
                            <a:latin typeface="Cambria Math" panose="02040503050406030204" pitchFamily="18" charset="0"/>
                          </a:rPr>
                          <m:t>𝑎</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𝐴</m:t>
                        </m:r>
                      </m:sub>
                      <m:sup/>
                      <m:e>
                        <m:r>
                          <a:rPr lang="en-US" b="0" i="1">
                            <a:solidFill>
                              <a:schemeClr val="tx1"/>
                            </a:solidFill>
                            <a:latin typeface="Cambria Math" panose="02040503050406030204" pitchFamily="18" charset="0"/>
                          </a:rPr>
                          <m:t>𝜋</m:t>
                        </m:r>
                        <m:d>
                          <m:dPr>
                            <m:ctrlPr>
                              <a:rPr lang="en-US" b="0"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𝑎</m:t>
                            </m:r>
                          </m:e>
                          <m:e>
                            <m:r>
                              <a:rPr lang="en-US" b="0" i="1">
                                <a:solidFill>
                                  <a:schemeClr val="tx1"/>
                                </a:solidFill>
                                <a:latin typeface="Cambria Math" panose="02040503050406030204" pitchFamily="18" charset="0"/>
                              </a:rPr>
                              <m:t>𝑠</m:t>
                            </m:r>
                          </m:e>
                        </m:d>
                        <m:sSubSup>
                          <m:sSubSupPr>
                            <m:ctrlPr>
                              <a:rPr lang="en-US" b="0"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𝑠𝑠</m:t>
                            </m:r>
                            <m:r>
                              <a:rPr lang="en-US" b="0" i="1">
                                <a:solidFill>
                                  <a:schemeClr val="tx1"/>
                                </a:solidFill>
                                <a:latin typeface="Cambria Math" panose="02040503050406030204" pitchFamily="18" charset="0"/>
                              </a:rPr>
                              <m:t>′</m:t>
                            </m:r>
                          </m:sub>
                          <m:sup>
                            <m:r>
                              <a:rPr lang="en-US" b="0" i="1">
                                <a:solidFill>
                                  <a:schemeClr val="tx1"/>
                                </a:solidFill>
                                <a:latin typeface="Cambria Math" panose="02040503050406030204" pitchFamily="18" charset="0"/>
                              </a:rPr>
                              <m:t>𝑎</m:t>
                            </m:r>
                          </m:sup>
                        </m:sSubSup>
                      </m:e>
                    </m:nary>
                  </m:oMath>
                </m:oMathPara>
              </a14:m>
              <a:endParaRPr lang="en-US" dirty="0"/>
            </a:p>
          </dgm:t>
        </dgm:pt>
      </mc:Choice>
      <mc:Fallback xmlns="">
        <dgm:pt modelId="{704A3C01-85A5-493C-8C28-D23A6C23A3D6}">
          <dgm:prSet/>
          <dgm:spPr>
            <a:solidFill>
              <a:srgbClr val="FFFF00"/>
            </a:solidFill>
          </dgm:spPr>
          <dgm:t>
            <a:bodyPr/>
            <a:lstStyle/>
            <a:p>
              <a:pPr rtl="0"/>
              <a:r>
                <a:rPr lang="en-US" b="0" i="0">
                  <a:solidFill>
                    <a:schemeClr val="tx1"/>
                  </a:solidFill>
                  <a:latin typeface="Cambria Math" panose="02040503050406030204" pitchFamily="18" charset="0"/>
                </a:rPr>
                <a:t>𝑃</a:t>
              </a:r>
              <a:r>
                <a:rPr lang="en-US" b="0" i="0" smtClean="0">
                  <a:solidFill>
                    <a:schemeClr val="tx1"/>
                  </a:solidFill>
                  <a:latin typeface="Cambria Math" panose="02040503050406030204" pitchFamily="18" charset="0"/>
                </a:rPr>
                <a:t>_</a:t>
              </a:r>
              <a:r>
                <a:rPr lang="en-US" b="0" i="0">
                  <a:solidFill>
                    <a:schemeClr val="tx1"/>
                  </a:solidFill>
                  <a:latin typeface="Cambria Math" panose="02040503050406030204" pitchFamily="18" charset="0"/>
                </a:rPr>
                <a:t>𝑠𝑠′^𝜋=∑_(𝑎∈𝐴)▒〖𝜋(𝑎│𝑠) 𝑃_𝑠𝑠′^𝑎 〗</a:t>
              </a:r>
              <a:endParaRPr lang="en-US" dirty="0"/>
            </a:p>
          </dgm:t>
        </dgm:pt>
      </mc:Fallback>
    </mc:AlternateContent>
    <dgm:pt modelId="{7B3F8558-A051-4B90-8647-5426F4E49A2F}" type="parTrans" cxnId="{3B6B4A69-FB64-4DC0-82A2-0F3225E98E51}">
      <dgm:prSet/>
      <dgm:spPr/>
      <dgm:t>
        <a:bodyPr/>
        <a:lstStyle/>
        <a:p>
          <a:endParaRPr lang="en-US"/>
        </a:p>
      </dgm:t>
    </dgm:pt>
    <dgm:pt modelId="{93F50E39-B743-4DA6-B191-03C4E6EBFCAE}" type="sibTrans" cxnId="{3B6B4A69-FB64-4DC0-82A2-0F3225E98E51}">
      <dgm:prSet/>
      <dgm:spPr/>
      <dgm:t>
        <a:bodyPr/>
        <a:lstStyle/>
        <a:p>
          <a:endParaRPr lang="en-US"/>
        </a:p>
      </dgm:t>
    </dgm:pt>
    <mc:AlternateContent xmlns:mc="http://schemas.openxmlformats.org/markup-compatibility/2006" xmlns:a14="http://schemas.microsoft.com/office/drawing/2010/main">
      <mc:Choice Requires="a14">
        <dgm:pt modelId="{9371089C-10C6-4ADC-9F0A-FD5E29810A5C}">
          <dgm:prSet/>
          <dgm:spPr>
            <a:solidFill>
              <a:srgbClr val="FFFF00"/>
            </a:solidFill>
          </dgm:spPr>
          <dgm:t>
            <a:bodyPr/>
            <a:lstStyle/>
            <a:p>
              <a:pPr rtl="0"/>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𝑅</m:t>
                        </m:r>
                      </m:e>
                      <m:sub>
                        <m:r>
                          <a:rPr lang="en-US" b="0" i="1">
                            <a:solidFill>
                              <a:schemeClr val="tx1"/>
                            </a:solidFill>
                            <a:latin typeface="Cambria Math" panose="02040503050406030204" pitchFamily="18" charset="0"/>
                          </a:rPr>
                          <m:t>𝑠</m:t>
                        </m:r>
                      </m:sub>
                      <m:sup>
                        <m:r>
                          <a:rPr lang="en-US" i="1">
                            <a:solidFill>
                              <a:schemeClr val="tx1"/>
                            </a:solidFill>
                            <a:latin typeface="Cambria Math" panose="02040503050406030204" pitchFamily="18" charset="0"/>
                          </a:rPr>
                          <m:t>𝜋</m:t>
                        </m:r>
                      </m:sup>
                    </m:sSubSup>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m:rPr>
                            <m:brk m:alnAt="7"/>
                          </m:rPr>
                          <a:rPr lang="en-US" b="0" i="1">
                            <a:solidFill>
                              <a:schemeClr val="tx1"/>
                            </a:solidFill>
                            <a:latin typeface="Cambria Math" panose="02040503050406030204" pitchFamily="18" charset="0"/>
                          </a:rPr>
                          <m:t>𝑎</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𝐴</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𝑎</m:t>
                            </m:r>
                          </m:e>
                          <m:e>
                            <m:r>
                              <a:rPr lang="en-US" b="0" i="1">
                                <a:solidFill>
                                  <a:schemeClr val="tx1"/>
                                </a:solidFill>
                                <a:latin typeface="Cambria Math" panose="02040503050406030204" pitchFamily="18" charset="0"/>
                              </a:rPr>
                              <m:t>𝑠</m:t>
                            </m:r>
                          </m:e>
                        </m:d>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𝑠</m:t>
                            </m:r>
                          </m:sub>
                        </m:sSub>
                      </m:e>
                    </m:nary>
                  </m:oMath>
                </m:oMathPara>
              </a14:m>
              <a:endParaRPr lang="en-US" dirty="0"/>
            </a:p>
          </dgm:t>
        </dgm:pt>
      </mc:Choice>
      <mc:Fallback xmlns="">
        <dgm:pt modelId="{9371089C-10C6-4ADC-9F0A-FD5E29810A5C}">
          <dgm:prSet/>
          <dgm:spPr>
            <a:solidFill>
              <a:srgbClr val="FFFF00"/>
            </a:solidFill>
          </dgm:spPr>
          <dgm:t>
            <a:bodyPr/>
            <a:lstStyle/>
            <a:p>
              <a:pPr rtl="0"/>
              <a:r>
                <a:rPr lang="en-US" b="0" i="0">
                  <a:solidFill>
                    <a:schemeClr val="tx1"/>
                  </a:solidFill>
                  <a:latin typeface="Cambria Math" panose="02040503050406030204" pitchFamily="18" charset="0"/>
                </a:rPr>
                <a:t>𝑅</a:t>
              </a:r>
              <a:r>
                <a:rPr lang="en-US" b="0" i="0" smtClean="0">
                  <a:solidFill>
                    <a:schemeClr val="tx1"/>
                  </a:solidFill>
                  <a:latin typeface="Cambria Math" panose="02040503050406030204" pitchFamily="18" charset="0"/>
                </a:rPr>
                <a:t>_</a:t>
              </a:r>
              <a:r>
                <a:rPr lang="en-US" b="0" i="0">
                  <a:solidFill>
                    <a:schemeClr val="tx1"/>
                  </a:solidFill>
                  <a:latin typeface="Cambria Math" panose="02040503050406030204" pitchFamily="18" charset="0"/>
                </a:rPr>
                <a:t>𝑠^</a:t>
              </a:r>
              <a:r>
                <a:rPr lang="en-US" i="0">
                  <a:solidFill>
                    <a:schemeClr val="tx1"/>
                  </a:solidFill>
                  <a:latin typeface="Cambria Math" panose="02040503050406030204" pitchFamily="18" charset="0"/>
                </a:rPr>
                <a:t>𝜋=∑</a:t>
              </a:r>
              <a:r>
                <a:rPr lang="en-US" b="0" i="0">
                  <a:solidFill>
                    <a:schemeClr val="tx1"/>
                  </a:solidFill>
                  <a:latin typeface="Cambria Math" panose="02040503050406030204" pitchFamily="18" charset="0"/>
                </a:rPr>
                <a:t>_(𝑎∈𝐴)</a:t>
              </a:r>
              <a:r>
                <a:rPr lang="en-US" b="0" i="0" smtClean="0">
                  <a:solidFill>
                    <a:schemeClr val="tx1"/>
                  </a:solidFill>
                  <a:latin typeface="Cambria Math" panose="02040503050406030204" pitchFamily="18" charset="0"/>
                </a:rPr>
                <a:t>▒</a:t>
              </a:r>
              <a:r>
                <a:rPr lang="en-US" b="0" i="0">
                  <a:solidFill>
                    <a:schemeClr val="tx1"/>
                  </a:solidFill>
                  <a:latin typeface="Cambria Math" panose="02040503050406030204" pitchFamily="18" charset="0"/>
                </a:rPr>
                <a:t>〖</a:t>
              </a:r>
              <a:r>
                <a:rPr lang="en-US" i="0">
                  <a:solidFill>
                    <a:schemeClr val="tx1"/>
                  </a:solidFill>
                  <a:latin typeface="Cambria Math" panose="02040503050406030204" pitchFamily="18" charset="0"/>
                </a:rPr>
                <a:t>𝜋(</a:t>
              </a:r>
              <a:r>
                <a:rPr lang="en-US" b="0" i="0">
                  <a:solidFill>
                    <a:schemeClr val="tx1"/>
                  </a:solidFill>
                  <a:latin typeface="Cambria Math" panose="02040503050406030204" pitchFamily="18" charset="0"/>
                </a:rPr>
                <a:t>𝑎│𝑠)</a:t>
              </a:r>
              <a:r>
                <a:rPr lang="en-US" b="0" i="0" smtClean="0">
                  <a:solidFill>
                    <a:schemeClr val="tx1"/>
                  </a:solidFill>
                  <a:latin typeface="Cambria Math" panose="02040503050406030204" pitchFamily="18" charset="0"/>
                </a:rPr>
                <a:t> 𝑅_𝑠 </a:t>
              </a:r>
              <a:r>
                <a:rPr lang="en-US" b="0" i="0">
                  <a:solidFill>
                    <a:schemeClr val="tx1"/>
                  </a:solidFill>
                  <a:latin typeface="Cambria Math" panose="02040503050406030204" pitchFamily="18" charset="0"/>
                </a:rPr>
                <a:t>〗</a:t>
              </a:r>
              <a:endParaRPr lang="en-US" dirty="0"/>
            </a:p>
          </dgm:t>
        </dgm:pt>
      </mc:Fallback>
    </mc:AlternateContent>
    <dgm:pt modelId="{0807D85B-E404-4A51-8C9E-8DE7908533F0}" type="parTrans" cxnId="{A5E1FEE1-FF7D-4E59-BD59-F81D34758760}">
      <dgm:prSet/>
      <dgm:spPr/>
      <dgm:t>
        <a:bodyPr/>
        <a:lstStyle/>
        <a:p>
          <a:endParaRPr lang="en-US"/>
        </a:p>
      </dgm:t>
    </dgm:pt>
    <dgm:pt modelId="{1FCAB960-2ACA-403E-B395-04110D57B1A1}" type="sibTrans" cxnId="{A5E1FEE1-FF7D-4E59-BD59-F81D34758760}">
      <dgm:prSet/>
      <dgm:spPr/>
      <dgm:t>
        <a:bodyPr/>
        <a:lstStyle/>
        <a:p>
          <a:endParaRPr lang="en-US"/>
        </a:p>
      </dgm:t>
    </dgm:pt>
    <dgm:pt modelId="{DD648258-3132-4AB3-923E-A05226FED947}" type="pres">
      <dgm:prSet presAssocID="{BCCD0458-6311-4EB8-BAA1-6624DC1E34E1}" presName="linear" presStyleCnt="0">
        <dgm:presLayoutVars>
          <dgm:animLvl val="lvl"/>
          <dgm:resizeHandles val="exact"/>
        </dgm:presLayoutVars>
      </dgm:prSet>
      <dgm:spPr/>
    </dgm:pt>
    <dgm:pt modelId="{0420081A-1DAC-4383-9FF5-ED84E49593CB}" type="pres">
      <dgm:prSet presAssocID="{704A3C01-85A5-493C-8C28-D23A6C23A3D6}" presName="parentText" presStyleLbl="node1" presStyleIdx="0" presStyleCnt="2">
        <dgm:presLayoutVars>
          <dgm:chMax val="0"/>
          <dgm:bulletEnabled val="1"/>
        </dgm:presLayoutVars>
      </dgm:prSet>
      <dgm:spPr/>
    </dgm:pt>
    <dgm:pt modelId="{3462182B-F91F-413E-AFE3-2FAF6CA62238}" type="pres">
      <dgm:prSet presAssocID="{93F50E39-B743-4DA6-B191-03C4E6EBFCAE}" presName="spacer" presStyleCnt="0"/>
      <dgm:spPr/>
    </dgm:pt>
    <dgm:pt modelId="{C393CBFC-73A8-4D68-830A-264481F39F0B}" type="pres">
      <dgm:prSet presAssocID="{9371089C-10C6-4ADC-9F0A-FD5E29810A5C}" presName="parentText" presStyleLbl="node1" presStyleIdx="1" presStyleCnt="2" custLinFactNeighborX="-473" custLinFactNeighborY="-28580">
        <dgm:presLayoutVars>
          <dgm:chMax val="0"/>
          <dgm:bulletEnabled val="1"/>
        </dgm:presLayoutVars>
      </dgm:prSet>
      <dgm:spPr/>
    </dgm:pt>
  </dgm:ptLst>
  <dgm:cxnLst>
    <dgm:cxn modelId="{3B6B4A69-FB64-4DC0-82A2-0F3225E98E51}" srcId="{BCCD0458-6311-4EB8-BAA1-6624DC1E34E1}" destId="{704A3C01-85A5-493C-8C28-D23A6C23A3D6}" srcOrd="0" destOrd="0" parTransId="{7B3F8558-A051-4B90-8647-5426F4E49A2F}" sibTransId="{93F50E39-B743-4DA6-B191-03C4E6EBFCAE}"/>
    <dgm:cxn modelId="{EF5F937D-1D03-4628-91DC-4578B91BFA22}" type="presOf" srcId="{704A3C01-85A5-493C-8C28-D23A6C23A3D6}" destId="{0420081A-1DAC-4383-9FF5-ED84E49593CB}" srcOrd="0" destOrd="0" presId="urn:microsoft.com/office/officeart/2005/8/layout/vList2"/>
    <dgm:cxn modelId="{766FDDA0-F941-4AC4-81CC-E1B31A442F2E}" type="presOf" srcId="{BCCD0458-6311-4EB8-BAA1-6624DC1E34E1}" destId="{DD648258-3132-4AB3-923E-A05226FED947}" srcOrd="0" destOrd="0" presId="urn:microsoft.com/office/officeart/2005/8/layout/vList2"/>
    <dgm:cxn modelId="{3FC17ECB-B240-45B0-ABD8-C8F435ED44C8}" type="presOf" srcId="{9371089C-10C6-4ADC-9F0A-FD5E29810A5C}" destId="{C393CBFC-73A8-4D68-830A-264481F39F0B}" srcOrd="0" destOrd="0" presId="urn:microsoft.com/office/officeart/2005/8/layout/vList2"/>
    <dgm:cxn modelId="{A5E1FEE1-FF7D-4E59-BD59-F81D34758760}" srcId="{BCCD0458-6311-4EB8-BAA1-6624DC1E34E1}" destId="{9371089C-10C6-4ADC-9F0A-FD5E29810A5C}" srcOrd="1" destOrd="0" parTransId="{0807D85B-E404-4A51-8C9E-8DE7908533F0}" sibTransId="{1FCAB960-2ACA-403E-B395-04110D57B1A1}"/>
    <dgm:cxn modelId="{C3C52D1F-A9C5-4DD7-8903-4203B4A749EE}" type="presParOf" srcId="{DD648258-3132-4AB3-923E-A05226FED947}" destId="{0420081A-1DAC-4383-9FF5-ED84E49593CB}" srcOrd="0" destOrd="0" presId="urn:microsoft.com/office/officeart/2005/8/layout/vList2"/>
    <dgm:cxn modelId="{08EFBB55-3A39-428C-A34C-A6575BD7E2A5}" type="presParOf" srcId="{DD648258-3132-4AB3-923E-A05226FED947}" destId="{3462182B-F91F-413E-AFE3-2FAF6CA62238}" srcOrd="1" destOrd="0" presId="urn:microsoft.com/office/officeart/2005/8/layout/vList2"/>
    <dgm:cxn modelId="{D6570A63-F5A7-480A-944B-012F6C9EF8F8}" type="presParOf" srcId="{DD648258-3132-4AB3-923E-A05226FED947}" destId="{C393CBFC-73A8-4D68-830A-264481F39F0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9E178A2-4517-4CC9-B6A0-19FB1ED0F9D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C8945D8-E4B9-4AC0-BD79-1EAE385B1BBB}">
      <dgm:prSet/>
      <dgm:spPr>
        <a:blipFill rotWithShape="0">
          <a:blip xmlns:r="http://schemas.openxmlformats.org/officeDocument/2006/relationships" r:embed="rId1"/>
          <a:stretch>
            <a:fillRect t="-12621" b="-23301"/>
          </a:stretch>
        </a:blipFill>
      </dgm:spPr>
      <dgm:t>
        <a:bodyPr/>
        <a:lstStyle/>
        <a:p>
          <a:r>
            <a:rPr lang="en-US">
              <a:noFill/>
            </a:rPr>
            <a:t> </a:t>
          </a:r>
        </a:p>
      </dgm:t>
    </dgm:pt>
    <dgm:pt modelId="{6C115BA7-5276-41DA-979F-21397A473D33}" type="parTrans" cxnId="{D16E0F08-922C-4CFC-9A60-1C0E5BF5543E}">
      <dgm:prSet/>
      <dgm:spPr/>
      <dgm:t>
        <a:bodyPr/>
        <a:lstStyle/>
        <a:p>
          <a:endParaRPr lang="en-US"/>
        </a:p>
      </dgm:t>
    </dgm:pt>
    <dgm:pt modelId="{02FED519-C3CE-47F2-BD55-51B66DF38229}" type="sibTrans" cxnId="{D16E0F08-922C-4CFC-9A60-1C0E5BF5543E}">
      <dgm:prSet/>
      <dgm:spPr/>
      <dgm:t>
        <a:bodyPr/>
        <a:lstStyle/>
        <a:p>
          <a:endParaRPr lang="en-US"/>
        </a:p>
      </dgm:t>
    </dgm:pt>
    <dgm:pt modelId="{0361BCF0-671C-4413-821F-E19C4622BFA2}" type="pres">
      <dgm:prSet presAssocID="{19E178A2-4517-4CC9-B6A0-19FB1ED0F9DC}" presName="Name0" presStyleCnt="0">
        <dgm:presLayoutVars>
          <dgm:dir/>
          <dgm:animLvl val="lvl"/>
          <dgm:resizeHandles val="exact"/>
        </dgm:presLayoutVars>
      </dgm:prSet>
      <dgm:spPr/>
    </dgm:pt>
    <dgm:pt modelId="{23E45BB3-51CC-4CF5-AB3A-32DEA347EF2E}" type="pres">
      <dgm:prSet presAssocID="{8C8945D8-E4B9-4AC0-BD79-1EAE385B1BBB}" presName="linNode" presStyleCnt="0"/>
      <dgm:spPr/>
    </dgm:pt>
    <dgm:pt modelId="{54224B93-66C5-4A59-A074-CD313B251E37}" type="pres">
      <dgm:prSet presAssocID="{8C8945D8-E4B9-4AC0-BD79-1EAE385B1BBB}" presName="parentText" presStyleLbl="node1" presStyleIdx="0" presStyleCnt="1" custLinFactX="-11111" custLinFactNeighborX="-100000" custLinFactNeighborY="60937">
        <dgm:presLayoutVars>
          <dgm:chMax val="1"/>
          <dgm:bulletEnabled val="1"/>
        </dgm:presLayoutVars>
      </dgm:prSet>
      <dgm:spPr/>
      <dgm:t>
        <a:bodyPr/>
        <a:lstStyle/>
        <a:p>
          <a:endParaRPr lang="en-US"/>
        </a:p>
      </dgm:t>
    </dgm:pt>
  </dgm:ptLst>
  <dgm:cxnLst>
    <dgm:cxn modelId="{D16E0F08-922C-4CFC-9A60-1C0E5BF5543E}" srcId="{19E178A2-4517-4CC9-B6A0-19FB1ED0F9DC}" destId="{8C8945D8-E4B9-4AC0-BD79-1EAE385B1BBB}" srcOrd="0" destOrd="0" parTransId="{6C115BA7-5276-41DA-979F-21397A473D33}" sibTransId="{02FED519-C3CE-47F2-BD55-51B66DF38229}"/>
    <dgm:cxn modelId="{E73A3BB6-9343-4CF0-8419-A22C496AD225}" type="presOf" srcId="{19E178A2-4517-4CC9-B6A0-19FB1ED0F9DC}" destId="{0361BCF0-671C-4413-821F-E19C4622BFA2}" srcOrd="0" destOrd="0" presId="urn:microsoft.com/office/officeart/2005/8/layout/vList5"/>
    <dgm:cxn modelId="{E6B01739-7298-49FD-B6E1-EC43367289DA}" type="presOf" srcId="{8C8945D8-E4B9-4AC0-BD79-1EAE385B1BBB}" destId="{54224B93-66C5-4A59-A074-CD313B251E37}" srcOrd="0" destOrd="0" presId="urn:microsoft.com/office/officeart/2005/8/layout/vList5"/>
    <dgm:cxn modelId="{CE98651F-0CBF-4FD7-A8A1-6E0486C0245E}" type="presParOf" srcId="{0361BCF0-671C-4413-821F-E19C4622BFA2}" destId="{23E45BB3-51CC-4CF5-AB3A-32DEA347EF2E}" srcOrd="0" destOrd="0" presId="urn:microsoft.com/office/officeart/2005/8/layout/vList5"/>
    <dgm:cxn modelId="{3CADED0D-82FB-4447-A9BF-7AF3EEEC4132}" type="presParOf" srcId="{23E45BB3-51CC-4CF5-AB3A-32DEA347EF2E}" destId="{54224B93-66C5-4A59-A074-CD313B251E3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72546CD-9FC7-4DD5-9C0C-BA6D3E0EEA2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4B6F1E74-953E-4E81-A376-648C396A6905}">
          <dgm:prSet/>
          <dgm:spPr>
            <a:solidFill>
              <a:srgbClr val="00B0F0"/>
            </a:solidFill>
          </dgm:spPr>
          <dgm:t>
            <a:bodyPr/>
            <a:lstStyle/>
            <a:p>
              <a:pPr rtl="0"/>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𝑣</m:t>
                        </m:r>
                      </m:e>
                      <m:sub>
                        <m:r>
                          <a:rPr lang="en-US" i="1">
                            <a:latin typeface="Cambria Math" panose="02040503050406030204" pitchFamily="18" charset="0"/>
                          </a:rPr>
                          <m:t>𝜋</m:t>
                        </m:r>
                      </m:sub>
                    </m:sSub>
                    <m:r>
                      <a:rPr lang="en-US" b="0" i="1">
                        <a:latin typeface="Cambria Math" panose="02040503050406030204" pitchFamily="18" charset="0"/>
                      </a:rPr>
                      <m:t>(</m:t>
                    </m:r>
                    <m:r>
                      <a:rPr lang="en-US" b="0" i="1">
                        <a:latin typeface="Cambria Math" panose="02040503050406030204" pitchFamily="18" charset="0"/>
                      </a:rPr>
                      <m:t>𝑠</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𝐸</m:t>
                        </m:r>
                      </m:e>
                      <m:sub>
                        <m:r>
                          <a:rPr lang="en-US" b="0" i="1">
                            <a:latin typeface="Cambria Math" panose="02040503050406030204" pitchFamily="18" charset="0"/>
                          </a:rPr>
                          <m:t>𝜋</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𝐺</m:t>
                            </m:r>
                          </m:e>
                          <m:sub>
                            <m:r>
                              <a:rPr lang="en-US" b="0" i="1">
                                <a:latin typeface="Cambria Math" panose="02040503050406030204" pitchFamily="18" charset="0"/>
                              </a:rPr>
                              <m:t>𝑡</m:t>
                            </m:r>
                          </m:sub>
                        </m:sSub>
                      </m:e>
                      <m:e>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𝑡</m:t>
                            </m:r>
                          </m:sub>
                        </m:sSub>
                        <m:r>
                          <a:rPr lang="en-US" b="0" i="1">
                            <a:latin typeface="Cambria Math" panose="02040503050406030204" pitchFamily="18" charset="0"/>
                          </a:rPr>
                          <m:t>=</m:t>
                        </m:r>
                        <m:r>
                          <a:rPr lang="en-US" b="0" i="1">
                            <a:latin typeface="Cambria Math" panose="02040503050406030204" pitchFamily="18" charset="0"/>
                          </a:rPr>
                          <m:t>𝑠</m:t>
                        </m:r>
                      </m:e>
                    </m:d>
                  </m:oMath>
                </m:oMathPara>
              </a14:m>
              <a:endParaRPr lang="en-US" dirty="0"/>
            </a:p>
          </dgm:t>
        </dgm:pt>
      </mc:Choice>
      <mc:Fallback xmlns="">
        <dgm:pt modelId="{4B6F1E74-953E-4E81-A376-648C396A6905}">
          <dgm:prSet/>
          <dgm:spPr>
            <a:solidFill>
              <a:srgbClr val="00B0F0"/>
            </a:solidFill>
          </dgm:spPr>
          <dgm:t>
            <a:bodyPr/>
            <a:lstStyle/>
            <a:p>
              <a:pPr rtl="0"/>
              <a:r>
                <a:rPr lang="en-US" b="0" i="0"/>
                <a:t>𝑣</a:t>
              </a:r>
              <a:r>
                <a:rPr lang="en-US" b="0" i="0" smtClean="0"/>
                <a:t>_</a:t>
              </a:r>
              <a:r>
                <a:rPr lang="en-US" i="0"/>
                <a:t>𝜋</a:t>
              </a:r>
              <a:r>
                <a:rPr lang="en-US" b="0" i="0"/>
                <a:t> (𝑠)=𝐸_𝜋 (𝐺_𝑡│𝑆_𝑡=𝑠)</a:t>
              </a:r>
              <a:endParaRPr lang="en-US" dirty="0"/>
            </a:p>
          </dgm:t>
        </dgm:pt>
      </mc:Fallback>
    </mc:AlternateContent>
    <dgm:pt modelId="{C47B46C3-37F5-494B-8D2B-1377DBDAF842}" type="parTrans" cxnId="{1209B7FB-293C-4AD0-9B98-DE1C4F4117AB}">
      <dgm:prSet/>
      <dgm:spPr/>
      <dgm:t>
        <a:bodyPr/>
        <a:lstStyle/>
        <a:p>
          <a:endParaRPr lang="en-US"/>
        </a:p>
      </dgm:t>
    </dgm:pt>
    <dgm:pt modelId="{CC474BEC-B0BE-4F2E-AA9F-14494DBA8932}" type="sibTrans" cxnId="{1209B7FB-293C-4AD0-9B98-DE1C4F4117AB}">
      <dgm:prSet/>
      <dgm:spPr/>
      <dgm:t>
        <a:bodyPr/>
        <a:lstStyle/>
        <a:p>
          <a:endParaRPr lang="en-US"/>
        </a:p>
      </dgm:t>
    </dgm:pt>
    <mc:AlternateContent xmlns:mc="http://schemas.openxmlformats.org/markup-compatibility/2006" xmlns:a14="http://schemas.microsoft.com/office/drawing/2010/main">
      <mc:Choice Requires="a14">
        <dgm:pt modelId="{D68E74D2-F3E9-4CEB-8F9B-92F2EFE1099C}">
          <dgm:prSet/>
          <dgm:spPr>
            <a:solidFill>
              <a:srgbClr val="00B0F0"/>
            </a:solidFill>
          </dgm:spPr>
          <dgm:t>
            <a:bodyPr/>
            <a:lstStyle/>
            <a:p>
              <a:pPr rtl="0"/>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𝑄</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b="0" i="1">
                        <a:latin typeface="Cambria Math" panose="02040503050406030204" pitchFamily="18" charset="0"/>
                      </a:rPr>
                      <m:t>,</m:t>
                    </m:r>
                    <m:r>
                      <a:rPr lang="en-US" b="0" i="1">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𝐴</m:t>
                            </m:r>
                          </m:e>
                          <m:sub>
                            <m:r>
                              <a:rPr lang="en-US" b="0" i="1">
                                <a:latin typeface="Cambria Math" panose="02040503050406030204" pitchFamily="18" charset="0"/>
                              </a:rPr>
                              <m:t>𝑡</m:t>
                            </m:r>
                          </m:sub>
                        </m:sSub>
                        <m:r>
                          <a:rPr lang="en-US" b="0" i="1">
                            <a:latin typeface="Cambria Math" panose="02040503050406030204" pitchFamily="18" charset="0"/>
                          </a:rPr>
                          <m:t>=</m:t>
                        </m:r>
                        <m:r>
                          <a:rPr lang="en-US" b="0" i="1">
                            <a:latin typeface="Cambria Math" panose="02040503050406030204" pitchFamily="18" charset="0"/>
                          </a:rPr>
                          <m:t>𝑎</m:t>
                        </m:r>
                      </m:e>
                    </m:d>
                  </m:oMath>
                </m:oMathPara>
              </a14:m>
              <a:endParaRPr lang="en-US" dirty="0"/>
            </a:p>
          </dgm:t>
        </dgm:pt>
      </mc:Choice>
      <mc:Fallback xmlns="">
        <dgm:pt modelId="{D68E74D2-F3E9-4CEB-8F9B-92F2EFE1099C}">
          <dgm:prSet/>
          <dgm:spPr>
            <a:solidFill>
              <a:srgbClr val="00B0F0"/>
            </a:solidFill>
          </dgm:spPr>
          <dgm:t>
            <a:bodyPr/>
            <a:lstStyle/>
            <a:p>
              <a:pPr rtl="0"/>
              <a:r>
                <a:rPr lang="en-US" b="0" i="0"/>
                <a:t>𝑄</a:t>
              </a:r>
              <a:r>
                <a:rPr lang="en-US" b="0" i="0" smtClean="0"/>
                <a:t>_</a:t>
              </a:r>
              <a:r>
                <a:rPr lang="en-US" i="0"/>
                <a:t>𝜋 (𝑠</a:t>
              </a:r>
              <a:r>
                <a:rPr lang="en-US" b="0" i="0"/>
                <a:t>,𝑎</a:t>
              </a:r>
              <a:r>
                <a:rPr lang="en-US" i="0"/>
                <a:t>)=𝐸_𝜋 (𝐺_𝑡│𝑆_𝑡=𝑠</a:t>
              </a:r>
              <a:r>
                <a:rPr lang="en-US" b="0" i="0"/>
                <a:t>,𝐴_𝑡=𝑎)</a:t>
              </a:r>
              <a:endParaRPr lang="en-US" dirty="0"/>
            </a:p>
          </dgm:t>
        </dgm:pt>
      </mc:Fallback>
    </mc:AlternateContent>
    <dgm:pt modelId="{7641AFF7-AC72-47FB-A3F0-77A83171AECB}" type="parTrans" cxnId="{9C4A249D-2D73-4CB3-9E13-9A2DAEA9EBBD}">
      <dgm:prSet/>
      <dgm:spPr/>
      <dgm:t>
        <a:bodyPr/>
        <a:lstStyle/>
        <a:p>
          <a:endParaRPr lang="en-US"/>
        </a:p>
      </dgm:t>
    </dgm:pt>
    <dgm:pt modelId="{03E52F70-1F26-405E-9BA0-F479BE16EFE1}" type="sibTrans" cxnId="{9C4A249D-2D73-4CB3-9E13-9A2DAEA9EBBD}">
      <dgm:prSet/>
      <dgm:spPr/>
      <dgm:t>
        <a:bodyPr/>
        <a:lstStyle/>
        <a:p>
          <a:endParaRPr lang="en-US"/>
        </a:p>
      </dgm:t>
    </dgm:pt>
    <dgm:pt modelId="{13074742-972D-4F26-BCF2-95AE3509B8F8}" type="pres">
      <dgm:prSet presAssocID="{072546CD-9FC7-4DD5-9C0C-BA6D3E0EEA2B}" presName="linear" presStyleCnt="0">
        <dgm:presLayoutVars>
          <dgm:animLvl val="lvl"/>
          <dgm:resizeHandles val="exact"/>
        </dgm:presLayoutVars>
      </dgm:prSet>
      <dgm:spPr/>
    </dgm:pt>
    <dgm:pt modelId="{4C922B26-0A83-4190-B1BA-CDDA3A95E790}" type="pres">
      <dgm:prSet presAssocID="{4B6F1E74-953E-4E81-A376-648C396A6905}" presName="parentText" presStyleLbl="node1" presStyleIdx="0" presStyleCnt="2">
        <dgm:presLayoutVars>
          <dgm:chMax val="0"/>
          <dgm:bulletEnabled val="1"/>
        </dgm:presLayoutVars>
      </dgm:prSet>
      <dgm:spPr/>
    </dgm:pt>
    <dgm:pt modelId="{63C8C4BD-0805-410C-8CBC-C4AFD23950BC}" type="pres">
      <dgm:prSet presAssocID="{CC474BEC-B0BE-4F2E-AA9F-14494DBA8932}" presName="spacer" presStyleCnt="0"/>
      <dgm:spPr/>
    </dgm:pt>
    <dgm:pt modelId="{AEC2B6D8-E6DE-4944-8417-4775010931EB}" type="pres">
      <dgm:prSet presAssocID="{D68E74D2-F3E9-4CEB-8F9B-92F2EFE1099C}" presName="parentText" presStyleLbl="node1" presStyleIdx="1" presStyleCnt="2">
        <dgm:presLayoutVars>
          <dgm:chMax val="0"/>
          <dgm:bulletEnabled val="1"/>
        </dgm:presLayoutVars>
      </dgm:prSet>
      <dgm:spPr/>
    </dgm:pt>
  </dgm:ptLst>
  <dgm:cxnLst>
    <dgm:cxn modelId="{594FBC40-A1A4-48F8-B8F9-E9B770D66653}" type="presOf" srcId="{D68E74D2-F3E9-4CEB-8F9B-92F2EFE1099C}" destId="{AEC2B6D8-E6DE-4944-8417-4775010931EB}" srcOrd="0" destOrd="0" presId="urn:microsoft.com/office/officeart/2005/8/layout/vList2"/>
    <dgm:cxn modelId="{FCBE8562-5391-4CA1-8CB4-5E057CF1B620}" type="presOf" srcId="{072546CD-9FC7-4DD5-9C0C-BA6D3E0EEA2B}" destId="{13074742-972D-4F26-BCF2-95AE3509B8F8}" srcOrd="0" destOrd="0" presId="urn:microsoft.com/office/officeart/2005/8/layout/vList2"/>
    <dgm:cxn modelId="{9C4A249D-2D73-4CB3-9E13-9A2DAEA9EBBD}" srcId="{072546CD-9FC7-4DD5-9C0C-BA6D3E0EEA2B}" destId="{D68E74D2-F3E9-4CEB-8F9B-92F2EFE1099C}" srcOrd="1" destOrd="0" parTransId="{7641AFF7-AC72-47FB-A3F0-77A83171AECB}" sibTransId="{03E52F70-1F26-405E-9BA0-F479BE16EFE1}"/>
    <dgm:cxn modelId="{3D46E7C5-C426-450A-ABD3-05BB91D519AE}" type="presOf" srcId="{4B6F1E74-953E-4E81-A376-648C396A6905}" destId="{4C922B26-0A83-4190-B1BA-CDDA3A95E790}" srcOrd="0" destOrd="0" presId="urn:microsoft.com/office/officeart/2005/8/layout/vList2"/>
    <dgm:cxn modelId="{1209B7FB-293C-4AD0-9B98-DE1C4F4117AB}" srcId="{072546CD-9FC7-4DD5-9C0C-BA6D3E0EEA2B}" destId="{4B6F1E74-953E-4E81-A376-648C396A6905}" srcOrd="0" destOrd="0" parTransId="{C47B46C3-37F5-494B-8D2B-1377DBDAF842}" sibTransId="{CC474BEC-B0BE-4F2E-AA9F-14494DBA8932}"/>
    <dgm:cxn modelId="{DE6FD6B2-4D24-4F5C-BBC1-3AA4D9F3C893}" type="presParOf" srcId="{13074742-972D-4F26-BCF2-95AE3509B8F8}" destId="{4C922B26-0A83-4190-B1BA-CDDA3A95E790}" srcOrd="0" destOrd="0" presId="urn:microsoft.com/office/officeart/2005/8/layout/vList2"/>
    <dgm:cxn modelId="{93C4A735-98A9-499A-B92F-7082B242CC72}" type="presParOf" srcId="{13074742-972D-4F26-BCF2-95AE3509B8F8}" destId="{63C8C4BD-0805-410C-8CBC-C4AFD23950BC}" srcOrd="1" destOrd="0" presId="urn:microsoft.com/office/officeart/2005/8/layout/vList2"/>
    <dgm:cxn modelId="{6C0A32CB-C17C-4BBF-94AE-DDF0EE6791ED}" type="presParOf" srcId="{13074742-972D-4F26-BCF2-95AE3509B8F8}" destId="{AEC2B6D8-E6DE-4944-8417-4775010931EB}" srcOrd="2"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CCD0458-6311-4EB8-BAA1-6624DC1E34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04A3C01-85A5-493C-8C28-D23A6C23A3D6}">
      <dgm:prSet/>
      <dgm:spPr>
        <a:blipFill rotWithShape="0">
          <a:blip xmlns:r="http://schemas.openxmlformats.org/officeDocument/2006/relationships" r:embed="rId1"/>
          <a:stretch>
            <a:fillRect/>
          </a:stretch>
        </a:blipFill>
      </dgm:spPr>
      <dgm:t>
        <a:bodyPr/>
        <a:lstStyle/>
        <a:p>
          <a:r>
            <a:rPr lang="en-US">
              <a:noFill/>
            </a:rPr>
            <a:t> </a:t>
          </a:r>
        </a:p>
      </dgm:t>
    </dgm:pt>
    <dgm:pt modelId="{7B3F8558-A051-4B90-8647-5426F4E49A2F}" type="parTrans" cxnId="{3B6B4A69-FB64-4DC0-82A2-0F3225E98E51}">
      <dgm:prSet/>
      <dgm:spPr/>
      <dgm:t>
        <a:bodyPr/>
        <a:lstStyle/>
        <a:p>
          <a:endParaRPr lang="en-US"/>
        </a:p>
      </dgm:t>
    </dgm:pt>
    <dgm:pt modelId="{93F50E39-B743-4DA6-B191-03C4E6EBFCAE}" type="sibTrans" cxnId="{3B6B4A69-FB64-4DC0-82A2-0F3225E98E51}">
      <dgm:prSet/>
      <dgm:spPr/>
      <dgm:t>
        <a:bodyPr/>
        <a:lstStyle/>
        <a:p>
          <a:endParaRPr lang="en-US"/>
        </a:p>
      </dgm:t>
    </dgm:pt>
    <dgm:pt modelId="{9371089C-10C6-4ADC-9F0A-FD5E29810A5C}">
      <dgm:prSet/>
      <dgm:spPr>
        <a:blipFill rotWithShape="0">
          <a:blip xmlns:r="http://schemas.openxmlformats.org/officeDocument/2006/relationships" r:embed="rId2"/>
          <a:stretch>
            <a:fillRect/>
          </a:stretch>
        </a:blipFill>
      </dgm:spPr>
      <dgm:t>
        <a:bodyPr/>
        <a:lstStyle/>
        <a:p>
          <a:r>
            <a:rPr lang="en-US">
              <a:noFill/>
            </a:rPr>
            <a:t> </a:t>
          </a:r>
        </a:p>
      </dgm:t>
    </dgm:pt>
    <dgm:pt modelId="{0807D85B-E404-4A51-8C9E-8DE7908533F0}" type="parTrans" cxnId="{A5E1FEE1-FF7D-4E59-BD59-F81D34758760}">
      <dgm:prSet/>
      <dgm:spPr/>
      <dgm:t>
        <a:bodyPr/>
        <a:lstStyle/>
        <a:p>
          <a:endParaRPr lang="en-US"/>
        </a:p>
      </dgm:t>
    </dgm:pt>
    <dgm:pt modelId="{1FCAB960-2ACA-403E-B395-04110D57B1A1}" type="sibTrans" cxnId="{A5E1FEE1-FF7D-4E59-BD59-F81D34758760}">
      <dgm:prSet/>
      <dgm:spPr/>
      <dgm:t>
        <a:bodyPr/>
        <a:lstStyle/>
        <a:p>
          <a:endParaRPr lang="en-US"/>
        </a:p>
      </dgm:t>
    </dgm:pt>
    <dgm:pt modelId="{DD648258-3132-4AB3-923E-A05226FED947}" type="pres">
      <dgm:prSet presAssocID="{BCCD0458-6311-4EB8-BAA1-6624DC1E34E1}" presName="linear" presStyleCnt="0">
        <dgm:presLayoutVars>
          <dgm:animLvl val="lvl"/>
          <dgm:resizeHandles val="exact"/>
        </dgm:presLayoutVars>
      </dgm:prSet>
      <dgm:spPr/>
      <dgm:t>
        <a:bodyPr/>
        <a:lstStyle/>
        <a:p>
          <a:endParaRPr lang="en-US"/>
        </a:p>
      </dgm:t>
    </dgm:pt>
    <dgm:pt modelId="{0420081A-1DAC-4383-9FF5-ED84E49593CB}" type="pres">
      <dgm:prSet presAssocID="{704A3C01-85A5-493C-8C28-D23A6C23A3D6}" presName="parentText" presStyleLbl="node1" presStyleIdx="0" presStyleCnt="2">
        <dgm:presLayoutVars>
          <dgm:chMax val="0"/>
          <dgm:bulletEnabled val="1"/>
        </dgm:presLayoutVars>
      </dgm:prSet>
      <dgm:spPr/>
      <dgm:t>
        <a:bodyPr/>
        <a:lstStyle/>
        <a:p>
          <a:endParaRPr lang="en-US"/>
        </a:p>
      </dgm:t>
    </dgm:pt>
    <dgm:pt modelId="{3462182B-F91F-413E-AFE3-2FAF6CA62238}" type="pres">
      <dgm:prSet presAssocID="{93F50E39-B743-4DA6-B191-03C4E6EBFCAE}" presName="spacer" presStyleCnt="0"/>
      <dgm:spPr/>
    </dgm:pt>
    <dgm:pt modelId="{C393CBFC-73A8-4D68-830A-264481F39F0B}" type="pres">
      <dgm:prSet presAssocID="{9371089C-10C6-4ADC-9F0A-FD5E29810A5C}" presName="parentText" presStyleLbl="node1" presStyleIdx="1" presStyleCnt="2" custLinFactNeighborX="-473" custLinFactNeighborY="-28580">
        <dgm:presLayoutVars>
          <dgm:chMax val="0"/>
          <dgm:bulletEnabled val="1"/>
        </dgm:presLayoutVars>
      </dgm:prSet>
      <dgm:spPr/>
      <dgm:t>
        <a:bodyPr/>
        <a:lstStyle/>
        <a:p>
          <a:endParaRPr lang="en-US"/>
        </a:p>
      </dgm:t>
    </dgm:pt>
  </dgm:ptLst>
  <dgm:cxnLst>
    <dgm:cxn modelId="{A5E1FEE1-FF7D-4E59-BD59-F81D34758760}" srcId="{BCCD0458-6311-4EB8-BAA1-6624DC1E34E1}" destId="{9371089C-10C6-4ADC-9F0A-FD5E29810A5C}" srcOrd="1" destOrd="0" parTransId="{0807D85B-E404-4A51-8C9E-8DE7908533F0}" sibTransId="{1FCAB960-2ACA-403E-B395-04110D57B1A1}"/>
    <dgm:cxn modelId="{EF5F937D-1D03-4628-91DC-4578B91BFA22}" type="presOf" srcId="{704A3C01-85A5-493C-8C28-D23A6C23A3D6}" destId="{0420081A-1DAC-4383-9FF5-ED84E49593CB}" srcOrd="0" destOrd="0" presId="urn:microsoft.com/office/officeart/2005/8/layout/vList2"/>
    <dgm:cxn modelId="{3FC17ECB-B240-45B0-ABD8-C8F435ED44C8}" type="presOf" srcId="{9371089C-10C6-4ADC-9F0A-FD5E29810A5C}" destId="{C393CBFC-73A8-4D68-830A-264481F39F0B}" srcOrd="0" destOrd="0" presId="urn:microsoft.com/office/officeart/2005/8/layout/vList2"/>
    <dgm:cxn modelId="{3B6B4A69-FB64-4DC0-82A2-0F3225E98E51}" srcId="{BCCD0458-6311-4EB8-BAA1-6624DC1E34E1}" destId="{704A3C01-85A5-493C-8C28-D23A6C23A3D6}" srcOrd="0" destOrd="0" parTransId="{7B3F8558-A051-4B90-8647-5426F4E49A2F}" sibTransId="{93F50E39-B743-4DA6-B191-03C4E6EBFCAE}"/>
    <dgm:cxn modelId="{766FDDA0-F941-4AC4-81CC-E1B31A442F2E}" type="presOf" srcId="{BCCD0458-6311-4EB8-BAA1-6624DC1E34E1}" destId="{DD648258-3132-4AB3-923E-A05226FED947}" srcOrd="0" destOrd="0" presId="urn:microsoft.com/office/officeart/2005/8/layout/vList2"/>
    <dgm:cxn modelId="{C3C52D1F-A9C5-4DD7-8903-4203B4A749EE}" type="presParOf" srcId="{DD648258-3132-4AB3-923E-A05226FED947}" destId="{0420081A-1DAC-4383-9FF5-ED84E49593CB}" srcOrd="0" destOrd="0" presId="urn:microsoft.com/office/officeart/2005/8/layout/vList2"/>
    <dgm:cxn modelId="{08EFBB55-3A39-428C-A34C-A6575BD7E2A5}" type="presParOf" srcId="{DD648258-3132-4AB3-923E-A05226FED947}" destId="{3462182B-F91F-413E-AFE3-2FAF6CA62238}" srcOrd="1" destOrd="0" presId="urn:microsoft.com/office/officeart/2005/8/layout/vList2"/>
    <dgm:cxn modelId="{D6570A63-F5A7-480A-944B-012F6C9EF8F8}" type="presParOf" srcId="{DD648258-3132-4AB3-923E-A05226FED947}" destId="{C393CBFC-73A8-4D68-830A-264481F39F0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462EFEB-19D9-4CD0-8563-067A3968B3E6}"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AAD82C56-D6DD-4745-9CDB-14C6468AB623}">
          <dgm:prSet/>
          <dgm:spPr/>
          <dgm:t>
            <a:bodyPr/>
            <a:lstStyle/>
            <a:p>
              <a:pPr rtl="0"/>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𝑅</m:t>
                            </m:r>
                          </m:e>
                          <m:sub>
                            <m:r>
                              <a:rPr lang="en-US"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1</m:t>
                            </m:r>
                          </m:sub>
                        </m:sSub>
                        <m:r>
                          <a:rPr lang="en-US" b="0" i="1">
                            <a:latin typeface="Cambria Math" panose="02040503050406030204" pitchFamily="18" charset="0"/>
                          </a:rPr>
                          <m:t>+</m:t>
                        </m:r>
                        <m:r>
                          <a:rPr lang="en-US" b="0" i="1">
                            <a:latin typeface="Cambria Math" panose="02040503050406030204" pitchFamily="18" charset="0"/>
                          </a:rPr>
                          <m:t>𝛾</m:t>
                        </m:r>
                        <m:sSub>
                          <m:sSubPr>
                            <m:ctrlPr>
                              <a:rPr lang="en-US" b="0" i="1">
                                <a:latin typeface="Cambria Math" panose="02040503050406030204" pitchFamily="18" charset="0"/>
                              </a:rPr>
                            </m:ctrlPr>
                          </m:sSubPr>
                          <m:e>
                            <m:r>
                              <a:rPr lang="en-US" b="0" i="1">
                                <a:latin typeface="Cambria Math" panose="02040503050406030204" pitchFamily="18" charset="0"/>
                              </a:rPr>
                              <m:t>𝑣</m:t>
                            </m:r>
                          </m:e>
                          <m:sub>
                            <m:r>
                              <a:rPr lang="en-US" b="0" i="1">
                                <a:latin typeface="Cambria Math" panose="02040503050406030204" pitchFamily="18" charset="0"/>
                              </a:rPr>
                              <m:t>𝜋</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1</m:t>
                            </m:r>
                            <m:r>
                              <a:rPr lang="en-US" b="0" i="1">
                                <a:latin typeface="Cambria Math" panose="02040503050406030204" pitchFamily="18" charset="0"/>
                              </a:rPr>
                              <m:t>)</m:t>
                            </m:r>
                          </m:sub>
                        </m:sSub>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e>
                    </m:d>
                  </m:oMath>
                </m:oMathPara>
              </a14:m>
              <a:endParaRPr lang="en-US" dirty="0"/>
            </a:p>
          </dgm:t>
        </dgm:pt>
      </mc:Choice>
      <mc:Fallback xmlns="">
        <dgm:pt modelId="{AAD82C56-D6DD-4745-9CDB-14C6468AB623}">
          <dgm:prSet/>
          <dgm:spPr/>
          <dgm:t>
            <a:bodyPr/>
            <a:lstStyle/>
            <a:p>
              <a:pPr rtl="0"/>
              <a:r>
                <a:rPr lang="en-US" i="0"/>
                <a:t>𝑣</a:t>
              </a:r>
              <a:r>
                <a:rPr lang="en-US" i="0" smtClean="0"/>
                <a:t>_</a:t>
              </a:r>
              <a:r>
                <a:rPr lang="en-US" i="0"/>
                <a:t>𝜋 (𝑠)=𝐸_𝜋 (</a:t>
              </a:r>
              <a:r>
                <a:rPr lang="en-US" b="0" i="0"/>
                <a:t>𝑅_(</a:t>
              </a:r>
              <a:r>
                <a:rPr lang="en-US" i="0"/>
                <a:t>𝑡</a:t>
              </a:r>
              <a:r>
                <a:rPr lang="en-US" b="0" i="0"/>
                <a:t>+1)+𝛾𝑣_𝜋 (𝑆_(𝑡+1))</a:t>
              </a:r>
              <a:r>
                <a:rPr lang="en-US" b="0" i="0" smtClean="0">
                  <a:latin typeface="Cambria Math" panose="02040503050406030204" pitchFamily="18" charset="0"/>
                </a:rPr>
                <a:t>)│</a:t>
              </a:r>
              <a:r>
                <a:rPr lang="en-US" i="0"/>
                <a:t>𝑆_𝑡=𝑠)</a:t>
              </a:r>
              <a:endParaRPr lang="en-US" dirty="0"/>
            </a:p>
          </dgm:t>
        </dgm:pt>
      </mc:Fallback>
    </mc:AlternateContent>
    <dgm:pt modelId="{191262D9-D819-4642-83F8-E0CD9F0AA8FA}" type="parTrans" cxnId="{69C629F5-9385-4292-89FE-AB18B86D129A}">
      <dgm:prSet/>
      <dgm:spPr/>
      <dgm:t>
        <a:bodyPr/>
        <a:lstStyle/>
        <a:p>
          <a:endParaRPr lang="en-US"/>
        </a:p>
      </dgm:t>
    </dgm:pt>
    <dgm:pt modelId="{832B1D0B-A8AC-4F65-ACE4-7C5CBD6652B5}" type="sibTrans" cxnId="{69C629F5-9385-4292-89FE-AB18B86D129A}">
      <dgm:prSet/>
      <dgm:spPr/>
      <dgm:t>
        <a:bodyPr/>
        <a:lstStyle/>
        <a:p>
          <a:endParaRPr lang="en-US"/>
        </a:p>
      </dgm:t>
    </dgm:pt>
    <mc:AlternateContent xmlns:mc="http://schemas.openxmlformats.org/markup-compatibility/2006" xmlns:a14="http://schemas.microsoft.com/office/drawing/2010/main">
      <mc:Choice Requires="a14">
        <dgm:pt modelId="{870F68F9-2689-435E-83DA-1014E8CE3D1C}">
          <dgm:prSet/>
          <dgm:spPr/>
          <dgm:t>
            <a:bodyPr/>
            <a:lstStyle/>
            <a:p>
              <a:pPr rtl="0"/>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𝑄</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b="0" i="1">
                        <a:latin typeface="Cambria Math" panose="02040503050406030204" pitchFamily="18" charset="0"/>
                      </a:rPr>
                      <m:t>,</m:t>
                    </m:r>
                    <m:r>
                      <a:rPr lang="en-US" b="0" i="1">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b="0" i="1">
                                <a:latin typeface="Cambria Math" panose="02040503050406030204" pitchFamily="18" charset="0"/>
                              </a:rPr>
                              <m:t>𝑄</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𝐴</m:t>
                            </m:r>
                          </m:e>
                          <m:sub>
                            <m:r>
                              <a:rPr lang="en-US" b="0"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1</m:t>
                            </m:r>
                          </m:sub>
                        </m:sSub>
                        <m:r>
                          <a:rPr lang="en-US" b="0"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𝐴</m:t>
                            </m:r>
                          </m:e>
                          <m:sub>
                            <m:r>
                              <a:rPr lang="en-US" b="0" i="1">
                                <a:latin typeface="Cambria Math" panose="02040503050406030204" pitchFamily="18" charset="0"/>
                              </a:rPr>
                              <m:t>𝑡</m:t>
                            </m:r>
                          </m:sub>
                        </m:sSub>
                        <m:r>
                          <a:rPr lang="en-US" b="0" i="1">
                            <a:latin typeface="Cambria Math" panose="02040503050406030204" pitchFamily="18" charset="0"/>
                          </a:rPr>
                          <m:t>=</m:t>
                        </m:r>
                        <m:r>
                          <a:rPr lang="en-US" b="0" i="1">
                            <a:latin typeface="Cambria Math" panose="02040503050406030204" pitchFamily="18" charset="0"/>
                          </a:rPr>
                          <m:t>𝑎</m:t>
                        </m:r>
                      </m:e>
                    </m:d>
                  </m:oMath>
                </m:oMathPara>
              </a14:m>
              <a:endParaRPr lang="en-US" dirty="0"/>
            </a:p>
          </dgm:t>
        </dgm:pt>
      </mc:Choice>
      <mc:Fallback xmlns="">
        <dgm:pt modelId="{870F68F9-2689-435E-83DA-1014E8CE3D1C}">
          <dgm:prSet/>
          <dgm:spPr/>
          <dgm:t>
            <a:bodyPr/>
            <a:lstStyle/>
            <a:p>
              <a:pPr rtl="0"/>
              <a:r>
                <a:rPr lang="en-US" b="0" i="0"/>
                <a:t>𝑄</a:t>
              </a:r>
              <a:r>
                <a:rPr lang="en-US" b="0" i="0" smtClean="0"/>
                <a:t>_</a:t>
              </a:r>
              <a:r>
                <a:rPr lang="en-US" i="0"/>
                <a:t>𝜋 (𝑠</a:t>
              </a:r>
              <a:r>
                <a:rPr lang="en-US" b="0" i="0"/>
                <a:t>,𝑎</a:t>
              </a:r>
              <a:r>
                <a:rPr lang="en-US" i="0"/>
                <a:t>)=𝐸_𝜋 (𝑅_(𝑡+1)+𝛾</a:t>
              </a:r>
              <a:r>
                <a:rPr lang="en-US" b="0" i="0"/>
                <a:t>𝑄_</a:t>
              </a:r>
              <a:r>
                <a:rPr lang="en-US" i="0"/>
                <a:t>𝜋 (𝑆_(𝑡+1)</a:t>
              </a:r>
              <a:r>
                <a:rPr lang="en-US" b="0" i="0"/>
                <a:t>,𝐴_(𝑡+1))│</a:t>
              </a:r>
              <a:r>
                <a:rPr lang="en-US" i="0"/>
                <a:t>𝑆_𝑡=𝑠</a:t>
              </a:r>
              <a:r>
                <a:rPr lang="en-US" b="0" i="0"/>
                <a:t>,𝐴_𝑡=𝑎)</a:t>
              </a:r>
              <a:endParaRPr lang="en-US" dirty="0"/>
            </a:p>
          </dgm:t>
        </dgm:pt>
      </mc:Fallback>
    </mc:AlternateContent>
    <dgm:pt modelId="{F37F5C78-706D-4A64-8DF8-B7FD3B82C18D}" type="parTrans" cxnId="{895C71C2-5770-4613-8F47-224526516CED}">
      <dgm:prSet/>
      <dgm:spPr/>
      <dgm:t>
        <a:bodyPr/>
        <a:lstStyle/>
        <a:p>
          <a:endParaRPr lang="en-US"/>
        </a:p>
      </dgm:t>
    </dgm:pt>
    <dgm:pt modelId="{88E24297-1A79-42EC-ADC3-6C7560E3C89D}" type="sibTrans" cxnId="{895C71C2-5770-4613-8F47-224526516CED}">
      <dgm:prSet/>
      <dgm:spPr/>
      <dgm:t>
        <a:bodyPr/>
        <a:lstStyle/>
        <a:p>
          <a:endParaRPr lang="en-US"/>
        </a:p>
      </dgm:t>
    </dgm:pt>
    <dgm:pt modelId="{5D3E6935-CA7A-46B7-82E7-DBC764D524CD}" type="pres">
      <dgm:prSet presAssocID="{8462EFEB-19D9-4CD0-8563-067A3968B3E6}" presName="linear" presStyleCnt="0">
        <dgm:presLayoutVars>
          <dgm:animLvl val="lvl"/>
          <dgm:resizeHandles val="exact"/>
        </dgm:presLayoutVars>
      </dgm:prSet>
      <dgm:spPr/>
    </dgm:pt>
    <dgm:pt modelId="{FFD8DEC9-F3D6-40A0-96AE-01ED533B04F7}" type="pres">
      <dgm:prSet presAssocID="{AAD82C56-D6DD-4745-9CDB-14C6468AB623}" presName="parentText" presStyleLbl="node1" presStyleIdx="0" presStyleCnt="2" custLinFactNeighborX="4062" custLinFactNeighborY="50001">
        <dgm:presLayoutVars>
          <dgm:chMax val="0"/>
          <dgm:bulletEnabled val="1"/>
        </dgm:presLayoutVars>
      </dgm:prSet>
      <dgm:spPr/>
    </dgm:pt>
    <dgm:pt modelId="{4F07EB8E-DF48-4147-B811-7E34EDE33CFD}" type="pres">
      <dgm:prSet presAssocID="{832B1D0B-A8AC-4F65-ACE4-7C5CBD6652B5}" presName="spacer" presStyleCnt="0"/>
      <dgm:spPr/>
    </dgm:pt>
    <dgm:pt modelId="{F0B65C86-5AE9-4CAB-8DDD-5D5BE5431AB4}" type="pres">
      <dgm:prSet presAssocID="{870F68F9-2689-435E-83DA-1014E8CE3D1C}" presName="parentText" presStyleLbl="node1" presStyleIdx="1" presStyleCnt="2">
        <dgm:presLayoutVars>
          <dgm:chMax val="0"/>
          <dgm:bulletEnabled val="1"/>
        </dgm:presLayoutVars>
      </dgm:prSet>
      <dgm:spPr/>
    </dgm:pt>
  </dgm:ptLst>
  <dgm:cxnLst>
    <dgm:cxn modelId="{29B5F91F-CD16-4675-83C0-03D069B26A3D}" type="presOf" srcId="{8462EFEB-19D9-4CD0-8563-067A3968B3E6}" destId="{5D3E6935-CA7A-46B7-82E7-DBC764D524CD}" srcOrd="0" destOrd="0" presId="urn:microsoft.com/office/officeart/2005/8/layout/vList2"/>
    <dgm:cxn modelId="{4B9FFF56-94EB-4B28-B242-E2080CD8A2E2}" type="presOf" srcId="{AAD82C56-D6DD-4745-9CDB-14C6468AB623}" destId="{FFD8DEC9-F3D6-40A0-96AE-01ED533B04F7}" srcOrd="0" destOrd="0" presId="urn:microsoft.com/office/officeart/2005/8/layout/vList2"/>
    <dgm:cxn modelId="{99A6A692-0325-4C81-BAC3-222703D25D75}" type="presOf" srcId="{870F68F9-2689-435E-83DA-1014E8CE3D1C}" destId="{F0B65C86-5AE9-4CAB-8DDD-5D5BE5431AB4}" srcOrd="0" destOrd="0" presId="urn:microsoft.com/office/officeart/2005/8/layout/vList2"/>
    <dgm:cxn modelId="{895C71C2-5770-4613-8F47-224526516CED}" srcId="{8462EFEB-19D9-4CD0-8563-067A3968B3E6}" destId="{870F68F9-2689-435E-83DA-1014E8CE3D1C}" srcOrd="1" destOrd="0" parTransId="{F37F5C78-706D-4A64-8DF8-B7FD3B82C18D}" sibTransId="{88E24297-1A79-42EC-ADC3-6C7560E3C89D}"/>
    <dgm:cxn modelId="{69C629F5-9385-4292-89FE-AB18B86D129A}" srcId="{8462EFEB-19D9-4CD0-8563-067A3968B3E6}" destId="{AAD82C56-D6DD-4745-9CDB-14C6468AB623}" srcOrd="0" destOrd="0" parTransId="{191262D9-D819-4642-83F8-E0CD9F0AA8FA}" sibTransId="{832B1D0B-A8AC-4F65-ACE4-7C5CBD6652B5}"/>
    <dgm:cxn modelId="{261EEC01-0520-4FFA-9C6B-1E300FC8DFB7}" type="presParOf" srcId="{5D3E6935-CA7A-46B7-82E7-DBC764D524CD}" destId="{FFD8DEC9-F3D6-40A0-96AE-01ED533B04F7}" srcOrd="0" destOrd="0" presId="urn:microsoft.com/office/officeart/2005/8/layout/vList2"/>
    <dgm:cxn modelId="{17FF5D80-7F10-43A2-B7D0-8629C75D0297}" type="presParOf" srcId="{5D3E6935-CA7A-46B7-82E7-DBC764D524CD}" destId="{4F07EB8E-DF48-4147-B811-7E34EDE33CFD}" srcOrd="1" destOrd="0" presId="urn:microsoft.com/office/officeart/2005/8/layout/vList2"/>
    <dgm:cxn modelId="{89C4CAD1-5429-4615-973F-D9905E58AEB5}" type="presParOf" srcId="{5D3E6935-CA7A-46B7-82E7-DBC764D524CD}" destId="{F0B65C86-5AE9-4CAB-8DDD-5D5BE5431AB4}" srcOrd="2" destOrd="0" presId="urn:microsoft.com/office/officeart/2005/8/layout/vList2"/>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72546CD-9FC7-4DD5-9C0C-BA6D3E0EEA2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B6F1E74-953E-4E81-A376-648C396A6905}">
      <dgm:prSet/>
      <dgm:spPr>
        <a:blipFill rotWithShape="0">
          <a:blip xmlns:r="http://schemas.openxmlformats.org/officeDocument/2006/relationships" r:embed="rId1"/>
          <a:stretch>
            <a:fillRect/>
          </a:stretch>
        </a:blipFill>
      </dgm:spPr>
      <dgm:t>
        <a:bodyPr/>
        <a:lstStyle/>
        <a:p>
          <a:r>
            <a:rPr lang="en-US">
              <a:noFill/>
            </a:rPr>
            <a:t> </a:t>
          </a:r>
        </a:p>
      </dgm:t>
    </dgm:pt>
    <dgm:pt modelId="{C47B46C3-37F5-494B-8D2B-1377DBDAF842}" type="parTrans" cxnId="{1209B7FB-293C-4AD0-9B98-DE1C4F4117AB}">
      <dgm:prSet/>
      <dgm:spPr/>
      <dgm:t>
        <a:bodyPr/>
        <a:lstStyle/>
        <a:p>
          <a:endParaRPr lang="en-US"/>
        </a:p>
      </dgm:t>
    </dgm:pt>
    <dgm:pt modelId="{CC474BEC-B0BE-4F2E-AA9F-14494DBA8932}" type="sibTrans" cxnId="{1209B7FB-293C-4AD0-9B98-DE1C4F4117AB}">
      <dgm:prSet/>
      <dgm:spPr/>
      <dgm:t>
        <a:bodyPr/>
        <a:lstStyle/>
        <a:p>
          <a:endParaRPr lang="en-US"/>
        </a:p>
      </dgm:t>
    </dgm:pt>
    <dgm:pt modelId="{D68E74D2-F3E9-4CEB-8F9B-92F2EFE1099C}">
      <dgm:prSet/>
      <dgm:spPr>
        <a:blipFill rotWithShape="0">
          <a:blip xmlns:r="http://schemas.openxmlformats.org/officeDocument/2006/relationships" r:embed="rId2"/>
          <a:stretch>
            <a:fillRect/>
          </a:stretch>
        </a:blipFill>
      </dgm:spPr>
      <dgm:t>
        <a:bodyPr/>
        <a:lstStyle/>
        <a:p>
          <a:r>
            <a:rPr lang="en-US">
              <a:noFill/>
            </a:rPr>
            <a:t> </a:t>
          </a:r>
        </a:p>
      </dgm:t>
    </dgm:pt>
    <dgm:pt modelId="{7641AFF7-AC72-47FB-A3F0-77A83171AECB}" type="parTrans" cxnId="{9C4A249D-2D73-4CB3-9E13-9A2DAEA9EBBD}">
      <dgm:prSet/>
      <dgm:spPr/>
      <dgm:t>
        <a:bodyPr/>
        <a:lstStyle/>
        <a:p>
          <a:endParaRPr lang="en-US"/>
        </a:p>
      </dgm:t>
    </dgm:pt>
    <dgm:pt modelId="{03E52F70-1F26-405E-9BA0-F479BE16EFE1}" type="sibTrans" cxnId="{9C4A249D-2D73-4CB3-9E13-9A2DAEA9EBBD}">
      <dgm:prSet/>
      <dgm:spPr/>
      <dgm:t>
        <a:bodyPr/>
        <a:lstStyle/>
        <a:p>
          <a:endParaRPr lang="en-US"/>
        </a:p>
      </dgm:t>
    </dgm:pt>
    <dgm:pt modelId="{13074742-972D-4F26-BCF2-95AE3509B8F8}" type="pres">
      <dgm:prSet presAssocID="{072546CD-9FC7-4DD5-9C0C-BA6D3E0EEA2B}" presName="linear" presStyleCnt="0">
        <dgm:presLayoutVars>
          <dgm:animLvl val="lvl"/>
          <dgm:resizeHandles val="exact"/>
        </dgm:presLayoutVars>
      </dgm:prSet>
      <dgm:spPr/>
      <dgm:t>
        <a:bodyPr/>
        <a:lstStyle/>
        <a:p>
          <a:endParaRPr lang="en-US"/>
        </a:p>
      </dgm:t>
    </dgm:pt>
    <dgm:pt modelId="{4C922B26-0A83-4190-B1BA-CDDA3A95E790}" type="pres">
      <dgm:prSet presAssocID="{4B6F1E74-953E-4E81-A376-648C396A6905}" presName="parentText" presStyleLbl="node1" presStyleIdx="0" presStyleCnt="2">
        <dgm:presLayoutVars>
          <dgm:chMax val="0"/>
          <dgm:bulletEnabled val="1"/>
        </dgm:presLayoutVars>
      </dgm:prSet>
      <dgm:spPr/>
      <dgm:t>
        <a:bodyPr/>
        <a:lstStyle/>
        <a:p>
          <a:endParaRPr lang="en-US"/>
        </a:p>
      </dgm:t>
    </dgm:pt>
    <dgm:pt modelId="{63C8C4BD-0805-410C-8CBC-C4AFD23950BC}" type="pres">
      <dgm:prSet presAssocID="{CC474BEC-B0BE-4F2E-AA9F-14494DBA8932}" presName="spacer" presStyleCnt="0"/>
      <dgm:spPr/>
    </dgm:pt>
    <dgm:pt modelId="{AEC2B6D8-E6DE-4944-8417-4775010931EB}" type="pres">
      <dgm:prSet presAssocID="{D68E74D2-F3E9-4CEB-8F9B-92F2EFE1099C}" presName="parentText" presStyleLbl="node1" presStyleIdx="1" presStyleCnt="2">
        <dgm:presLayoutVars>
          <dgm:chMax val="0"/>
          <dgm:bulletEnabled val="1"/>
        </dgm:presLayoutVars>
      </dgm:prSet>
      <dgm:spPr/>
      <dgm:t>
        <a:bodyPr/>
        <a:lstStyle/>
        <a:p>
          <a:endParaRPr lang="en-US"/>
        </a:p>
      </dgm:t>
    </dgm:pt>
  </dgm:ptLst>
  <dgm:cxnLst>
    <dgm:cxn modelId="{FCBE8562-5391-4CA1-8CB4-5E057CF1B620}" type="presOf" srcId="{072546CD-9FC7-4DD5-9C0C-BA6D3E0EEA2B}" destId="{13074742-972D-4F26-BCF2-95AE3509B8F8}" srcOrd="0" destOrd="0" presId="urn:microsoft.com/office/officeart/2005/8/layout/vList2"/>
    <dgm:cxn modelId="{9C4A249D-2D73-4CB3-9E13-9A2DAEA9EBBD}" srcId="{072546CD-9FC7-4DD5-9C0C-BA6D3E0EEA2B}" destId="{D68E74D2-F3E9-4CEB-8F9B-92F2EFE1099C}" srcOrd="1" destOrd="0" parTransId="{7641AFF7-AC72-47FB-A3F0-77A83171AECB}" sibTransId="{03E52F70-1F26-405E-9BA0-F479BE16EFE1}"/>
    <dgm:cxn modelId="{1209B7FB-293C-4AD0-9B98-DE1C4F4117AB}" srcId="{072546CD-9FC7-4DD5-9C0C-BA6D3E0EEA2B}" destId="{4B6F1E74-953E-4E81-A376-648C396A6905}" srcOrd="0" destOrd="0" parTransId="{C47B46C3-37F5-494B-8D2B-1377DBDAF842}" sibTransId="{CC474BEC-B0BE-4F2E-AA9F-14494DBA8932}"/>
    <dgm:cxn modelId="{3D46E7C5-C426-450A-ABD3-05BB91D519AE}" type="presOf" srcId="{4B6F1E74-953E-4E81-A376-648C396A6905}" destId="{4C922B26-0A83-4190-B1BA-CDDA3A95E790}" srcOrd="0" destOrd="0" presId="urn:microsoft.com/office/officeart/2005/8/layout/vList2"/>
    <dgm:cxn modelId="{594FBC40-A1A4-48F8-B8F9-E9B770D66653}" type="presOf" srcId="{D68E74D2-F3E9-4CEB-8F9B-92F2EFE1099C}" destId="{AEC2B6D8-E6DE-4944-8417-4775010931EB}" srcOrd="0" destOrd="0" presId="urn:microsoft.com/office/officeart/2005/8/layout/vList2"/>
    <dgm:cxn modelId="{DE6FD6B2-4D24-4F5C-BBC1-3AA4D9F3C893}" type="presParOf" srcId="{13074742-972D-4F26-BCF2-95AE3509B8F8}" destId="{4C922B26-0A83-4190-B1BA-CDDA3A95E790}" srcOrd="0" destOrd="0" presId="urn:microsoft.com/office/officeart/2005/8/layout/vList2"/>
    <dgm:cxn modelId="{93C4A735-98A9-499A-B92F-7082B242CC72}" type="presParOf" srcId="{13074742-972D-4F26-BCF2-95AE3509B8F8}" destId="{63C8C4BD-0805-410C-8CBC-C4AFD23950BC}" srcOrd="1" destOrd="0" presId="urn:microsoft.com/office/officeart/2005/8/layout/vList2"/>
    <dgm:cxn modelId="{6C0A32CB-C17C-4BBF-94AE-DDF0EE6791ED}" type="presParOf" srcId="{13074742-972D-4F26-BCF2-95AE3509B8F8}" destId="{AEC2B6D8-E6DE-4944-8417-4775010931EB}"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24131F3-D7C5-4FDC-86C9-41531DD2C14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8E2657A0-D04D-4457-9425-39D3C3B7CB30}">
          <dgm:prSet/>
          <dgm:spPr>
            <a:solidFill>
              <a:srgbClr val="FFFF00"/>
            </a:solidFill>
          </dgm:spPr>
          <dgm:t>
            <a:bodyPr/>
            <a:lstStyle/>
            <a:p>
              <a:pPr rtl="0"/>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m:t>
                        </m:r>
                      </m:sub>
                    </m:sSub>
                    <m:d>
                      <m:dPr>
                        <m:ctrlPr>
                          <a:rPr lang="en-US" b="0"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𝑠</m:t>
                        </m:r>
                      </m:e>
                    </m:d>
                    <m:r>
                      <a:rPr lang="en-US" b="0" i="1">
                        <a:solidFill>
                          <a:schemeClr val="tx1"/>
                        </a:solidFill>
                        <a:latin typeface="Cambria Math" panose="02040503050406030204" pitchFamily="18" charset="0"/>
                      </a:rPr>
                      <m:t>=</m:t>
                    </m:r>
                    <m:func>
                      <m:funcPr>
                        <m:ctrlPr>
                          <a:rPr lang="en-US" b="0" i="1">
                            <a:solidFill>
                              <a:schemeClr val="tx1"/>
                            </a:solidFill>
                            <a:latin typeface="Cambria Math" panose="02040503050406030204" pitchFamily="18" charset="0"/>
                          </a:rPr>
                        </m:ctrlPr>
                      </m:funcPr>
                      <m:fName>
                        <m:limLow>
                          <m:limLowPr>
                            <m:ctrlPr>
                              <a:rPr lang="en-US" b="0" i="1">
                                <a:solidFill>
                                  <a:schemeClr val="tx1"/>
                                </a:solidFill>
                                <a:latin typeface="Cambria Math" panose="02040503050406030204" pitchFamily="18" charset="0"/>
                              </a:rPr>
                            </m:ctrlPr>
                          </m:limLowPr>
                          <m:e>
                            <m:r>
                              <m:rPr>
                                <m:sty m:val="p"/>
                              </m:rPr>
                              <a:rPr lang="en-US" b="0" i="0">
                                <a:solidFill>
                                  <a:schemeClr val="tx1"/>
                                </a:solidFill>
                                <a:latin typeface="Cambria Math" panose="02040503050406030204" pitchFamily="18" charset="0"/>
                              </a:rPr>
                              <m:t>max</m:t>
                            </m:r>
                          </m:e>
                          <m:lim>
                            <m:r>
                              <a:rPr lang="en-US" b="0" i="1">
                                <a:solidFill>
                                  <a:schemeClr val="tx1"/>
                                </a:solidFill>
                                <a:latin typeface="Cambria Math" panose="02040503050406030204" pitchFamily="18" charset="0"/>
                              </a:rPr>
                              <m:t>𝜋</m:t>
                            </m:r>
                          </m:lim>
                        </m:limLow>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m:oMathPara>
              </a14:m>
              <a:endParaRPr lang="en-US" dirty="0"/>
            </a:p>
          </dgm:t>
        </dgm:pt>
      </mc:Choice>
      <mc:Fallback xmlns="">
        <dgm:pt modelId="{8E2657A0-D04D-4457-9425-39D3C3B7CB30}">
          <dgm:prSet/>
          <dgm:spPr>
            <a:solidFill>
              <a:srgbClr val="FFFF00"/>
            </a:solidFill>
          </dgm:spPr>
          <dgm:t>
            <a:bodyPr/>
            <a:lstStyle/>
            <a:p>
              <a:pPr rtl="0"/>
              <a:r>
                <a:rPr lang="en-US" b="0" i="0">
                  <a:solidFill>
                    <a:schemeClr val="tx1"/>
                  </a:solidFill>
                  <a:latin typeface="Cambria Math" panose="02040503050406030204" pitchFamily="18" charset="0"/>
                </a:rPr>
                <a:t>𝑣</a:t>
              </a:r>
              <a:r>
                <a:rPr lang="en-US" b="0" i="0" smtClean="0">
                  <a:solidFill>
                    <a:schemeClr val="tx1"/>
                  </a:solidFill>
                  <a:latin typeface="Cambria Math" panose="02040503050406030204" pitchFamily="18" charset="0"/>
                </a:rPr>
                <a:t>_</a:t>
              </a:r>
              <a:r>
                <a:rPr lang="en-US" i="0">
                  <a:solidFill>
                    <a:schemeClr val="tx1"/>
                  </a:solidFill>
                  <a:latin typeface="Cambria Math" panose="02040503050406030204" pitchFamily="18" charset="0"/>
                </a:rPr>
                <a:t>∗</a:t>
              </a:r>
              <a:r>
                <a:rPr lang="en-US" b="0" i="0">
                  <a:solidFill>
                    <a:schemeClr val="tx1"/>
                  </a:solidFill>
                  <a:latin typeface="Cambria Math" panose="02040503050406030204" pitchFamily="18" charset="0"/>
                </a:rPr>
                <a:t> (𝑠)=max┬𝜋⁡〖</a:t>
              </a:r>
              <a:r>
                <a:rPr lang="en-US" i="0">
                  <a:solidFill>
                    <a:schemeClr val="tx1"/>
                  </a:solidFill>
                  <a:latin typeface="Cambria Math" panose="02040503050406030204" pitchFamily="18" charset="0"/>
                </a:rPr>
                <a:t>𝑣_𝜋 (𝑠)</a:t>
              </a:r>
              <a:r>
                <a:rPr lang="en-US" b="0" i="0">
                  <a:solidFill>
                    <a:schemeClr val="tx1"/>
                  </a:solidFill>
                  <a:latin typeface="Cambria Math" panose="02040503050406030204" pitchFamily="18" charset="0"/>
                </a:rPr>
                <a:t>〗</a:t>
              </a:r>
              <a:endParaRPr lang="en-US" dirty="0"/>
            </a:p>
          </dgm:t>
        </dgm:pt>
      </mc:Fallback>
    </mc:AlternateContent>
    <dgm:pt modelId="{F68E48F3-943C-4B31-9756-67C40E60047C}" type="parTrans" cxnId="{DBD83497-2934-44AD-81AC-F3999A1AC79D}">
      <dgm:prSet/>
      <dgm:spPr/>
      <dgm:t>
        <a:bodyPr/>
        <a:lstStyle/>
        <a:p>
          <a:endParaRPr lang="en-US"/>
        </a:p>
      </dgm:t>
    </dgm:pt>
    <dgm:pt modelId="{DFA25E77-E162-47AC-B225-6F1B0641C557}" type="sibTrans" cxnId="{DBD83497-2934-44AD-81AC-F3999A1AC79D}">
      <dgm:prSet/>
      <dgm:spPr/>
      <dgm:t>
        <a:bodyPr/>
        <a:lstStyle/>
        <a:p>
          <a:endParaRPr lang="en-US"/>
        </a:p>
      </dgm:t>
    </dgm:pt>
    <dgm:pt modelId="{44BD972F-378B-4257-9B1D-AB17A296C5FD}" type="pres">
      <dgm:prSet presAssocID="{424131F3-D7C5-4FDC-86C9-41531DD2C143}" presName="linear" presStyleCnt="0">
        <dgm:presLayoutVars>
          <dgm:animLvl val="lvl"/>
          <dgm:resizeHandles val="exact"/>
        </dgm:presLayoutVars>
      </dgm:prSet>
      <dgm:spPr/>
    </dgm:pt>
    <dgm:pt modelId="{C0F7E913-6E52-4AE9-8F52-9975C7784F52}" type="pres">
      <dgm:prSet presAssocID="{8E2657A0-D04D-4457-9425-39D3C3B7CB30}" presName="parentText" presStyleLbl="node1" presStyleIdx="0" presStyleCnt="1" custLinFactX="75844" custLinFactY="300000" custLinFactNeighborX="100000" custLinFactNeighborY="396607">
        <dgm:presLayoutVars>
          <dgm:chMax val="0"/>
          <dgm:bulletEnabled val="1"/>
        </dgm:presLayoutVars>
      </dgm:prSet>
      <dgm:spPr/>
    </dgm:pt>
  </dgm:ptLst>
  <dgm:cxnLst>
    <dgm:cxn modelId="{9622C90C-D315-4213-BD34-F76EF7DF8A7C}" type="presOf" srcId="{8E2657A0-D04D-4457-9425-39D3C3B7CB30}" destId="{C0F7E913-6E52-4AE9-8F52-9975C7784F52}" srcOrd="0" destOrd="0" presId="urn:microsoft.com/office/officeart/2005/8/layout/vList2"/>
    <dgm:cxn modelId="{1DA3C56B-1971-46B5-BDA8-9570197189D0}" type="presOf" srcId="{424131F3-D7C5-4FDC-86C9-41531DD2C143}" destId="{44BD972F-378B-4257-9B1D-AB17A296C5FD}" srcOrd="0" destOrd="0" presId="urn:microsoft.com/office/officeart/2005/8/layout/vList2"/>
    <dgm:cxn modelId="{DBD83497-2934-44AD-81AC-F3999A1AC79D}" srcId="{424131F3-D7C5-4FDC-86C9-41531DD2C143}" destId="{8E2657A0-D04D-4457-9425-39D3C3B7CB30}" srcOrd="0" destOrd="0" parTransId="{F68E48F3-943C-4B31-9756-67C40E60047C}" sibTransId="{DFA25E77-E162-47AC-B225-6F1B0641C557}"/>
    <dgm:cxn modelId="{9914238C-2148-4777-8B95-0315FD3511D3}" type="presParOf" srcId="{44BD972F-378B-4257-9B1D-AB17A296C5FD}" destId="{C0F7E913-6E52-4AE9-8F52-9975C7784F5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462EFEB-19D9-4CD0-8563-067A3968B3E6}"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AAD82C56-D6DD-4745-9CDB-14C6468AB623}">
      <dgm:prSet/>
      <dgm:spPr>
        <a:blipFill rotWithShape="0">
          <a:blip xmlns:r="http://schemas.openxmlformats.org/officeDocument/2006/relationships" r:embed="rId1"/>
          <a:stretch>
            <a:fillRect/>
          </a:stretch>
        </a:blipFill>
      </dgm:spPr>
      <dgm:t>
        <a:bodyPr/>
        <a:lstStyle/>
        <a:p>
          <a:r>
            <a:rPr lang="en-US">
              <a:noFill/>
            </a:rPr>
            <a:t> </a:t>
          </a:r>
        </a:p>
      </dgm:t>
    </dgm:pt>
    <dgm:pt modelId="{191262D9-D819-4642-83F8-E0CD9F0AA8FA}" type="parTrans" cxnId="{69C629F5-9385-4292-89FE-AB18B86D129A}">
      <dgm:prSet/>
      <dgm:spPr/>
      <dgm:t>
        <a:bodyPr/>
        <a:lstStyle/>
        <a:p>
          <a:endParaRPr lang="en-US"/>
        </a:p>
      </dgm:t>
    </dgm:pt>
    <dgm:pt modelId="{832B1D0B-A8AC-4F65-ACE4-7C5CBD6652B5}" type="sibTrans" cxnId="{69C629F5-9385-4292-89FE-AB18B86D129A}">
      <dgm:prSet/>
      <dgm:spPr/>
      <dgm:t>
        <a:bodyPr/>
        <a:lstStyle/>
        <a:p>
          <a:endParaRPr lang="en-US"/>
        </a:p>
      </dgm:t>
    </dgm:pt>
    <dgm:pt modelId="{870F68F9-2689-435E-83DA-1014E8CE3D1C}">
      <dgm:prSet/>
      <dgm:spPr>
        <a:blipFill rotWithShape="0">
          <a:blip xmlns:r="http://schemas.openxmlformats.org/officeDocument/2006/relationships" r:embed="rId2"/>
          <a:stretch>
            <a:fillRect/>
          </a:stretch>
        </a:blipFill>
      </dgm:spPr>
      <dgm:t>
        <a:bodyPr/>
        <a:lstStyle/>
        <a:p>
          <a:r>
            <a:rPr lang="en-US">
              <a:noFill/>
            </a:rPr>
            <a:t> </a:t>
          </a:r>
        </a:p>
      </dgm:t>
    </dgm:pt>
    <dgm:pt modelId="{F37F5C78-706D-4A64-8DF8-B7FD3B82C18D}" type="parTrans" cxnId="{895C71C2-5770-4613-8F47-224526516CED}">
      <dgm:prSet/>
      <dgm:spPr/>
      <dgm:t>
        <a:bodyPr/>
        <a:lstStyle/>
        <a:p>
          <a:endParaRPr lang="en-US"/>
        </a:p>
      </dgm:t>
    </dgm:pt>
    <dgm:pt modelId="{88E24297-1A79-42EC-ADC3-6C7560E3C89D}" type="sibTrans" cxnId="{895C71C2-5770-4613-8F47-224526516CED}">
      <dgm:prSet/>
      <dgm:spPr/>
      <dgm:t>
        <a:bodyPr/>
        <a:lstStyle/>
        <a:p>
          <a:endParaRPr lang="en-US"/>
        </a:p>
      </dgm:t>
    </dgm:pt>
    <dgm:pt modelId="{5D3E6935-CA7A-46B7-82E7-DBC764D524CD}" type="pres">
      <dgm:prSet presAssocID="{8462EFEB-19D9-4CD0-8563-067A3968B3E6}" presName="linear" presStyleCnt="0">
        <dgm:presLayoutVars>
          <dgm:animLvl val="lvl"/>
          <dgm:resizeHandles val="exact"/>
        </dgm:presLayoutVars>
      </dgm:prSet>
      <dgm:spPr/>
      <dgm:t>
        <a:bodyPr/>
        <a:lstStyle/>
        <a:p>
          <a:endParaRPr lang="en-US"/>
        </a:p>
      </dgm:t>
    </dgm:pt>
    <dgm:pt modelId="{FFD8DEC9-F3D6-40A0-96AE-01ED533B04F7}" type="pres">
      <dgm:prSet presAssocID="{AAD82C56-D6DD-4745-9CDB-14C6468AB623}" presName="parentText" presStyleLbl="node1" presStyleIdx="0" presStyleCnt="2" custLinFactNeighborX="4062" custLinFactNeighborY="50001">
        <dgm:presLayoutVars>
          <dgm:chMax val="0"/>
          <dgm:bulletEnabled val="1"/>
        </dgm:presLayoutVars>
      </dgm:prSet>
      <dgm:spPr/>
      <dgm:t>
        <a:bodyPr/>
        <a:lstStyle/>
        <a:p>
          <a:endParaRPr lang="en-US"/>
        </a:p>
      </dgm:t>
    </dgm:pt>
    <dgm:pt modelId="{4F07EB8E-DF48-4147-B811-7E34EDE33CFD}" type="pres">
      <dgm:prSet presAssocID="{832B1D0B-A8AC-4F65-ACE4-7C5CBD6652B5}" presName="spacer" presStyleCnt="0"/>
      <dgm:spPr/>
    </dgm:pt>
    <dgm:pt modelId="{F0B65C86-5AE9-4CAB-8DDD-5D5BE5431AB4}" type="pres">
      <dgm:prSet presAssocID="{870F68F9-2689-435E-83DA-1014E8CE3D1C}" presName="parentText" presStyleLbl="node1" presStyleIdx="1" presStyleCnt="2">
        <dgm:presLayoutVars>
          <dgm:chMax val="0"/>
          <dgm:bulletEnabled val="1"/>
        </dgm:presLayoutVars>
      </dgm:prSet>
      <dgm:spPr/>
      <dgm:t>
        <a:bodyPr/>
        <a:lstStyle/>
        <a:p>
          <a:endParaRPr lang="en-US"/>
        </a:p>
      </dgm:t>
    </dgm:pt>
  </dgm:ptLst>
  <dgm:cxnLst>
    <dgm:cxn modelId="{69C629F5-9385-4292-89FE-AB18B86D129A}" srcId="{8462EFEB-19D9-4CD0-8563-067A3968B3E6}" destId="{AAD82C56-D6DD-4745-9CDB-14C6468AB623}" srcOrd="0" destOrd="0" parTransId="{191262D9-D819-4642-83F8-E0CD9F0AA8FA}" sibTransId="{832B1D0B-A8AC-4F65-ACE4-7C5CBD6652B5}"/>
    <dgm:cxn modelId="{99A6A692-0325-4C81-BAC3-222703D25D75}" type="presOf" srcId="{870F68F9-2689-435E-83DA-1014E8CE3D1C}" destId="{F0B65C86-5AE9-4CAB-8DDD-5D5BE5431AB4}" srcOrd="0" destOrd="0" presId="urn:microsoft.com/office/officeart/2005/8/layout/vList2"/>
    <dgm:cxn modelId="{895C71C2-5770-4613-8F47-224526516CED}" srcId="{8462EFEB-19D9-4CD0-8563-067A3968B3E6}" destId="{870F68F9-2689-435E-83DA-1014E8CE3D1C}" srcOrd="1" destOrd="0" parTransId="{F37F5C78-706D-4A64-8DF8-B7FD3B82C18D}" sibTransId="{88E24297-1A79-42EC-ADC3-6C7560E3C89D}"/>
    <dgm:cxn modelId="{4B9FFF56-94EB-4B28-B242-E2080CD8A2E2}" type="presOf" srcId="{AAD82C56-D6DD-4745-9CDB-14C6468AB623}" destId="{FFD8DEC9-F3D6-40A0-96AE-01ED533B04F7}" srcOrd="0" destOrd="0" presId="urn:microsoft.com/office/officeart/2005/8/layout/vList2"/>
    <dgm:cxn modelId="{29B5F91F-CD16-4675-83C0-03D069B26A3D}" type="presOf" srcId="{8462EFEB-19D9-4CD0-8563-067A3968B3E6}" destId="{5D3E6935-CA7A-46B7-82E7-DBC764D524CD}" srcOrd="0" destOrd="0" presId="urn:microsoft.com/office/officeart/2005/8/layout/vList2"/>
    <dgm:cxn modelId="{261EEC01-0520-4FFA-9C6B-1E300FC8DFB7}" type="presParOf" srcId="{5D3E6935-CA7A-46B7-82E7-DBC764D524CD}" destId="{FFD8DEC9-F3D6-40A0-96AE-01ED533B04F7}" srcOrd="0" destOrd="0" presId="urn:microsoft.com/office/officeart/2005/8/layout/vList2"/>
    <dgm:cxn modelId="{17FF5D80-7F10-43A2-B7D0-8629C75D0297}" type="presParOf" srcId="{5D3E6935-CA7A-46B7-82E7-DBC764D524CD}" destId="{4F07EB8E-DF48-4147-B811-7E34EDE33CFD}" srcOrd="1" destOrd="0" presId="urn:microsoft.com/office/officeart/2005/8/layout/vList2"/>
    <dgm:cxn modelId="{89C4CAD1-5429-4615-973F-D9905E58AEB5}" type="presParOf" srcId="{5D3E6935-CA7A-46B7-82E7-DBC764D524CD}" destId="{F0B65C86-5AE9-4CAB-8DDD-5D5BE5431AB4}" srcOrd="2"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1F43F49-33C8-4484-B719-0990A1BAC0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084B4C87-B78D-4823-B330-13671C8E99F6}">
          <dgm:prSet/>
          <dgm:spPr>
            <a:solidFill>
              <a:srgbClr val="FFFF00"/>
            </a:solidFill>
          </dgm:spPr>
          <dgm:t>
            <a:bodyPr/>
            <a:lstStyle/>
            <a:p>
              <a:pPr rtl="0"/>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𝑄</m:t>
                        </m:r>
                      </m:e>
                      <m:sub>
                        <m:r>
                          <a:rPr lang="en-US" i="1">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𝜋</m:t>
                            </m:r>
                          </m:lim>
                        </m:limLow>
                      </m:fName>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𝑄</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𝑎</m:t>
                            </m:r>
                          </m:e>
                        </m:d>
                      </m:e>
                    </m:func>
                  </m:oMath>
                </m:oMathPara>
              </a14:m>
              <a:endParaRPr lang="en-US" dirty="0"/>
            </a:p>
          </dgm:t>
        </dgm:pt>
      </mc:Choice>
      <mc:Fallback xmlns="">
        <dgm:pt modelId="{084B4C87-B78D-4823-B330-13671C8E99F6}">
          <dgm:prSet/>
          <dgm:spPr>
            <a:solidFill>
              <a:srgbClr val="FFFF00"/>
            </a:solidFill>
          </dgm:spPr>
          <dgm:t>
            <a:bodyPr/>
            <a:lstStyle/>
            <a:p>
              <a:pPr rtl="0"/>
              <a:r>
                <a:rPr lang="en-US" b="0" i="0">
                  <a:solidFill>
                    <a:schemeClr val="tx1"/>
                  </a:solidFill>
                  <a:latin typeface="Cambria Math" panose="02040503050406030204" pitchFamily="18" charset="0"/>
                </a:rPr>
                <a:t>𝑄</a:t>
              </a:r>
              <a:r>
                <a:rPr lang="en-US" b="0" i="0" smtClean="0">
                  <a:solidFill>
                    <a:schemeClr val="tx1"/>
                  </a:solidFill>
                  <a:latin typeface="Cambria Math" panose="02040503050406030204" pitchFamily="18" charset="0"/>
                </a:rPr>
                <a:t>_</a:t>
              </a:r>
              <a:r>
                <a:rPr lang="en-US" i="0">
                  <a:solidFill>
                    <a:schemeClr val="tx1"/>
                  </a:solidFill>
                  <a:latin typeface="Cambria Math" panose="02040503050406030204" pitchFamily="18" charset="0"/>
                </a:rPr>
                <a:t>∗ (𝑠</a:t>
              </a:r>
              <a:r>
                <a:rPr lang="en-US" b="0" i="0">
                  <a:solidFill>
                    <a:schemeClr val="tx1"/>
                  </a:solidFill>
                  <a:latin typeface="Cambria Math" panose="02040503050406030204" pitchFamily="18" charset="0"/>
                </a:rPr>
                <a:t>,𝑎)</a:t>
              </a:r>
              <a:r>
                <a:rPr lang="en-US" i="0">
                  <a:solidFill>
                    <a:schemeClr val="tx1"/>
                  </a:solidFill>
                  <a:latin typeface="Cambria Math" panose="02040503050406030204" pitchFamily="18" charset="0"/>
                </a:rPr>
                <a:t>=max┬𝜋⁡〖</a:t>
              </a:r>
              <a:r>
                <a:rPr lang="en-US" b="0" i="0">
                  <a:solidFill>
                    <a:schemeClr val="tx1"/>
                  </a:solidFill>
                  <a:latin typeface="Cambria Math" panose="02040503050406030204" pitchFamily="18" charset="0"/>
                </a:rPr>
                <a:t>𝑄_</a:t>
              </a:r>
              <a:r>
                <a:rPr lang="en-US" i="0">
                  <a:solidFill>
                    <a:schemeClr val="tx1"/>
                  </a:solidFill>
                  <a:latin typeface="Cambria Math" panose="02040503050406030204" pitchFamily="18" charset="0"/>
                </a:rPr>
                <a:t>𝜋 (𝑠</a:t>
              </a:r>
              <a:r>
                <a:rPr lang="en-US" b="0" i="0">
                  <a:solidFill>
                    <a:schemeClr val="tx1"/>
                  </a:solidFill>
                  <a:latin typeface="Cambria Math" panose="02040503050406030204" pitchFamily="18" charset="0"/>
                </a:rPr>
                <a:t>,𝑎)〗</a:t>
              </a:r>
              <a:endParaRPr lang="en-US" dirty="0"/>
            </a:p>
          </dgm:t>
        </dgm:pt>
      </mc:Fallback>
    </mc:AlternateContent>
    <dgm:pt modelId="{60DC9F50-B86F-44C5-9BE1-2F1CC45464CF}" type="parTrans" cxnId="{7FC08FF4-B8BD-4CEC-A46E-320483D726ED}">
      <dgm:prSet/>
      <dgm:spPr/>
      <dgm:t>
        <a:bodyPr/>
        <a:lstStyle/>
        <a:p>
          <a:endParaRPr lang="en-US"/>
        </a:p>
      </dgm:t>
    </dgm:pt>
    <dgm:pt modelId="{8B000B59-4371-44BB-9882-D00D8FD490DA}" type="sibTrans" cxnId="{7FC08FF4-B8BD-4CEC-A46E-320483D726ED}">
      <dgm:prSet/>
      <dgm:spPr/>
      <dgm:t>
        <a:bodyPr/>
        <a:lstStyle/>
        <a:p>
          <a:endParaRPr lang="en-US"/>
        </a:p>
      </dgm:t>
    </dgm:pt>
    <dgm:pt modelId="{80FCFD21-F06D-452C-A1DC-24896F3DF89F}" type="pres">
      <dgm:prSet presAssocID="{91F43F49-33C8-4484-B719-0990A1BAC015}" presName="linear" presStyleCnt="0">
        <dgm:presLayoutVars>
          <dgm:animLvl val="lvl"/>
          <dgm:resizeHandles val="exact"/>
        </dgm:presLayoutVars>
      </dgm:prSet>
      <dgm:spPr/>
    </dgm:pt>
    <dgm:pt modelId="{189CCA73-99D9-403A-BEB1-38059F2EF3E3}" type="pres">
      <dgm:prSet presAssocID="{084B4C87-B78D-4823-B330-13671C8E99F6}" presName="parentText" presStyleLbl="node1" presStyleIdx="0" presStyleCnt="1" custLinFactY="92428" custLinFactNeighborX="8625" custLinFactNeighborY="100000">
        <dgm:presLayoutVars>
          <dgm:chMax val="0"/>
          <dgm:bulletEnabled val="1"/>
        </dgm:presLayoutVars>
      </dgm:prSet>
      <dgm:spPr/>
    </dgm:pt>
  </dgm:ptLst>
  <dgm:cxnLst>
    <dgm:cxn modelId="{E7C22D2C-0AE7-4DFE-965E-09310E94F376}" type="presOf" srcId="{91F43F49-33C8-4484-B719-0990A1BAC015}" destId="{80FCFD21-F06D-452C-A1DC-24896F3DF89F}" srcOrd="0" destOrd="0" presId="urn:microsoft.com/office/officeart/2005/8/layout/vList2"/>
    <dgm:cxn modelId="{7FC08FF4-B8BD-4CEC-A46E-320483D726ED}" srcId="{91F43F49-33C8-4484-B719-0990A1BAC015}" destId="{084B4C87-B78D-4823-B330-13671C8E99F6}" srcOrd="0" destOrd="0" parTransId="{60DC9F50-B86F-44C5-9BE1-2F1CC45464CF}" sibTransId="{8B000B59-4371-44BB-9882-D00D8FD490DA}"/>
    <dgm:cxn modelId="{A20DFBFE-5081-47E6-A966-5381D1B7F808}" type="presOf" srcId="{084B4C87-B78D-4823-B330-13671C8E99F6}" destId="{189CCA73-99D9-403A-BEB1-38059F2EF3E3}" srcOrd="0" destOrd="0" presId="urn:microsoft.com/office/officeart/2005/8/layout/vList2"/>
    <dgm:cxn modelId="{F3DD4269-7552-4537-BF79-9B4A2A9E16F1}" type="presParOf" srcId="{80FCFD21-F06D-452C-A1DC-24896F3DF89F}" destId="{189CCA73-99D9-403A-BEB1-38059F2EF3E3}"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24131F3-D7C5-4FDC-86C9-41531DD2C14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E2657A0-D04D-4457-9425-39D3C3B7CB30}">
      <dgm:prSet/>
      <dgm:spPr>
        <a:blipFill rotWithShape="0">
          <a:blip xmlns:r="http://schemas.openxmlformats.org/officeDocument/2006/relationships" r:embed="rId1"/>
          <a:stretch>
            <a:fillRect/>
          </a:stretch>
        </a:blipFill>
      </dgm:spPr>
      <dgm:t>
        <a:bodyPr/>
        <a:lstStyle/>
        <a:p>
          <a:r>
            <a:rPr lang="en-US">
              <a:noFill/>
            </a:rPr>
            <a:t> </a:t>
          </a:r>
        </a:p>
      </dgm:t>
    </dgm:pt>
    <dgm:pt modelId="{F68E48F3-943C-4B31-9756-67C40E60047C}" type="parTrans" cxnId="{DBD83497-2934-44AD-81AC-F3999A1AC79D}">
      <dgm:prSet/>
      <dgm:spPr/>
      <dgm:t>
        <a:bodyPr/>
        <a:lstStyle/>
        <a:p>
          <a:endParaRPr lang="en-US"/>
        </a:p>
      </dgm:t>
    </dgm:pt>
    <dgm:pt modelId="{DFA25E77-E162-47AC-B225-6F1B0641C557}" type="sibTrans" cxnId="{DBD83497-2934-44AD-81AC-F3999A1AC79D}">
      <dgm:prSet/>
      <dgm:spPr/>
      <dgm:t>
        <a:bodyPr/>
        <a:lstStyle/>
        <a:p>
          <a:endParaRPr lang="en-US"/>
        </a:p>
      </dgm:t>
    </dgm:pt>
    <dgm:pt modelId="{44BD972F-378B-4257-9B1D-AB17A296C5FD}" type="pres">
      <dgm:prSet presAssocID="{424131F3-D7C5-4FDC-86C9-41531DD2C143}" presName="linear" presStyleCnt="0">
        <dgm:presLayoutVars>
          <dgm:animLvl val="lvl"/>
          <dgm:resizeHandles val="exact"/>
        </dgm:presLayoutVars>
      </dgm:prSet>
      <dgm:spPr/>
      <dgm:t>
        <a:bodyPr/>
        <a:lstStyle/>
        <a:p>
          <a:endParaRPr lang="en-US"/>
        </a:p>
      </dgm:t>
    </dgm:pt>
    <dgm:pt modelId="{C0F7E913-6E52-4AE9-8F52-9975C7784F52}" type="pres">
      <dgm:prSet presAssocID="{8E2657A0-D04D-4457-9425-39D3C3B7CB30}" presName="parentText" presStyleLbl="node1" presStyleIdx="0" presStyleCnt="1" custLinFactX="75844" custLinFactY="300000" custLinFactNeighborX="100000" custLinFactNeighborY="396607">
        <dgm:presLayoutVars>
          <dgm:chMax val="0"/>
          <dgm:bulletEnabled val="1"/>
        </dgm:presLayoutVars>
      </dgm:prSet>
      <dgm:spPr/>
      <dgm:t>
        <a:bodyPr/>
        <a:lstStyle/>
        <a:p>
          <a:endParaRPr lang="en-US"/>
        </a:p>
      </dgm:t>
    </dgm:pt>
  </dgm:ptLst>
  <dgm:cxnLst>
    <dgm:cxn modelId="{DBD83497-2934-44AD-81AC-F3999A1AC79D}" srcId="{424131F3-D7C5-4FDC-86C9-41531DD2C143}" destId="{8E2657A0-D04D-4457-9425-39D3C3B7CB30}" srcOrd="0" destOrd="0" parTransId="{F68E48F3-943C-4B31-9756-67C40E60047C}" sibTransId="{DFA25E77-E162-47AC-B225-6F1B0641C557}"/>
    <dgm:cxn modelId="{1DA3C56B-1971-46B5-BDA8-9570197189D0}" type="presOf" srcId="{424131F3-D7C5-4FDC-86C9-41531DD2C143}" destId="{44BD972F-378B-4257-9B1D-AB17A296C5FD}" srcOrd="0" destOrd="0" presId="urn:microsoft.com/office/officeart/2005/8/layout/vList2"/>
    <dgm:cxn modelId="{9622C90C-D315-4213-BD34-F76EF7DF8A7C}" type="presOf" srcId="{8E2657A0-D04D-4457-9425-39D3C3B7CB30}" destId="{C0F7E913-6E52-4AE9-8F52-9975C7784F52}" srcOrd="0" destOrd="0" presId="urn:microsoft.com/office/officeart/2005/8/layout/vList2"/>
    <dgm:cxn modelId="{9914238C-2148-4777-8B95-0315FD3511D3}" type="presParOf" srcId="{44BD972F-378B-4257-9B1D-AB17A296C5FD}" destId="{C0F7E913-6E52-4AE9-8F52-9975C7784F5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A5477E-8867-4C56-8B0C-A1C10E547F60}" type="doc">
      <dgm:prSet loTypeId="urn:microsoft.com/office/officeart/2005/8/layout/radial5" loCatId="cycle" qsTypeId="urn:microsoft.com/office/officeart/2005/8/quickstyle/3d1" qsCatId="3D" csTypeId="urn:microsoft.com/office/officeart/2005/8/colors/colorful1" csCatId="colorful" phldr="1"/>
      <dgm:spPr/>
      <dgm:t>
        <a:bodyPr/>
        <a:lstStyle/>
        <a:p>
          <a:endParaRPr lang="en-US"/>
        </a:p>
      </dgm:t>
    </dgm:pt>
    <dgm:pt modelId="{19B73B75-F1A0-41FC-9004-89A7046BC8CF}">
      <dgm:prSet phldrT="[Text]"/>
      <dgm:spPr/>
      <dgm:t>
        <a:bodyPr/>
        <a:lstStyle/>
        <a:p>
          <a:r>
            <a:rPr lang="en-US" dirty="0">
              <a:latin typeface="Franklin Gothic Medium" panose="020B0603020102020204" pitchFamily="34" charset="0"/>
            </a:rPr>
            <a:t>state</a:t>
          </a:r>
        </a:p>
      </dgm:t>
    </dgm:pt>
    <dgm:pt modelId="{1BDD1F5F-E5E5-4D4E-B9D3-EB6F177371EF}" type="parTrans" cxnId="{029BB437-6AE5-423D-A127-AD3DF5F9867E}">
      <dgm:prSet/>
      <dgm:spPr/>
      <dgm:t>
        <a:bodyPr/>
        <a:lstStyle/>
        <a:p>
          <a:endParaRPr lang="en-US"/>
        </a:p>
      </dgm:t>
    </dgm:pt>
    <dgm:pt modelId="{6D56A267-1C17-4E51-94F9-2D4B1D1B4BCB}" type="sibTrans" cxnId="{029BB437-6AE5-423D-A127-AD3DF5F9867E}">
      <dgm:prSet/>
      <dgm:spPr/>
      <dgm:t>
        <a:bodyPr/>
        <a:lstStyle/>
        <a:p>
          <a:endParaRPr lang="en-US"/>
        </a:p>
      </dgm:t>
    </dgm:pt>
    <dgm:pt modelId="{4DBE6B7A-515D-4A08-8F9B-9903DE6818C7}">
      <dgm:prSet phldrT="[Text]" custT="1"/>
      <dgm:spPr/>
      <dgm:t>
        <a:bodyPr/>
        <a:lstStyle/>
        <a:p>
          <a:r>
            <a:rPr lang="en-US" sz="2000" dirty="0"/>
            <a:t>agent</a:t>
          </a:r>
        </a:p>
      </dgm:t>
    </dgm:pt>
    <dgm:pt modelId="{8E77FE2E-09AC-4122-AD7B-D683A50D3E54}" type="parTrans" cxnId="{053E64FC-E966-413A-B18E-81148AC99530}">
      <dgm:prSet/>
      <dgm:spPr/>
      <dgm:t>
        <a:bodyPr/>
        <a:lstStyle/>
        <a:p>
          <a:endParaRPr lang="en-US"/>
        </a:p>
      </dgm:t>
    </dgm:pt>
    <dgm:pt modelId="{330A11E5-5E18-4E8A-8F9E-20EFF5CF1B48}" type="sibTrans" cxnId="{053E64FC-E966-413A-B18E-81148AC99530}">
      <dgm:prSet/>
      <dgm:spPr/>
      <dgm:t>
        <a:bodyPr/>
        <a:lstStyle/>
        <a:p>
          <a:endParaRPr lang="en-US"/>
        </a:p>
      </dgm:t>
    </dgm:pt>
    <dgm:pt modelId="{5F1261F6-8B55-4A13-9B18-1B7C5905D1AE}">
      <dgm:prSet phldrT="[Text]"/>
      <dgm:spPr>
        <a:solidFill>
          <a:schemeClr val="accent2"/>
        </a:solidFill>
      </dgm:spPr>
      <dgm:t>
        <a:bodyPr/>
        <a:lstStyle/>
        <a:p>
          <a:r>
            <a:rPr lang="en-US" dirty="0"/>
            <a:t>information</a:t>
          </a:r>
        </a:p>
      </dgm:t>
    </dgm:pt>
    <dgm:pt modelId="{5B8304F0-E118-4077-A04A-0085FCED98BB}" type="parTrans" cxnId="{F295A454-6825-46C7-8BAF-36FD609D2A6F}">
      <dgm:prSet/>
      <dgm:spPr>
        <a:solidFill>
          <a:schemeClr val="accent2"/>
        </a:solidFill>
      </dgm:spPr>
      <dgm:t>
        <a:bodyPr/>
        <a:lstStyle/>
        <a:p>
          <a:endParaRPr lang="en-US"/>
        </a:p>
      </dgm:t>
    </dgm:pt>
    <dgm:pt modelId="{7666B109-0ED1-45CA-B2AB-8C27BA9FB8DE}" type="sibTrans" cxnId="{F295A454-6825-46C7-8BAF-36FD609D2A6F}">
      <dgm:prSet/>
      <dgm:spPr/>
      <dgm:t>
        <a:bodyPr/>
        <a:lstStyle/>
        <a:p>
          <a:endParaRPr lang="en-US"/>
        </a:p>
      </dgm:t>
    </dgm:pt>
    <dgm:pt modelId="{F4934B2D-C3D9-4A7C-AE01-6180EE04A4BB}">
      <dgm:prSet phldrT="[Text]" custT="1"/>
      <dgm:spPr>
        <a:solidFill>
          <a:schemeClr val="accent2"/>
        </a:solidFill>
      </dgm:spPr>
      <dgm:t>
        <a:bodyPr/>
        <a:lstStyle/>
        <a:p>
          <a:r>
            <a:rPr lang="en-US" sz="1200" dirty="0"/>
            <a:t>environment</a:t>
          </a:r>
        </a:p>
      </dgm:t>
    </dgm:pt>
    <dgm:pt modelId="{3FE9D349-0AB8-441A-9714-9F8A27304FD4}" type="parTrans" cxnId="{96C9EFC5-4D63-40C6-9186-534BA46BA712}">
      <dgm:prSet/>
      <dgm:spPr>
        <a:solidFill>
          <a:schemeClr val="accent2"/>
        </a:solidFill>
      </dgm:spPr>
      <dgm:t>
        <a:bodyPr/>
        <a:lstStyle/>
        <a:p>
          <a:endParaRPr lang="en-US"/>
        </a:p>
      </dgm:t>
    </dgm:pt>
    <dgm:pt modelId="{C2B202A1-1FB4-4EFE-BBC2-9402DBAB2AB8}" type="sibTrans" cxnId="{96C9EFC5-4D63-40C6-9186-534BA46BA712}">
      <dgm:prSet/>
      <dgm:spPr/>
      <dgm:t>
        <a:bodyPr/>
        <a:lstStyle/>
        <a:p>
          <a:endParaRPr lang="en-US"/>
        </a:p>
      </dgm:t>
    </dgm:pt>
    <dgm:pt modelId="{EAC7DCB1-A12C-4B48-9F21-E78D227B2AE3}" type="pres">
      <dgm:prSet presAssocID="{88A5477E-8867-4C56-8B0C-A1C10E547F60}" presName="Name0" presStyleCnt="0">
        <dgm:presLayoutVars>
          <dgm:chMax val="1"/>
          <dgm:dir/>
          <dgm:animLvl val="ctr"/>
          <dgm:resizeHandles val="exact"/>
        </dgm:presLayoutVars>
      </dgm:prSet>
      <dgm:spPr/>
    </dgm:pt>
    <dgm:pt modelId="{EA7FEDE7-617E-4497-BDE9-7934F22729F2}" type="pres">
      <dgm:prSet presAssocID="{19B73B75-F1A0-41FC-9004-89A7046BC8CF}" presName="centerShape" presStyleLbl="node0" presStyleIdx="0" presStyleCnt="1" custLinFactNeighborX="-145" custLinFactNeighborY="-45534"/>
      <dgm:spPr/>
    </dgm:pt>
    <dgm:pt modelId="{FC234D1F-5434-4697-9B67-D8FBCD003E16}" type="pres">
      <dgm:prSet presAssocID="{8E77FE2E-09AC-4122-AD7B-D683A50D3E54}" presName="parTrans" presStyleLbl="sibTrans2D1" presStyleIdx="0" presStyleCnt="3"/>
      <dgm:spPr/>
    </dgm:pt>
    <dgm:pt modelId="{4FB617BF-4324-4D62-88BF-D6FB5E830587}" type="pres">
      <dgm:prSet presAssocID="{8E77FE2E-09AC-4122-AD7B-D683A50D3E54}" presName="connectorText" presStyleLbl="sibTrans2D1" presStyleIdx="0" presStyleCnt="3"/>
      <dgm:spPr/>
    </dgm:pt>
    <dgm:pt modelId="{E1E5FED4-BA78-4158-B8B6-09189787B3BF}" type="pres">
      <dgm:prSet presAssocID="{4DBE6B7A-515D-4A08-8F9B-9903DE6818C7}" presName="node" presStyleLbl="node1" presStyleIdx="0" presStyleCnt="3" custRadScaleRad="164014" custRadScaleInc="-164593">
        <dgm:presLayoutVars>
          <dgm:bulletEnabled val="1"/>
        </dgm:presLayoutVars>
      </dgm:prSet>
      <dgm:spPr/>
    </dgm:pt>
    <dgm:pt modelId="{B3EC2397-DECF-4CC0-8992-80CDC364D80E}" type="pres">
      <dgm:prSet presAssocID="{5B8304F0-E118-4077-A04A-0085FCED98BB}" presName="parTrans" presStyleLbl="sibTrans2D1" presStyleIdx="1" presStyleCnt="3"/>
      <dgm:spPr/>
    </dgm:pt>
    <dgm:pt modelId="{AA9C04C3-D6CF-43FE-844A-77EC3361FADC}" type="pres">
      <dgm:prSet presAssocID="{5B8304F0-E118-4077-A04A-0085FCED98BB}" presName="connectorText" presStyleLbl="sibTrans2D1" presStyleIdx="1" presStyleCnt="3"/>
      <dgm:spPr/>
    </dgm:pt>
    <dgm:pt modelId="{EA5C131F-B22B-44DF-8CC9-5B2DC7F163F6}" type="pres">
      <dgm:prSet presAssocID="{5F1261F6-8B55-4A13-9B18-1B7C5905D1AE}" presName="node" presStyleLbl="node1" presStyleIdx="1" presStyleCnt="3" custScaleX="98812" custRadScaleRad="153253" custRadScaleInc="-35315">
        <dgm:presLayoutVars>
          <dgm:bulletEnabled val="1"/>
        </dgm:presLayoutVars>
      </dgm:prSet>
      <dgm:spPr/>
    </dgm:pt>
    <dgm:pt modelId="{5D4EC198-A742-43DE-BDB2-EE562D264328}" type="pres">
      <dgm:prSet presAssocID="{3FE9D349-0AB8-441A-9714-9F8A27304FD4}" presName="parTrans" presStyleLbl="sibTrans2D1" presStyleIdx="2" presStyleCnt="3"/>
      <dgm:spPr/>
    </dgm:pt>
    <dgm:pt modelId="{9EC03717-EB1F-4438-BC52-BFC7F15153A7}" type="pres">
      <dgm:prSet presAssocID="{3FE9D349-0AB8-441A-9714-9F8A27304FD4}" presName="connectorText" presStyleLbl="sibTrans2D1" presStyleIdx="2" presStyleCnt="3"/>
      <dgm:spPr/>
    </dgm:pt>
    <dgm:pt modelId="{6B7D5CEF-5C38-4881-AC94-54D8BDE14BA3}" type="pres">
      <dgm:prSet presAssocID="{F4934B2D-C3D9-4A7C-AE01-6180EE04A4BB}" presName="node" presStyleLbl="node1" presStyleIdx="2" presStyleCnt="3" custScaleX="101947" custScaleY="98347" custRadScaleRad="34091" custRadScaleInc="-101788">
        <dgm:presLayoutVars>
          <dgm:bulletEnabled val="1"/>
        </dgm:presLayoutVars>
      </dgm:prSet>
      <dgm:spPr/>
    </dgm:pt>
  </dgm:ptLst>
  <dgm:cxnLst>
    <dgm:cxn modelId="{4F61730B-3E1A-4175-A7D4-6F9AD0AE4146}" type="presOf" srcId="{5B8304F0-E118-4077-A04A-0085FCED98BB}" destId="{AA9C04C3-D6CF-43FE-844A-77EC3361FADC}" srcOrd="1" destOrd="0" presId="urn:microsoft.com/office/officeart/2005/8/layout/radial5"/>
    <dgm:cxn modelId="{39E82E20-DF21-4C0A-BEAB-D37A06BC4589}" type="presOf" srcId="{88A5477E-8867-4C56-8B0C-A1C10E547F60}" destId="{EAC7DCB1-A12C-4B48-9F21-E78D227B2AE3}" srcOrd="0" destOrd="0" presId="urn:microsoft.com/office/officeart/2005/8/layout/radial5"/>
    <dgm:cxn modelId="{4162F736-4B8A-43F1-A2BF-3610CE7F5836}" type="presOf" srcId="{F4934B2D-C3D9-4A7C-AE01-6180EE04A4BB}" destId="{6B7D5CEF-5C38-4881-AC94-54D8BDE14BA3}" srcOrd="0" destOrd="0" presId="urn:microsoft.com/office/officeart/2005/8/layout/radial5"/>
    <dgm:cxn modelId="{029BB437-6AE5-423D-A127-AD3DF5F9867E}" srcId="{88A5477E-8867-4C56-8B0C-A1C10E547F60}" destId="{19B73B75-F1A0-41FC-9004-89A7046BC8CF}" srcOrd="0" destOrd="0" parTransId="{1BDD1F5F-E5E5-4D4E-B9D3-EB6F177371EF}" sibTransId="{6D56A267-1C17-4E51-94F9-2D4B1D1B4BCB}"/>
    <dgm:cxn modelId="{F8147645-0C49-4050-B506-21C05AEE2C04}" type="presOf" srcId="{19B73B75-F1A0-41FC-9004-89A7046BC8CF}" destId="{EA7FEDE7-617E-4497-BDE9-7934F22729F2}" srcOrd="0" destOrd="0" presId="urn:microsoft.com/office/officeart/2005/8/layout/radial5"/>
    <dgm:cxn modelId="{F295A454-6825-46C7-8BAF-36FD609D2A6F}" srcId="{19B73B75-F1A0-41FC-9004-89A7046BC8CF}" destId="{5F1261F6-8B55-4A13-9B18-1B7C5905D1AE}" srcOrd="1" destOrd="0" parTransId="{5B8304F0-E118-4077-A04A-0085FCED98BB}" sibTransId="{7666B109-0ED1-45CA-B2AB-8C27BA9FB8DE}"/>
    <dgm:cxn modelId="{F7332996-4669-4635-8567-56E9A431CE09}" type="presOf" srcId="{5B8304F0-E118-4077-A04A-0085FCED98BB}" destId="{B3EC2397-DECF-4CC0-8992-80CDC364D80E}" srcOrd="0" destOrd="0" presId="urn:microsoft.com/office/officeart/2005/8/layout/radial5"/>
    <dgm:cxn modelId="{F01F91A3-6C8A-40BD-A7DB-072499AB8DF5}" type="presOf" srcId="{3FE9D349-0AB8-441A-9714-9F8A27304FD4}" destId="{5D4EC198-A742-43DE-BDB2-EE562D264328}" srcOrd="0" destOrd="0" presId="urn:microsoft.com/office/officeart/2005/8/layout/radial5"/>
    <dgm:cxn modelId="{C7238DA8-AFC1-40B0-ABE3-D1BACEE94E59}" type="presOf" srcId="{3FE9D349-0AB8-441A-9714-9F8A27304FD4}" destId="{9EC03717-EB1F-4438-BC52-BFC7F15153A7}" srcOrd="1" destOrd="0" presId="urn:microsoft.com/office/officeart/2005/8/layout/radial5"/>
    <dgm:cxn modelId="{96C9EFC5-4D63-40C6-9186-534BA46BA712}" srcId="{19B73B75-F1A0-41FC-9004-89A7046BC8CF}" destId="{F4934B2D-C3D9-4A7C-AE01-6180EE04A4BB}" srcOrd="2" destOrd="0" parTransId="{3FE9D349-0AB8-441A-9714-9F8A27304FD4}" sibTransId="{C2B202A1-1FB4-4EFE-BBC2-9402DBAB2AB8}"/>
    <dgm:cxn modelId="{A6EF3AC9-13A5-4F20-8C8E-F86EABE9BB11}" type="presOf" srcId="{4DBE6B7A-515D-4A08-8F9B-9903DE6818C7}" destId="{E1E5FED4-BA78-4158-B8B6-09189787B3BF}" srcOrd="0" destOrd="0" presId="urn:microsoft.com/office/officeart/2005/8/layout/radial5"/>
    <dgm:cxn modelId="{F4B8A4CE-94AB-43C3-8F67-2D04082CDA39}" type="presOf" srcId="{5F1261F6-8B55-4A13-9B18-1B7C5905D1AE}" destId="{EA5C131F-B22B-44DF-8CC9-5B2DC7F163F6}" srcOrd="0" destOrd="0" presId="urn:microsoft.com/office/officeart/2005/8/layout/radial5"/>
    <dgm:cxn modelId="{72F9ABE5-DF5A-4B8A-B14B-4C66DE8E775E}" type="presOf" srcId="{8E77FE2E-09AC-4122-AD7B-D683A50D3E54}" destId="{4FB617BF-4324-4D62-88BF-D6FB5E830587}" srcOrd="1" destOrd="0" presId="urn:microsoft.com/office/officeart/2005/8/layout/radial5"/>
    <dgm:cxn modelId="{52DC0EF2-C516-4DFC-81BE-964E95514FC4}" type="presOf" srcId="{8E77FE2E-09AC-4122-AD7B-D683A50D3E54}" destId="{FC234D1F-5434-4697-9B67-D8FBCD003E16}" srcOrd="0" destOrd="0" presId="urn:microsoft.com/office/officeart/2005/8/layout/radial5"/>
    <dgm:cxn modelId="{053E64FC-E966-413A-B18E-81148AC99530}" srcId="{19B73B75-F1A0-41FC-9004-89A7046BC8CF}" destId="{4DBE6B7A-515D-4A08-8F9B-9903DE6818C7}" srcOrd="0" destOrd="0" parTransId="{8E77FE2E-09AC-4122-AD7B-D683A50D3E54}" sibTransId="{330A11E5-5E18-4E8A-8F9E-20EFF5CF1B48}"/>
    <dgm:cxn modelId="{58EE46CA-6F6B-4CC4-89E6-410FAC6B7090}" type="presParOf" srcId="{EAC7DCB1-A12C-4B48-9F21-E78D227B2AE3}" destId="{EA7FEDE7-617E-4497-BDE9-7934F22729F2}" srcOrd="0" destOrd="0" presId="urn:microsoft.com/office/officeart/2005/8/layout/radial5"/>
    <dgm:cxn modelId="{1DEB6051-9BA8-4221-9984-9B9453C0D037}" type="presParOf" srcId="{EAC7DCB1-A12C-4B48-9F21-E78D227B2AE3}" destId="{FC234D1F-5434-4697-9B67-D8FBCD003E16}" srcOrd="1" destOrd="0" presId="urn:microsoft.com/office/officeart/2005/8/layout/radial5"/>
    <dgm:cxn modelId="{3C15BEE4-649D-4A02-8882-56FFF40630CA}" type="presParOf" srcId="{FC234D1F-5434-4697-9B67-D8FBCD003E16}" destId="{4FB617BF-4324-4D62-88BF-D6FB5E830587}" srcOrd="0" destOrd="0" presId="urn:microsoft.com/office/officeart/2005/8/layout/radial5"/>
    <dgm:cxn modelId="{EAC1146E-87C1-49D9-8702-458C9AE1218D}" type="presParOf" srcId="{EAC7DCB1-A12C-4B48-9F21-E78D227B2AE3}" destId="{E1E5FED4-BA78-4158-B8B6-09189787B3BF}" srcOrd="2" destOrd="0" presId="urn:microsoft.com/office/officeart/2005/8/layout/radial5"/>
    <dgm:cxn modelId="{F0053521-AFD4-46D6-B410-390AA7FB1C20}" type="presParOf" srcId="{EAC7DCB1-A12C-4B48-9F21-E78D227B2AE3}" destId="{B3EC2397-DECF-4CC0-8992-80CDC364D80E}" srcOrd="3" destOrd="0" presId="urn:microsoft.com/office/officeart/2005/8/layout/radial5"/>
    <dgm:cxn modelId="{F6FDF6CD-AB66-4EA5-BEDE-10E5860C1A43}" type="presParOf" srcId="{B3EC2397-DECF-4CC0-8992-80CDC364D80E}" destId="{AA9C04C3-D6CF-43FE-844A-77EC3361FADC}" srcOrd="0" destOrd="0" presId="urn:microsoft.com/office/officeart/2005/8/layout/radial5"/>
    <dgm:cxn modelId="{BBA7B561-79E2-47CB-9630-6D006CFBD832}" type="presParOf" srcId="{EAC7DCB1-A12C-4B48-9F21-E78D227B2AE3}" destId="{EA5C131F-B22B-44DF-8CC9-5B2DC7F163F6}" srcOrd="4" destOrd="0" presId="urn:microsoft.com/office/officeart/2005/8/layout/radial5"/>
    <dgm:cxn modelId="{BD867A52-C491-4882-954B-60405F4FD9E8}" type="presParOf" srcId="{EAC7DCB1-A12C-4B48-9F21-E78D227B2AE3}" destId="{5D4EC198-A742-43DE-BDB2-EE562D264328}" srcOrd="5" destOrd="0" presId="urn:microsoft.com/office/officeart/2005/8/layout/radial5"/>
    <dgm:cxn modelId="{0F9A71A8-9CD4-4BAB-B2E7-CE8A41E71501}" type="presParOf" srcId="{5D4EC198-A742-43DE-BDB2-EE562D264328}" destId="{9EC03717-EB1F-4438-BC52-BFC7F15153A7}" srcOrd="0" destOrd="0" presId="urn:microsoft.com/office/officeart/2005/8/layout/radial5"/>
    <dgm:cxn modelId="{CD21CCC0-AC2A-4F55-B864-73D102EF2B54}" type="presParOf" srcId="{EAC7DCB1-A12C-4B48-9F21-E78D227B2AE3}" destId="{6B7D5CEF-5C38-4881-AC94-54D8BDE14BA3}" srcOrd="6" destOrd="0" presId="urn:microsoft.com/office/officeart/2005/8/layout/radial5"/>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F937D55-9FC6-4E0A-B5F2-F1D6A0FF6EE1}"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US"/>
        </a:p>
      </dgm:t>
    </dgm:pt>
    <dgm:pt modelId="{E48D076D-80DD-4AEE-9ECE-7E5AE225148C}">
      <dgm:prSet phldrT="[Text]" custT="1"/>
      <dgm:spPr>
        <a:solidFill>
          <a:schemeClr val="tx2"/>
        </a:solidFill>
      </dgm:spPr>
      <dgm:t>
        <a:bodyPr/>
        <a:lstStyle/>
        <a:p>
          <a:r>
            <a:rPr lang="en-US" sz="1400" dirty="0"/>
            <a:t>How to solve bellman optimality equation</a:t>
          </a:r>
        </a:p>
      </dgm:t>
    </dgm:pt>
    <dgm:pt modelId="{AFA2DA57-2C52-4988-A917-F472862C1F58}" type="parTrans" cxnId="{C8AC1765-32C4-4CAC-A0ED-CF1889BB6B88}">
      <dgm:prSet/>
      <dgm:spPr/>
      <dgm:t>
        <a:bodyPr/>
        <a:lstStyle/>
        <a:p>
          <a:endParaRPr lang="en-US"/>
        </a:p>
      </dgm:t>
    </dgm:pt>
    <dgm:pt modelId="{BBEC2B2B-490B-48B8-A4C1-657270A34A67}" type="sibTrans" cxnId="{C8AC1765-32C4-4CAC-A0ED-CF1889BB6B88}">
      <dgm:prSet/>
      <dgm:spPr/>
      <dgm:t>
        <a:bodyPr/>
        <a:lstStyle/>
        <a:p>
          <a:endParaRPr lang="en-US"/>
        </a:p>
      </dgm:t>
    </dgm:pt>
    <dgm:pt modelId="{29A4C5EF-CDC5-45FB-A0B0-F7D5FF96521F}">
      <dgm:prSet phldrT="[Text]"/>
      <dgm:spPr/>
      <dgm:t>
        <a:bodyPr/>
        <a:lstStyle/>
        <a:p>
          <a:r>
            <a:rPr lang="en-US" dirty="0"/>
            <a:t>SARSA</a:t>
          </a:r>
        </a:p>
      </dgm:t>
    </dgm:pt>
    <dgm:pt modelId="{23D3A259-3D9B-45BD-8F11-1B52527C7D90}" type="parTrans" cxnId="{AC9A4A41-EAE5-40E7-A5DF-5633F449EA20}">
      <dgm:prSet/>
      <dgm:spPr/>
      <dgm:t>
        <a:bodyPr/>
        <a:lstStyle/>
        <a:p>
          <a:endParaRPr lang="en-US"/>
        </a:p>
      </dgm:t>
    </dgm:pt>
    <dgm:pt modelId="{9F331710-0BCA-4A1A-9283-E78022D961AD}" type="sibTrans" cxnId="{AC9A4A41-EAE5-40E7-A5DF-5633F449EA20}">
      <dgm:prSet/>
      <dgm:spPr/>
      <dgm:t>
        <a:bodyPr/>
        <a:lstStyle/>
        <a:p>
          <a:endParaRPr lang="en-US"/>
        </a:p>
      </dgm:t>
    </dgm:pt>
    <dgm:pt modelId="{B7A2F3CF-D30C-4279-B240-A88E9E2E0600}">
      <dgm:prSet phldrT="[Text]" custT="1"/>
      <dgm:spPr/>
      <dgm:t>
        <a:bodyPr/>
        <a:lstStyle/>
        <a:p>
          <a:r>
            <a:rPr lang="en-US" sz="1600" dirty="0"/>
            <a:t>Q-learning</a:t>
          </a:r>
        </a:p>
      </dgm:t>
    </dgm:pt>
    <dgm:pt modelId="{6F6D5E5A-0DE8-4816-913D-CA7B04B74BFA}" type="parTrans" cxnId="{FE41896C-2284-430A-B0C6-EC82E95A2699}">
      <dgm:prSet/>
      <dgm:spPr/>
      <dgm:t>
        <a:bodyPr/>
        <a:lstStyle/>
        <a:p>
          <a:endParaRPr lang="en-US"/>
        </a:p>
      </dgm:t>
    </dgm:pt>
    <dgm:pt modelId="{87A35D4E-2A8F-49D3-B3BE-F8540634A608}" type="sibTrans" cxnId="{FE41896C-2284-430A-B0C6-EC82E95A2699}">
      <dgm:prSet/>
      <dgm:spPr/>
      <dgm:t>
        <a:bodyPr/>
        <a:lstStyle/>
        <a:p>
          <a:endParaRPr lang="en-US"/>
        </a:p>
      </dgm:t>
    </dgm:pt>
    <dgm:pt modelId="{47FBE7EE-54BC-416E-ACF1-45B378310F82}">
      <dgm:prSet phldrT="[Text]"/>
      <dgm:spPr/>
      <dgm:t>
        <a:bodyPr/>
        <a:lstStyle/>
        <a:p>
          <a:r>
            <a:rPr lang="en-US" dirty="0"/>
            <a:t>Value iteration</a:t>
          </a:r>
        </a:p>
      </dgm:t>
    </dgm:pt>
    <dgm:pt modelId="{8A2CB663-968F-4C8E-A916-8B8DC7DA9BD8}" type="parTrans" cxnId="{46A8243E-D070-4ADA-BB8E-82AAF8E5B89F}">
      <dgm:prSet/>
      <dgm:spPr/>
      <dgm:t>
        <a:bodyPr/>
        <a:lstStyle/>
        <a:p>
          <a:endParaRPr lang="en-US"/>
        </a:p>
      </dgm:t>
    </dgm:pt>
    <dgm:pt modelId="{84D6F23A-E591-45B4-9859-59B49113CFE5}" type="sibTrans" cxnId="{46A8243E-D070-4ADA-BB8E-82AAF8E5B89F}">
      <dgm:prSet/>
      <dgm:spPr/>
      <dgm:t>
        <a:bodyPr/>
        <a:lstStyle/>
        <a:p>
          <a:endParaRPr lang="en-US"/>
        </a:p>
      </dgm:t>
    </dgm:pt>
    <dgm:pt modelId="{FF24AB6C-6D95-4190-B383-B85694FAE780}">
      <dgm:prSet phldrT="[Text]" phldr="1"/>
      <dgm:spPr/>
      <dgm:t>
        <a:bodyPr/>
        <a:lstStyle/>
        <a:p>
          <a:endParaRPr lang="en-US" dirty="0"/>
        </a:p>
      </dgm:t>
    </dgm:pt>
    <dgm:pt modelId="{EB5C5A7A-7BDA-4529-AD7C-27CD0AC27AA6}" type="parTrans" cxnId="{F7E70351-CC7B-46F7-AF2C-BE6C06109DE5}">
      <dgm:prSet/>
      <dgm:spPr/>
      <dgm:t>
        <a:bodyPr/>
        <a:lstStyle/>
        <a:p>
          <a:endParaRPr lang="en-US"/>
        </a:p>
      </dgm:t>
    </dgm:pt>
    <dgm:pt modelId="{63D0E97C-AF3F-4678-B57D-E560B4AAEED6}" type="sibTrans" cxnId="{F7E70351-CC7B-46F7-AF2C-BE6C06109DE5}">
      <dgm:prSet/>
      <dgm:spPr/>
      <dgm:t>
        <a:bodyPr/>
        <a:lstStyle/>
        <a:p>
          <a:endParaRPr lang="en-US"/>
        </a:p>
      </dgm:t>
    </dgm:pt>
    <dgm:pt modelId="{ABF850E6-CAB2-46C1-8BBE-A9D4F3C443E1}">
      <dgm:prSet phldrT="[Text]"/>
      <dgm:spPr/>
      <dgm:t>
        <a:bodyPr/>
        <a:lstStyle/>
        <a:p>
          <a:r>
            <a:rPr lang="en-US" dirty="0"/>
            <a:t>Policy iteration</a:t>
          </a:r>
        </a:p>
      </dgm:t>
    </dgm:pt>
    <dgm:pt modelId="{1B733B84-35E4-4D5E-A64A-45A33578D4AF}" type="parTrans" cxnId="{087A02B1-281C-4D13-811A-20D8970DE00D}">
      <dgm:prSet/>
      <dgm:spPr/>
      <dgm:t>
        <a:bodyPr/>
        <a:lstStyle/>
        <a:p>
          <a:endParaRPr lang="en-US"/>
        </a:p>
      </dgm:t>
    </dgm:pt>
    <dgm:pt modelId="{AAC16BCF-93C7-44A7-99D0-6DE3591D75D3}" type="sibTrans" cxnId="{087A02B1-281C-4D13-811A-20D8970DE00D}">
      <dgm:prSet/>
      <dgm:spPr/>
      <dgm:t>
        <a:bodyPr/>
        <a:lstStyle/>
        <a:p>
          <a:endParaRPr lang="en-US"/>
        </a:p>
      </dgm:t>
    </dgm:pt>
    <dgm:pt modelId="{B1DC609B-5024-4FAE-9840-252D64E50B03}" type="pres">
      <dgm:prSet presAssocID="{CF937D55-9FC6-4E0A-B5F2-F1D6A0FF6EE1}" presName="Name0" presStyleCnt="0">
        <dgm:presLayoutVars>
          <dgm:chMax val="1"/>
          <dgm:chPref val="1"/>
          <dgm:dir/>
          <dgm:animOne val="branch"/>
          <dgm:animLvl val="lvl"/>
        </dgm:presLayoutVars>
      </dgm:prSet>
      <dgm:spPr/>
    </dgm:pt>
    <dgm:pt modelId="{5ADAB9B9-3FFC-45F7-B5BC-6E5DE1C92069}" type="pres">
      <dgm:prSet presAssocID="{E48D076D-80DD-4AEE-9ECE-7E5AE225148C}" presName="singleCycle" presStyleCnt="0"/>
      <dgm:spPr/>
    </dgm:pt>
    <dgm:pt modelId="{39773594-28AF-4A40-B0F1-5015EC70C831}" type="pres">
      <dgm:prSet presAssocID="{E48D076D-80DD-4AEE-9ECE-7E5AE225148C}" presName="singleCenter" presStyleLbl="node1" presStyleIdx="0" presStyleCnt="5" custScaleX="211577" custLinFactNeighborX="-222" custLinFactNeighborY="-34021">
        <dgm:presLayoutVars>
          <dgm:chMax val="7"/>
          <dgm:chPref val="7"/>
        </dgm:presLayoutVars>
      </dgm:prSet>
      <dgm:spPr/>
    </dgm:pt>
    <dgm:pt modelId="{1A226049-6F33-4B3A-980F-69437FFA63C6}" type="pres">
      <dgm:prSet presAssocID="{23D3A259-3D9B-45BD-8F11-1B52527C7D90}" presName="Name56" presStyleLbl="parChTrans1D2" presStyleIdx="0" presStyleCnt="4"/>
      <dgm:spPr/>
    </dgm:pt>
    <dgm:pt modelId="{429F7F20-C6CE-4AEF-BFED-D824697258B9}" type="pres">
      <dgm:prSet presAssocID="{29A4C5EF-CDC5-45FB-A0B0-F7D5FF96521F}" presName="text0" presStyleLbl="node1" presStyleIdx="1" presStyleCnt="5" custRadScaleRad="115415" custRadScaleInc="306610">
        <dgm:presLayoutVars>
          <dgm:bulletEnabled val="1"/>
        </dgm:presLayoutVars>
      </dgm:prSet>
      <dgm:spPr/>
    </dgm:pt>
    <dgm:pt modelId="{77A2BCF1-CA00-47F3-99EB-3C44A4398C11}" type="pres">
      <dgm:prSet presAssocID="{6F6D5E5A-0DE8-4816-913D-CA7B04B74BFA}" presName="Name56" presStyleLbl="parChTrans1D2" presStyleIdx="1" presStyleCnt="4"/>
      <dgm:spPr/>
    </dgm:pt>
    <dgm:pt modelId="{D4576ED7-2F34-4200-9558-E7CDEDEA9486}" type="pres">
      <dgm:prSet presAssocID="{B7A2F3CF-D30C-4279-B240-A88E9E2E0600}" presName="text0" presStyleLbl="node1" presStyleIdx="2" presStyleCnt="5" custRadScaleRad="147940" custRadScaleInc="8810">
        <dgm:presLayoutVars>
          <dgm:bulletEnabled val="1"/>
        </dgm:presLayoutVars>
      </dgm:prSet>
      <dgm:spPr/>
    </dgm:pt>
    <dgm:pt modelId="{F74F5E0A-BA02-4184-B33C-0C895F13F81A}" type="pres">
      <dgm:prSet presAssocID="{8A2CB663-968F-4C8E-A916-8B8DC7DA9BD8}" presName="Name56" presStyleLbl="parChTrans1D2" presStyleIdx="2" presStyleCnt="4"/>
      <dgm:spPr/>
    </dgm:pt>
    <dgm:pt modelId="{3BF25CD6-7E8F-483B-AE0D-260F45124034}" type="pres">
      <dgm:prSet presAssocID="{47FBE7EE-54BC-416E-ACF1-45B378310F82}" presName="text0" presStyleLbl="node1" presStyleIdx="3" presStyleCnt="5" custRadScaleRad="109482" custRadScaleInc="85392">
        <dgm:presLayoutVars>
          <dgm:bulletEnabled val="1"/>
        </dgm:presLayoutVars>
      </dgm:prSet>
      <dgm:spPr/>
    </dgm:pt>
    <dgm:pt modelId="{5BECB479-FF06-49EA-8C66-EAFE7DBE1291}" type="pres">
      <dgm:prSet presAssocID="{1B733B84-35E4-4D5E-A64A-45A33578D4AF}" presName="Name56" presStyleLbl="parChTrans1D2" presStyleIdx="3" presStyleCnt="4"/>
      <dgm:spPr/>
    </dgm:pt>
    <dgm:pt modelId="{9BCA4A71-01CE-443E-87BD-4E9D4C133987}" type="pres">
      <dgm:prSet presAssocID="{ABF850E6-CAB2-46C1-8BBE-A9D4F3C443E1}" presName="text0" presStyleLbl="node1" presStyleIdx="4" presStyleCnt="5" custRadScaleRad="143362" custRadScaleInc="-7113">
        <dgm:presLayoutVars>
          <dgm:bulletEnabled val="1"/>
        </dgm:presLayoutVars>
      </dgm:prSet>
      <dgm:spPr/>
    </dgm:pt>
  </dgm:ptLst>
  <dgm:cxnLst>
    <dgm:cxn modelId="{8D0C0D01-9C62-4DB0-818F-7C5964623C27}" type="presOf" srcId="{E48D076D-80DD-4AEE-9ECE-7E5AE225148C}" destId="{39773594-28AF-4A40-B0F1-5015EC70C831}" srcOrd="0" destOrd="0" presId="urn:microsoft.com/office/officeart/2008/layout/RadialCluster"/>
    <dgm:cxn modelId="{AEAE0A35-C62D-4CD7-A85B-954E74B8C083}" type="presOf" srcId="{47FBE7EE-54BC-416E-ACF1-45B378310F82}" destId="{3BF25CD6-7E8F-483B-AE0D-260F45124034}" srcOrd="0" destOrd="0" presId="urn:microsoft.com/office/officeart/2008/layout/RadialCluster"/>
    <dgm:cxn modelId="{46A8243E-D070-4ADA-BB8E-82AAF8E5B89F}" srcId="{E48D076D-80DD-4AEE-9ECE-7E5AE225148C}" destId="{47FBE7EE-54BC-416E-ACF1-45B378310F82}" srcOrd="2" destOrd="0" parTransId="{8A2CB663-968F-4C8E-A916-8B8DC7DA9BD8}" sibTransId="{84D6F23A-E591-45B4-9859-59B49113CFE5}"/>
    <dgm:cxn modelId="{AC9A4A41-EAE5-40E7-A5DF-5633F449EA20}" srcId="{E48D076D-80DD-4AEE-9ECE-7E5AE225148C}" destId="{29A4C5EF-CDC5-45FB-A0B0-F7D5FF96521F}" srcOrd="0" destOrd="0" parTransId="{23D3A259-3D9B-45BD-8F11-1B52527C7D90}" sibTransId="{9F331710-0BCA-4A1A-9283-E78022D961AD}"/>
    <dgm:cxn modelId="{C7079D64-2484-403C-8220-E601D1C16A1C}" type="presOf" srcId="{1B733B84-35E4-4D5E-A64A-45A33578D4AF}" destId="{5BECB479-FF06-49EA-8C66-EAFE7DBE1291}" srcOrd="0" destOrd="0" presId="urn:microsoft.com/office/officeart/2008/layout/RadialCluster"/>
    <dgm:cxn modelId="{C8AC1765-32C4-4CAC-A0ED-CF1889BB6B88}" srcId="{CF937D55-9FC6-4E0A-B5F2-F1D6A0FF6EE1}" destId="{E48D076D-80DD-4AEE-9ECE-7E5AE225148C}" srcOrd="0" destOrd="0" parTransId="{AFA2DA57-2C52-4988-A917-F472862C1F58}" sibTransId="{BBEC2B2B-490B-48B8-A4C1-657270A34A67}"/>
    <dgm:cxn modelId="{FE41896C-2284-430A-B0C6-EC82E95A2699}" srcId="{E48D076D-80DD-4AEE-9ECE-7E5AE225148C}" destId="{B7A2F3CF-D30C-4279-B240-A88E9E2E0600}" srcOrd="1" destOrd="0" parTransId="{6F6D5E5A-0DE8-4816-913D-CA7B04B74BFA}" sibTransId="{87A35D4E-2A8F-49D3-B3BE-F8540634A608}"/>
    <dgm:cxn modelId="{5FC4EC6C-30A3-4998-B054-137B3E161C87}" type="presOf" srcId="{ABF850E6-CAB2-46C1-8BBE-A9D4F3C443E1}" destId="{9BCA4A71-01CE-443E-87BD-4E9D4C133987}" srcOrd="0" destOrd="0" presId="urn:microsoft.com/office/officeart/2008/layout/RadialCluster"/>
    <dgm:cxn modelId="{F7E70351-CC7B-46F7-AF2C-BE6C06109DE5}" srcId="{CF937D55-9FC6-4E0A-B5F2-F1D6A0FF6EE1}" destId="{FF24AB6C-6D95-4190-B383-B85694FAE780}" srcOrd="1" destOrd="0" parTransId="{EB5C5A7A-7BDA-4529-AD7C-27CD0AC27AA6}" sibTransId="{63D0E97C-AF3F-4678-B57D-E560B4AAEED6}"/>
    <dgm:cxn modelId="{7432EC57-428F-49FB-972A-0AF7DDAF3FE8}" type="presOf" srcId="{B7A2F3CF-D30C-4279-B240-A88E9E2E0600}" destId="{D4576ED7-2F34-4200-9558-E7CDEDEA9486}" srcOrd="0" destOrd="0" presId="urn:microsoft.com/office/officeart/2008/layout/RadialCluster"/>
    <dgm:cxn modelId="{087A02B1-281C-4D13-811A-20D8970DE00D}" srcId="{E48D076D-80DD-4AEE-9ECE-7E5AE225148C}" destId="{ABF850E6-CAB2-46C1-8BBE-A9D4F3C443E1}" srcOrd="3" destOrd="0" parTransId="{1B733B84-35E4-4D5E-A64A-45A33578D4AF}" sibTransId="{AAC16BCF-93C7-44A7-99D0-6DE3591D75D3}"/>
    <dgm:cxn modelId="{AD3CBAC9-D4F8-4BB4-8529-201E0D06D07D}" type="presOf" srcId="{CF937D55-9FC6-4E0A-B5F2-F1D6A0FF6EE1}" destId="{B1DC609B-5024-4FAE-9840-252D64E50B03}" srcOrd="0" destOrd="0" presId="urn:microsoft.com/office/officeart/2008/layout/RadialCluster"/>
    <dgm:cxn modelId="{A94519CB-B49C-4A8D-9241-C0C8AD1D6AE1}" type="presOf" srcId="{29A4C5EF-CDC5-45FB-A0B0-F7D5FF96521F}" destId="{429F7F20-C6CE-4AEF-BFED-D824697258B9}" srcOrd="0" destOrd="0" presId="urn:microsoft.com/office/officeart/2008/layout/RadialCluster"/>
    <dgm:cxn modelId="{27D9C4EC-79C2-4BCE-A188-10025121C7EF}" type="presOf" srcId="{8A2CB663-968F-4C8E-A916-8B8DC7DA9BD8}" destId="{F74F5E0A-BA02-4184-B33C-0C895F13F81A}" srcOrd="0" destOrd="0" presId="urn:microsoft.com/office/officeart/2008/layout/RadialCluster"/>
    <dgm:cxn modelId="{E8D345F7-C777-4DA2-AD80-016FC9A0DC3E}" type="presOf" srcId="{6F6D5E5A-0DE8-4816-913D-CA7B04B74BFA}" destId="{77A2BCF1-CA00-47F3-99EB-3C44A4398C11}" srcOrd="0" destOrd="0" presId="urn:microsoft.com/office/officeart/2008/layout/RadialCluster"/>
    <dgm:cxn modelId="{47E0F1F9-0B5A-4E41-8088-0713B0B332DC}" type="presOf" srcId="{23D3A259-3D9B-45BD-8F11-1B52527C7D90}" destId="{1A226049-6F33-4B3A-980F-69437FFA63C6}" srcOrd="0" destOrd="0" presId="urn:microsoft.com/office/officeart/2008/layout/RadialCluster"/>
    <dgm:cxn modelId="{C0DD9DA8-8BB0-4ADF-9A45-1A8BF4EB7C4F}" type="presParOf" srcId="{B1DC609B-5024-4FAE-9840-252D64E50B03}" destId="{5ADAB9B9-3FFC-45F7-B5BC-6E5DE1C92069}" srcOrd="0" destOrd="0" presId="urn:microsoft.com/office/officeart/2008/layout/RadialCluster"/>
    <dgm:cxn modelId="{9D60046C-2C31-43A2-90AC-76FC044B785C}" type="presParOf" srcId="{5ADAB9B9-3FFC-45F7-B5BC-6E5DE1C92069}" destId="{39773594-28AF-4A40-B0F1-5015EC70C831}" srcOrd="0" destOrd="0" presId="urn:microsoft.com/office/officeart/2008/layout/RadialCluster"/>
    <dgm:cxn modelId="{48C25C95-7337-4453-9308-A7F6B2AC8E91}" type="presParOf" srcId="{5ADAB9B9-3FFC-45F7-B5BC-6E5DE1C92069}" destId="{1A226049-6F33-4B3A-980F-69437FFA63C6}" srcOrd="1" destOrd="0" presId="urn:microsoft.com/office/officeart/2008/layout/RadialCluster"/>
    <dgm:cxn modelId="{59B1895C-A04B-4AB3-A3AE-529CE1D7A25E}" type="presParOf" srcId="{5ADAB9B9-3FFC-45F7-B5BC-6E5DE1C92069}" destId="{429F7F20-C6CE-4AEF-BFED-D824697258B9}" srcOrd="2" destOrd="0" presId="urn:microsoft.com/office/officeart/2008/layout/RadialCluster"/>
    <dgm:cxn modelId="{EC4CF05D-80D2-4A4C-82F8-3B9EF2E65A26}" type="presParOf" srcId="{5ADAB9B9-3FFC-45F7-B5BC-6E5DE1C92069}" destId="{77A2BCF1-CA00-47F3-99EB-3C44A4398C11}" srcOrd="3" destOrd="0" presId="urn:microsoft.com/office/officeart/2008/layout/RadialCluster"/>
    <dgm:cxn modelId="{A75FA91A-5FE0-4337-A760-BA3FC90B3AAD}" type="presParOf" srcId="{5ADAB9B9-3FFC-45F7-B5BC-6E5DE1C92069}" destId="{D4576ED7-2F34-4200-9558-E7CDEDEA9486}" srcOrd="4" destOrd="0" presId="urn:microsoft.com/office/officeart/2008/layout/RadialCluster"/>
    <dgm:cxn modelId="{866BDF56-224E-416D-B4ED-14DB6D7693AC}" type="presParOf" srcId="{5ADAB9B9-3FFC-45F7-B5BC-6E5DE1C92069}" destId="{F74F5E0A-BA02-4184-B33C-0C895F13F81A}" srcOrd="5" destOrd="0" presId="urn:microsoft.com/office/officeart/2008/layout/RadialCluster"/>
    <dgm:cxn modelId="{DD9DD421-596B-4AC4-958A-AB1F9AC6F7DE}" type="presParOf" srcId="{5ADAB9B9-3FFC-45F7-B5BC-6E5DE1C92069}" destId="{3BF25CD6-7E8F-483B-AE0D-260F45124034}" srcOrd="6" destOrd="0" presId="urn:microsoft.com/office/officeart/2008/layout/RadialCluster"/>
    <dgm:cxn modelId="{A970F890-1B43-4F81-BF96-90DE38BD5D94}" type="presParOf" srcId="{5ADAB9B9-3FFC-45F7-B5BC-6E5DE1C92069}" destId="{5BECB479-FF06-49EA-8C66-EAFE7DBE1291}" srcOrd="7" destOrd="0" presId="urn:microsoft.com/office/officeart/2008/layout/RadialCluster"/>
    <dgm:cxn modelId="{8DBC7579-F567-4AC9-A826-135AE5A5B42B}" type="presParOf" srcId="{5ADAB9B9-3FFC-45F7-B5BC-6E5DE1C92069}" destId="{9BCA4A71-01CE-443E-87BD-4E9D4C133987}" srcOrd="8" destOrd="0" presId="urn:microsoft.com/office/officeart/2008/layout/RadialCluster"/>
  </dgm:cxnLst>
  <dgm:bg>
    <a:solidFill>
      <a:schemeClr val="accent2"/>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1F43F49-33C8-4484-B719-0990A1BAC0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4B4C87-B78D-4823-B330-13671C8E99F6}">
      <dgm:prSet/>
      <dgm:spPr>
        <a:blipFill rotWithShape="0">
          <a:blip xmlns:r="http://schemas.openxmlformats.org/officeDocument/2006/relationships" r:embed="rId1"/>
          <a:stretch>
            <a:fillRect/>
          </a:stretch>
        </a:blipFill>
      </dgm:spPr>
      <dgm:t>
        <a:bodyPr/>
        <a:lstStyle/>
        <a:p>
          <a:r>
            <a:rPr lang="en-US">
              <a:noFill/>
            </a:rPr>
            <a:t> </a:t>
          </a:r>
        </a:p>
      </dgm:t>
    </dgm:pt>
    <dgm:pt modelId="{60DC9F50-B86F-44C5-9BE1-2F1CC45464CF}" type="parTrans" cxnId="{7FC08FF4-B8BD-4CEC-A46E-320483D726ED}">
      <dgm:prSet/>
      <dgm:spPr/>
      <dgm:t>
        <a:bodyPr/>
        <a:lstStyle/>
        <a:p>
          <a:endParaRPr lang="en-US"/>
        </a:p>
      </dgm:t>
    </dgm:pt>
    <dgm:pt modelId="{8B000B59-4371-44BB-9882-D00D8FD490DA}" type="sibTrans" cxnId="{7FC08FF4-B8BD-4CEC-A46E-320483D726ED}">
      <dgm:prSet/>
      <dgm:spPr/>
      <dgm:t>
        <a:bodyPr/>
        <a:lstStyle/>
        <a:p>
          <a:endParaRPr lang="en-US"/>
        </a:p>
      </dgm:t>
    </dgm:pt>
    <dgm:pt modelId="{80FCFD21-F06D-452C-A1DC-24896F3DF89F}" type="pres">
      <dgm:prSet presAssocID="{91F43F49-33C8-4484-B719-0990A1BAC015}" presName="linear" presStyleCnt="0">
        <dgm:presLayoutVars>
          <dgm:animLvl val="lvl"/>
          <dgm:resizeHandles val="exact"/>
        </dgm:presLayoutVars>
      </dgm:prSet>
      <dgm:spPr/>
      <dgm:t>
        <a:bodyPr/>
        <a:lstStyle/>
        <a:p>
          <a:endParaRPr lang="en-US"/>
        </a:p>
      </dgm:t>
    </dgm:pt>
    <dgm:pt modelId="{189CCA73-99D9-403A-BEB1-38059F2EF3E3}" type="pres">
      <dgm:prSet presAssocID="{084B4C87-B78D-4823-B330-13671C8E99F6}" presName="parentText" presStyleLbl="node1" presStyleIdx="0" presStyleCnt="1" custLinFactY="92428" custLinFactNeighborX="8625" custLinFactNeighborY="100000">
        <dgm:presLayoutVars>
          <dgm:chMax val="0"/>
          <dgm:bulletEnabled val="1"/>
        </dgm:presLayoutVars>
      </dgm:prSet>
      <dgm:spPr/>
      <dgm:t>
        <a:bodyPr/>
        <a:lstStyle/>
        <a:p>
          <a:endParaRPr lang="en-US"/>
        </a:p>
      </dgm:t>
    </dgm:pt>
  </dgm:ptLst>
  <dgm:cxnLst>
    <dgm:cxn modelId="{E7C22D2C-0AE7-4DFE-965E-09310E94F376}" type="presOf" srcId="{91F43F49-33C8-4484-B719-0990A1BAC015}" destId="{80FCFD21-F06D-452C-A1DC-24896F3DF89F}" srcOrd="0" destOrd="0" presId="urn:microsoft.com/office/officeart/2005/8/layout/vList2"/>
    <dgm:cxn modelId="{7FC08FF4-B8BD-4CEC-A46E-320483D726ED}" srcId="{91F43F49-33C8-4484-B719-0990A1BAC015}" destId="{084B4C87-B78D-4823-B330-13671C8E99F6}" srcOrd="0" destOrd="0" parTransId="{60DC9F50-B86F-44C5-9BE1-2F1CC45464CF}" sibTransId="{8B000B59-4371-44BB-9882-D00D8FD490DA}"/>
    <dgm:cxn modelId="{A20DFBFE-5081-47E6-A966-5381D1B7F808}" type="presOf" srcId="{084B4C87-B78D-4823-B330-13671C8E99F6}" destId="{189CCA73-99D9-403A-BEB1-38059F2EF3E3}" srcOrd="0" destOrd="0" presId="urn:microsoft.com/office/officeart/2005/8/layout/vList2"/>
    <dgm:cxn modelId="{F3DD4269-7552-4537-BF79-9B4A2A9E16F1}" type="presParOf" srcId="{80FCFD21-F06D-452C-A1DC-24896F3DF89F}" destId="{189CCA73-99D9-403A-BEB1-38059F2EF3E3}"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67850C8-13DF-4C7F-81ED-AF1877F4404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D3E347A-58CE-4C9E-82B4-72B666051DA4}">
      <dgm:prSet/>
      <dgm:spPr/>
      <dgm:t>
        <a:bodyPr/>
        <a:lstStyle/>
        <a:p>
          <a:pPr rtl="0"/>
          <a:r>
            <a:rPr lang="en-US" dirty="0">
              <a:solidFill>
                <a:schemeClr val="accent4"/>
              </a:solidFill>
            </a:rPr>
            <a:t>Dynamic</a:t>
          </a:r>
          <a:r>
            <a:rPr lang="en-US" dirty="0"/>
            <a:t>: Sequential or temporal component to problem</a:t>
          </a:r>
        </a:p>
      </dgm:t>
    </dgm:pt>
    <dgm:pt modelId="{623B5C06-1DCE-4A1F-9F1F-8E2916548DBD}" type="parTrans" cxnId="{73E56D64-FF32-4CF9-A9C6-FA7DBA303990}">
      <dgm:prSet/>
      <dgm:spPr/>
      <dgm:t>
        <a:bodyPr/>
        <a:lstStyle/>
        <a:p>
          <a:endParaRPr lang="en-US"/>
        </a:p>
      </dgm:t>
    </dgm:pt>
    <dgm:pt modelId="{53A8D11D-EA2E-4AE2-8E92-61F2C5B25AB1}" type="sibTrans" cxnId="{73E56D64-FF32-4CF9-A9C6-FA7DBA303990}">
      <dgm:prSet/>
      <dgm:spPr/>
      <dgm:t>
        <a:bodyPr/>
        <a:lstStyle/>
        <a:p>
          <a:endParaRPr lang="en-US"/>
        </a:p>
      </dgm:t>
    </dgm:pt>
    <dgm:pt modelId="{3858BDE6-F75B-4EF6-B122-BA687969C58C}" type="pres">
      <dgm:prSet presAssocID="{267850C8-13DF-4C7F-81ED-AF1877F4404A}" presName="linear" presStyleCnt="0">
        <dgm:presLayoutVars>
          <dgm:animLvl val="lvl"/>
          <dgm:resizeHandles val="exact"/>
        </dgm:presLayoutVars>
      </dgm:prSet>
      <dgm:spPr/>
    </dgm:pt>
    <dgm:pt modelId="{48466BE7-19F1-4742-BC89-77AC6469FD1E}" type="pres">
      <dgm:prSet presAssocID="{CD3E347A-58CE-4C9E-82B4-72B666051DA4}" presName="parentText" presStyleLbl="node1" presStyleIdx="0" presStyleCnt="1">
        <dgm:presLayoutVars>
          <dgm:chMax val="0"/>
          <dgm:bulletEnabled val="1"/>
        </dgm:presLayoutVars>
      </dgm:prSet>
      <dgm:spPr/>
    </dgm:pt>
  </dgm:ptLst>
  <dgm:cxnLst>
    <dgm:cxn modelId="{73E56D64-FF32-4CF9-A9C6-FA7DBA303990}" srcId="{267850C8-13DF-4C7F-81ED-AF1877F4404A}" destId="{CD3E347A-58CE-4C9E-82B4-72B666051DA4}" srcOrd="0" destOrd="0" parTransId="{623B5C06-1DCE-4A1F-9F1F-8E2916548DBD}" sibTransId="{53A8D11D-EA2E-4AE2-8E92-61F2C5B25AB1}"/>
    <dgm:cxn modelId="{15B797C2-2729-44A8-9959-635ED775C5AD}" type="presOf" srcId="{267850C8-13DF-4C7F-81ED-AF1877F4404A}" destId="{3858BDE6-F75B-4EF6-B122-BA687969C58C}" srcOrd="0" destOrd="0" presId="urn:microsoft.com/office/officeart/2005/8/layout/vList2"/>
    <dgm:cxn modelId="{D98972F9-2E8E-4A88-92B7-84CB0942BE07}" type="presOf" srcId="{CD3E347A-58CE-4C9E-82B4-72B666051DA4}" destId="{48466BE7-19F1-4742-BC89-77AC6469FD1E}" srcOrd="0" destOrd="0" presId="urn:microsoft.com/office/officeart/2005/8/layout/vList2"/>
    <dgm:cxn modelId="{597FCF05-0725-4630-96F9-01E021B19D3B}" type="presParOf" srcId="{3858BDE6-F75B-4EF6-B122-BA687969C58C}" destId="{48466BE7-19F1-4742-BC89-77AC6469FD1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8B74725-1FA3-4490-9561-E0FE58A542C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DAA20AC-2132-43AB-B115-7F46A7092924}">
      <dgm:prSet/>
      <dgm:spPr/>
      <dgm:t>
        <a:bodyPr/>
        <a:lstStyle/>
        <a:p>
          <a:pPr rtl="0"/>
          <a:r>
            <a:rPr lang="en-US" dirty="0">
              <a:solidFill>
                <a:schemeClr val="accent2">
                  <a:lumMod val="60000"/>
                  <a:lumOff val="40000"/>
                </a:schemeClr>
              </a:solidFill>
            </a:rPr>
            <a:t>Programming</a:t>
          </a:r>
          <a:r>
            <a:rPr lang="en-US" dirty="0"/>
            <a:t>: Optimizing policy </a:t>
          </a:r>
        </a:p>
      </dgm:t>
    </dgm:pt>
    <dgm:pt modelId="{AF614A5B-51E2-4919-AA22-11BCBC4F36A9}" type="parTrans" cxnId="{D8E67F54-69AE-4C69-B237-032EAD53413E}">
      <dgm:prSet/>
      <dgm:spPr/>
      <dgm:t>
        <a:bodyPr/>
        <a:lstStyle/>
        <a:p>
          <a:endParaRPr lang="en-US"/>
        </a:p>
      </dgm:t>
    </dgm:pt>
    <dgm:pt modelId="{8D5BD2FD-9FAC-47A1-BFF1-364B468DCE83}" type="sibTrans" cxnId="{D8E67F54-69AE-4C69-B237-032EAD53413E}">
      <dgm:prSet/>
      <dgm:spPr/>
      <dgm:t>
        <a:bodyPr/>
        <a:lstStyle/>
        <a:p>
          <a:endParaRPr lang="en-US"/>
        </a:p>
      </dgm:t>
    </dgm:pt>
    <dgm:pt modelId="{01A71318-9A72-4561-856A-0156EBBF2D57}" type="pres">
      <dgm:prSet presAssocID="{F8B74725-1FA3-4490-9561-E0FE58A542CF}" presName="linear" presStyleCnt="0">
        <dgm:presLayoutVars>
          <dgm:animLvl val="lvl"/>
          <dgm:resizeHandles val="exact"/>
        </dgm:presLayoutVars>
      </dgm:prSet>
      <dgm:spPr/>
    </dgm:pt>
    <dgm:pt modelId="{B49FDC6B-EA23-4FD2-97B6-4B282FCCC28C}" type="pres">
      <dgm:prSet presAssocID="{8DAA20AC-2132-43AB-B115-7F46A7092924}" presName="parentText" presStyleLbl="node1" presStyleIdx="0" presStyleCnt="1">
        <dgm:presLayoutVars>
          <dgm:chMax val="0"/>
          <dgm:bulletEnabled val="1"/>
        </dgm:presLayoutVars>
      </dgm:prSet>
      <dgm:spPr/>
    </dgm:pt>
  </dgm:ptLst>
  <dgm:cxnLst>
    <dgm:cxn modelId="{D8E67F54-69AE-4C69-B237-032EAD53413E}" srcId="{F8B74725-1FA3-4490-9561-E0FE58A542CF}" destId="{8DAA20AC-2132-43AB-B115-7F46A7092924}" srcOrd="0" destOrd="0" parTransId="{AF614A5B-51E2-4919-AA22-11BCBC4F36A9}" sibTransId="{8D5BD2FD-9FAC-47A1-BFF1-364B468DCE83}"/>
    <dgm:cxn modelId="{77E7C2B3-55E8-4CB7-9A28-A51BF6BA4E3E}" type="presOf" srcId="{F8B74725-1FA3-4490-9561-E0FE58A542CF}" destId="{01A71318-9A72-4561-856A-0156EBBF2D57}" srcOrd="0" destOrd="0" presId="urn:microsoft.com/office/officeart/2005/8/layout/vList2"/>
    <dgm:cxn modelId="{AA8BC9F5-E4C5-4E08-B175-8714FE565DD6}" type="presOf" srcId="{8DAA20AC-2132-43AB-B115-7F46A7092924}" destId="{B49FDC6B-EA23-4FD2-97B6-4B282FCCC28C}" srcOrd="0" destOrd="0" presId="urn:microsoft.com/office/officeart/2005/8/layout/vList2"/>
    <dgm:cxn modelId="{7B930872-00C4-481C-88D8-0675DAC4ABE2}" type="presParOf" srcId="{01A71318-9A72-4561-856A-0156EBBF2D57}" destId="{B49FDC6B-EA23-4FD2-97B6-4B282FCCC28C}"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3A3462B-146F-499F-90D4-CCAD6CA8E3FF}" type="doc">
      <dgm:prSet loTypeId="urn:microsoft.com/office/officeart/2005/8/layout/hList1" loCatId="list" qsTypeId="urn:microsoft.com/office/officeart/2005/8/quickstyle/3d1" qsCatId="3D" csTypeId="urn:microsoft.com/office/officeart/2005/8/colors/accent1_2" csCatId="accent1" phldr="1"/>
      <dgm:spPr/>
      <dgm:t>
        <a:bodyPr/>
        <a:lstStyle/>
        <a:p>
          <a:endParaRPr lang="en-US"/>
        </a:p>
      </dgm:t>
    </dgm:pt>
    <dgm:pt modelId="{55AABF4F-1C1E-4C24-AA68-8DA224303742}">
      <dgm:prSet/>
      <dgm:spPr/>
      <dgm:t>
        <a:bodyPr/>
        <a:lstStyle/>
        <a:p>
          <a:pPr rtl="0"/>
          <a:r>
            <a:rPr lang="en-US" dirty="0"/>
            <a:t>We can apply dynamic programming to problems which have two properties:</a:t>
          </a:r>
        </a:p>
      </dgm:t>
    </dgm:pt>
    <dgm:pt modelId="{CEA79B1B-AF1C-4B59-BD7C-A9C54CF5DD2D}" type="parTrans" cxnId="{E6EDE7C5-4D0E-4840-AEAD-663D21152512}">
      <dgm:prSet/>
      <dgm:spPr/>
      <dgm:t>
        <a:bodyPr/>
        <a:lstStyle/>
        <a:p>
          <a:endParaRPr lang="en-US"/>
        </a:p>
      </dgm:t>
    </dgm:pt>
    <dgm:pt modelId="{03AF8B65-1387-44CB-92C2-BED2036DEFAB}" type="sibTrans" cxnId="{E6EDE7C5-4D0E-4840-AEAD-663D21152512}">
      <dgm:prSet/>
      <dgm:spPr/>
      <dgm:t>
        <a:bodyPr/>
        <a:lstStyle/>
        <a:p>
          <a:endParaRPr lang="en-US"/>
        </a:p>
      </dgm:t>
    </dgm:pt>
    <dgm:pt modelId="{B23F2354-5E65-4D67-A527-7438293F2C7C}">
      <dgm:prSet/>
      <dgm:spPr/>
      <dgm:t>
        <a:bodyPr/>
        <a:lstStyle/>
        <a:p>
          <a:pPr rtl="0"/>
          <a:r>
            <a:rPr lang="en-US" dirty="0"/>
            <a:t>Optimal solution can be decomposed to Subperoblems</a:t>
          </a:r>
        </a:p>
      </dgm:t>
    </dgm:pt>
    <dgm:pt modelId="{77CDDA30-1B59-470C-957C-2575836D6AAE}" type="parTrans" cxnId="{2A3BE033-1FCB-4190-9B6E-ADDD97EDBF67}">
      <dgm:prSet/>
      <dgm:spPr/>
      <dgm:t>
        <a:bodyPr/>
        <a:lstStyle/>
        <a:p>
          <a:endParaRPr lang="en-US"/>
        </a:p>
      </dgm:t>
    </dgm:pt>
    <dgm:pt modelId="{DD4BEFEC-B08D-4B99-A429-09C52CDE622D}" type="sibTrans" cxnId="{2A3BE033-1FCB-4190-9B6E-ADDD97EDBF67}">
      <dgm:prSet/>
      <dgm:spPr/>
      <dgm:t>
        <a:bodyPr/>
        <a:lstStyle/>
        <a:p>
          <a:endParaRPr lang="en-US"/>
        </a:p>
      </dgm:t>
    </dgm:pt>
    <dgm:pt modelId="{88E7EB17-DD9B-4356-9BCE-FDA04B78FC7E}">
      <dgm:prSet/>
      <dgm:spPr/>
      <dgm:t>
        <a:bodyPr/>
        <a:lstStyle/>
        <a:p>
          <a:pPr rtl="0"/>
          <a:r>
            <a:rPr lang="en-US" dirty="0"/>
            <a:t>Subperoblems overlap so solution can be stored and reused</a:t>
          </a:r>
        </a:p>
      </dgm:t>
    </dgm:pt>
    <dgm:pt modelId="{DBE20E04-F2DF-4373-9F08-9B56D7BDA61F}" type="parTrans" cxnId="{97455CF6-3F47-47AA-BF6C-5DB9C407F492}">
      <dgm:prSet/>
      <dgm:spPr/>
      <dgm:t>
        <a:bodyPr/>
        <a:lstStyle/>
        <a:p>
          <a:endParaRPr lang="en-US"/>
        </a:p>
      </dgm:t>
    </dgm:pt>
    <dgm:pt modelId="{17909A09-1F11-44A4-97AB-6F32B44EDD04}" type="sibTrans" cxnId="{97455CF6-3F47-47AA-BF6C-5DB9C407F492}">
      <dgm:prSet/>
      <dgm:spPr/>
      <dgm:t>
        <a:bodyPr/>
        <a:lstStyle/>
        <a:p>
          <a:endParaRPr lang="en-US"/>
        </a:p>
      </dgm:t>
    </dgm:pt>
    <dgm:pt modelId="{E103B1F0-D755-430C-B3E4-86B7F7755616}" type="pres">
      <dgm:prSet presAssocID="{53A3462B-146F-499F-90D4-CCAD6CA8E3FF}" presName="Name0" presStyleCnt="0">
        <dgm:presLayoutVars>
          <dgm:dir/>
          <dgm:animLvl val="lvl"/>
          <dgm:resizeHandles val="exact"/>
        </dgm:presLayoutVars>
      </dgm:prSet>
      <dgm:spPr/>
    </dgm:pt>
    <dgm:pt modelId="{B6C94A08-5DC2-45B0-9B40-B02CC0907375}" type="pres">
      <dgm:prSet presAssocID="{55AABF4F-1C1E-4C24-AA68-8DA224303742}" presName="composite" presStyleCnt="0"/>
      <dgm:spPr/>
    </dgm:pt>
    <dgm:pt modelId="{B88EB88B-2085-4030-89B5-2B38F5593607}" type="pres">
      <dgm:prSet presAssocID="{55AABF4F-1C1E-4C24-AA68-8DA224303742}" presName="parTx" presStyleLbl="alignNode1" presStyleIdx="0" presStyleCnt="1" custLinFactNeighborX="-42277" custLinFactNeighborY="6556">
        <dgm:presLayoutVars>
          <dgm:chMax val="0"/>
          <dgm:chPref val="0"/>
          <dgm:bulletEnabled val="1"/>
        </dgm:presLayoutVars>
      </dgm:prSet>
      <dgm:spPr/>
    </dgm:pt>
    <dgm:pt modelId="{FE49D2BA-ED14-4BFE-95BE-757D7469E9FB}" type="pres">
      <dgm:prSet presAssocID="{55AABF4F-1C1E-4C24-AA68-8DA224303742}" presName="desTx" presStyleLbl="alignAccFollowNode1" presStyleIdx="0" presStyleCnt="1">
        <dgm:presLayoutVars>
          <dgm:bulletEnabled val="1"/>
        </dgm:presLayoutVars>
      </dgm:prSet>
      <dgm:spPr/>
    </dgm:pt>
  </dgm:ptLst>
  <dgm:cxnLst>
    <dgm:cxn modelId="{2A3BE033-1FCB-4190-9B6E-ADDD97EDBF67}" srcId="{55AABF4F-1C1E-4C24-AA68-8DA224303742}" destId="{B23F2354-5E65-4D67-A527-7438293F2C7C}" srcOrd="0" destOrd="0" parTransId="{77CDDA30-1B59-470C-957C-2575836D6AAE}" sibTransId="{DD4BEFEC-B08D-4B99-A429-09C52CDE622D}"/>
    <dgm:cxn modelId="{B751B256-19E4-45CD-913C-D33615FCD39E}" type="presOf" srcId="{53A3462B-146F-499F-90D4-CCAD6CA8E3FF}" destId="{E103B1F0-D755-430C-B3E4-86B7F7755616}" srcOrd="0" destOrd="0" presId="urn:microsoft.com/office/officeart/2005/8/layout/hList1"/>
    <dgm:cxn modelId="{A9CAC278-81AC-493E-95B2-F33AD4415C59}" type="presOf" srcId="{88E7EB17-DD9B-4356-9BCE-FDA04B78FC7E}" destId="{FE49D2BA-ED14-4BFE-95BE-757D7469E9FB}" srcOrd="0" destOrd="1" presId="urn:microsoft.com/office/officeart/2005/8/layout/hList1"/>
    <dgm:cxn modelId="{0AB43FA9-8265-4884-BAAF-3512C5A6D77F}" type="presOf" srcId="{55AABF4F-1C1E-4C24-AA68-8DA224303742}" destId="{B88EB88B-2085-4030-89B5-2B38F5593607}" srcOrd="0" destOrd="0" presId="urn:microsoft.com/office/officeart/2005/8/layout/hList1"/>
    <dgm:cxn modelId="{5F99A5AB-5419-471B-B32E-4EB93480E850}" type="presOf" srcId="{B23F2354-5E65-4D67-A527-7438293F2C7C}" destId="{FE49D2BA-ED14-4BFE-95BE-757D7469E9FB}" srcOrd="0" destOrd="0" presId="urn:microsoft.com/office/officeart/2005/8/layout/hList1"/>
    <dgm:cxn modelId="{E6EDE7C5-4D0E-4840-AEAD-663D21152512}" srcId="{53A3462B-146F-499F-90D4-CCAD6CA8E3FF}" destId="{55AABF4F-1C1E-4C24-AA68-8DA224303742}" srcOrd="0" destOrd="0" parTransId="{CEA79B1B-AF1C-4B59-BD7C-A9C54CF5DD2D}" sibTransId="{03AF8B65-1387-44CB-92C2-BED2036DEFAB}"/>
    <dgm:cxn modelId="{97455CF6-3F47-47AA-BF6C-5DB9C407F492}" srcId="{55AABF4F-1C1E-4C24-AA68-8DA224303742}" destId="{88E7EB17-DD9B-4356-9BCE-FDA04B78FC7E}" srcOrd="1" destOrd="0" parTransId="{DBE20E04-F2DF-4373-9F08-9B56D7BDA61F}" sibTransId="{17909A09-1F11-44A4-97AB-6F32B44EDD04}"/>
    <dgm:cxn modelId="{43538805-D340-4DAB-AC21-71E8ED2B710D}" type="presParOf" srcId="{E103B1F0-D755-430C-B3E4-86B7F7755616}" destId="{B6C94A08-5DC2-45B0-9B40-B02CC0907375}" srcOrd="0" destOrd="0" presId="urn:microsoft.com/office/officeart/2005/8/layout/hList1"/>
    <dgm:cxn modelId="{A042156F-E411-4400-B5ED-035E29D10E4F}" type="presParOf" srcId="{B6C94A08-5DC2-45B0-9B40-B02CC0907375}" destId="{B88EB88B-2085-4030-89B5-2B38F5593607}" srcOrd="0" destOrd="0" presId="urn:microsoft.com/office/officeart/2005/8/layout/hList1"/>
    <dgm:cxn modelId="{59A92CDE-E783-456C-B575-5E02866BC06E}" type="presParOf" srcId="{B6C94A08-5DC2-45B0-9B40-B02CC0907375}" destId="{FE49D2BA-ED14-4BFE-95BE-757D7469E9FB}"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8E5E7F8-9802-48DB-A4C0-083A4CDAAEAD}" type="doc">
      <dgm:prSet loTypeId="urn:microsoft.com/office/officeart/2005/8/layout/hList1" loCatId="list" qsTypeId="urn:microsoft.com/office/officeart/2005/8/quickstyle/3d1" qsCatId="3D" csTypeId="urn:microsoft.com/office/officeart/2005/8/colors/accent1_2" csCatId="accent1" phldr="1"/>
      <dgm:spPr/>
      <dgm:t>
        <a:bodyPr/>
        <a:lstStyle/>
        <a:p>
          <a:endParaRPr lang="en-US"/>
        </a:p>
      </dgm:t>
    </dgm:pt>
    <dgm:pt modelId="{98E65E99-E34F-43FC-A141-CD7DF4817B72}">
      <dgm:prSet/>
      <dgm:spPr>
        <a:solidFill>
          <a:srgbClr val="FF0000"/>
        </a:solidFill>
      </dgm:spPr>
      <dgm:t>
        <a:bodyPr/>
        <a:lstStyle/>
        <a:p>
          <a:pPr rtl="0"/>
          <a:r>
            <a:rPr lang="en-US" dirty="0"/>
            <a:t>MDP satisfy both properties</a:t>
          </a:r>
        </a:p>
      </dgm:t>
    </dgm:pt>
    <dgm:pt modelId="{39F13D8C-A546-44EC-97B7-92E39CD4BAF4}" type="parTrans" cxnId="{4463219B-4316-40C6-AB3B-0A3981D481C2}">
      <dgm:prSet/>
      <dgm:spPr/>
      <dgm:t>
        <a:bodyPr/>
        <a:lstStyle/>
        <a:p>
          <a:endParaRPr lang="en-US"/>
        </a:p>
      </dgm:t>
    </dgm:pt>
    <dgm:pt modelId="{A261FAA0-5F06-4BA7-B47B-EBCF5B9DC27F}" type="sibTrans" cxnId="{4463219B-4316-40C6-AB3B-0A3981D481C2}">
      <dgm:prSet/>
      <dgm:spPr/>
      <dgm:t>
        <a:bodyPr/>
        <a:lstStyle/>
        <a:p>
          <a:endParaRPr lang="en-US"/>
        </a:p>
      </dgm:t>
    </dgm:pt>
    <dgm:pt modelId="{FF75637F-518E-4184-9BD0-D54CBDD6024F}">
      <dgm:prSet/>
      <dgm:spPr/>
      <dgm:t>
        <a:bodyPr/>
        <a:lstStyle/>
        <a:p>
          <a:pPr rtl="0"/>
          <a:r>
            <a:rPr lang="en-US"/>
            <a:t>Bellman equation give recursive decomposition</a:t>
          </a:r>
        </a:p>
      </dgm:t>
    </dgm:pt>
    <dgm:pt modelId="{A3F3CB03-CA7E-46AD-BEB2-5015F5C2E7E9}" type="parTrans" cxnId="{94AA23E9-8115-4ABE-8392-1D3FEC9F098D}">
      <dgm:prSet/>
      <dgm:spPr/>
      <dgm:t>
        <a:bodyPr/>
        <a:lstStyle/>
        <a:p>
          <a:endParaRPr lang="en-US"/>
        </a:p>
      </dgm:t>
    </dgm:pt>
    <dgm:pt modelId="{77D742AF-F371-4059-BD9F-F7CB2B8FE078}" type="sibTrans" cxnId="{94AA23E9-8115-4ABE-8392-1D3FEC9F098D}">
      <dgm:prSet/>
      <dgm:spPr/>
      <dgm:t>
        <a:bodyPr/>
        <a:lstStyle/>
        <a:p>
          <a:endParaRPr lang="en-US"/>
        </a:p>
      </dgm:t>
    </dgm:pt>
    <dgm:pt modelId="{2FC72869-59BD-4247-986E-C9B850E05CD8}">
      <dgm:prSet/>
      <dgm:spPr/>
      <dgm:t>
        <a:bodyPr/>
        <a:lstStyle/>
        <a:p>
          <a:pPr rtl="0"/>
          <a:r>
            <a:rPr lang="en-US"/>
            <a:t>Value function store and reuse solutions</a:t>
          </a:r>
        </a:p>
      </dgm:t>
    </dgm:pt>
    <dgm:pt modelId="{66A1AB7C-A8BE-4E58-B9C5-A092BF10594C}" type="parTrans" cxnId="{A46E91BB-806B-4D2D-85B8-B1DF40DA7692}">
      <dgm:prSet/>
      <dgm:spPr/>
      <dgm:t>
        <a:bodyPr/>
        <a:lstStyle/>
        <a:p>
          <a:endParaRPr lang="en-US"/>
        </a:p>
      </dgm:t>
    </dgm:pt>
    <dgm:pt modelId="{143EAB4F-5BAC-40E5-88EA-D20FC0F813FF}" type="sibTrans" cxnId="{A46E91BB-806B-4D2D-85B8-B1DF40DA7692}">
      <dgm:prSet/>
      <dgm:spPr/>
      <dgm:t>
        <a:bodyPr/>
        <a:lstStyle/>
        <a:p>
          <a:endParaRPr lang="en-US"/>
        </a:p>
      </dgm:t>
    </dgm:pt>
    <dgm:pt modelId="{B0019AD6-8A15-4CCB-B86D-39F9E58EA0F9}" type="pres">
      <dgm:prSet presAssocID="{48E5E7F8-9802-48DB-A4C0-083A4CDAAEAD}" presName="Name0" presStyleCnt="0">
        <dgm:presLayoutVars>
          <dgm:dir/>
          <dgm:animLvl val="lvl"/>
          <dgm:resizeHandles val="exact"/>
        </dgm:presLayoutVars>
      </dgm:prSet>
      <dgm:spPr/>
    </dgm:pt>
    <dgm:pt modelId="{28D52DD5-95FC-4001-B960-59D1F80A73D7}" type="pres">
      <dgm:prSet presAssocID="{98E65E99-E34F-43FC-A141-CD7DF4817B72}" presName="composite" presStyleCnt="0"/>
      <dgm:spPr/>
    </dgm:pt>
    <dgm:pt modelId="{CA09279E-BAF2-4C31-B4E3-28E298E651C7}" type="pres">
      <dgm:prSet presAssocID="{98E65E99-E34F-43FC-A141-CD7DF4817B72}" presName="parTx" presStyleLbl="alignNode1" presStyleIdx="0" presStyleCnt="1" custLinFactNeighborX="-4592" custLinFactNeighborY="-34057">
        <dgm:presLayoutVars>
          <dgm:chMax val="0"/>
          <dgm:chPref val="0"/>
          <dgm:bulletEnabled val="1"/>
        </dgm:presLayoutVars>
      </dgm:prSet>
      <dgm:spPr/>
    </dgm:pt>
    <dgm:pt modelId="{00C109AB-5372-464E-965B-4731620654C3}" type="pres">
      <dgm:prSet presAssocID="{98E65E99-E34F-43FC-A141-CD7DF4817B72}" presName="desTx" presStyleLbl="alignAccFollowNode1" presStyleIdx="0" presStyleCnt="1" custLinFactY="192372" custLinFactNeighborX="-32198" custLinFactNeighborY="200000">
        <dgm:presLayoutVars>
          <dgm:bulletEnabled val="1"/>
        </dgm:presLayoutVars>
      </dgm:prSet>
      <dgm:spPr/>
    </dgm:pt>
  </dgm:ptLst>
  <dgm:cxnLst>
    <dgm:cxn modelId="{3B871706-0B1F-4BAA-8BE3-EAA9AF751AA4}" type="presOf" srcId="{FF75637F-518E-4184-9BD0-D54CBDD6024F}" destId="{00C109AB-5372-464E-965B-4731620654C3}" srcOrd="0" destOrd="0" presId="urn:microsoft.com/office/officeart/2005/8/layout/hList1"/>
    <dgm:cxn modelId="{52B2B624-00DC-443A-9B4D-86E88F499D1F}" type="presOf" srcId="{98E65E99-E34F-43FC-A141-CD7DF4817B72}" destId="{CA09279E-BAF2-4C31-B4E3-28E298E651C7}" srcOrd="0" destOrd="0" presId="urn:microsoft.com/office/officeart/2005/8/layout/hList1"/>
    <dgm:cxn modelId="{7976C761-8A7C-4F1B-A9A4-8F0D76ACFB7F}" type="presOf" srcId="{48E5E7F8-9802-48DB-A4C0-083A4CDAAEAD}" destId="{B0019AD6-8A15-4CCB-B86D-39F9E58EA0F9}" srcOrd="0" destOrd="0" presId="urn:microsoft.com/office/officeart/2005/8/layout/hList1"/>
    <dgm:cxn modelId="{4463219B-4316-40C6-AB3B-0A3981D481C2}" srcId="{48E5E7F8-9802-48DB-A4C0-083A4CDAAEAD}" destId="{98E65E99-E34F-43FC-A141-CD7DF4817B72}" srcOrd="0" destOrd="0" parTransId="{39F13D8C-A546-44EC-97B7-92E39CD4BAF4}" sibTransId="{A261FAA0-5F06-4BA7-B47B-EBCF5B9DC27F}"/>
    <dgm:cxn modelId="{A46E91BB-806B-4D2D-85B8-B1DF40DA7692}" srcId="{98E65E99-E34F-43FC-A141-CD7DF4817B72}" destId="{2FC72869-59BD-4247-986E-C9B850E05CD8}" srcOrd="1" destOrd="0" parTransId="{66A1AB7C-A8BE-4E58-B9C5-A092BF10594C}" sibTransId="{143EAB4F-5BAC-40E5-88EA-D20FC0F813FF}"/>
    <dgm:cxn modelId="{0EF258DC-7218-472D-B070-7B10EE917EFA}" type="presOf" srcId="{2FC72869-59BD-4247-986E-C9B850E05CD8}" destId="{00C109AB-5372-464E-965B-4731620654C3}" srcOrd="0" destOrd="1" presId="urn:microsoft.com/office/officeart/2005/8/layout/hList1"/>
    <dgm:cxn modelId="{94AA23E9-8115-4ABE-8392-1D3FEC9F098D}" srcId="{98E65E99-E34F-43FC-A141-CD7DF4817B72}" destId="{FF75637F-518E-4184-9BD0-D54CBDD6024F}" srcOrd="0" destOrd="0" parTransId="{A3F3CB03-CA7E-46AD-BEB2-5015F5C2E7E9}" sibTransId="{77D742AF-F371-4059-BD9F-F7CB2B8FE078}"/>
    <dgm:cxn modelId="{48A35051-75E7-43F8-815B-C3D3F03DC19D}" type="presParOf" srcId="{B0019AD6-8A15-4CCB-B86D-39F9E58EA0F9}" destId="{28D52DD5-95FC-4001-B960-59D1F80A73D7}" srcOrd="0" destOrd="0" presId="urn:microsoft.com/office/officeart/2005/8/layout/hList1"/>
    <dgm:cxn modelId="{E34C2D75-5E94-4170-B2CD-868CD6FF1093}" type="presParOf" srcId="{28D52DD5-95FC-4001-B960-59D1F80A73D7}" destId="{CA09279E-BAF2-4C31-B4E3-28E298E651C7}" srcOrd="0" destOrd="0" presId="urn:microsoft.com/office/officeart/2005/8/layout/hList1"/>
    <dgm:cxn modelId="{DBC9C36A-B80A-41E2-A432-C3DCDA62333D}" type="presParOf" srcId="{28D52DD5-95FC-4001-B960-59D1F80A73D7}" destId="{00C109AB-5372-464E-965B-4731620654C3}" srcOrd="1" destOrd="0" presId="urn:microsoft.com/office/officeart/2005/8/layout/hList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F9B6079-2EA2-49A0-AA28-96370DB6958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mc:AlternateContent xmlns:mc="http://schemas.openxmlformats.org/markup-compatibility/2006" xmlns:a14="http://schemas.microsoft.com/office/drawing/2010/main">
      <mc:Choice Requires="a14">
        <dgm:pt modelId="{472DCAFD-EAE9-495C-96DB-CD303A5B796B}">
          <dgm:prSet/>
          <dgm:spPr/>
          <dgm:t>
            <a:bodyPr/>
            <a:lstStyle/>
            <a:p>
              <a:pPr rtl="0"/>
              <a:r>
                <a:rPr lang="en-US"/>
                <a:t>We have some specific policy </a:t>
              </a:r>
              <a14:m>
                <m:oMath xmlns:m="http://schemas.openxmlformats.org/officeDocument/2006/math">
                  <m:r>
                    <a:rPr lang="en-US" i="1">
                      <a:latin typeface="Cambria Math" panose="02040503050406030204" pitchFamily="18" charset="0"/>
                    </a:rPr>
                    <m:t>𝜋</m:t>
                  </m:r>
                </m:oMath>
              </a14:m>
              <a:endParaRPr lang="en-US"/>
            </a:p>
          </dgm:t>
        </dgm:pt>
      </mc:Choice>
      <mc:Fallback xmlns="">
        <dgm:pt modelId="{472DCAFD-EAE9-495C-96DB-CD303A5B796B}">
          <dgm:prSet/>
          <dgm:spPr/>
          <dgm:t>
            <a:bodyPr/>
            <a:lstStyle/>
            <a:p>
              <a:pPr rtl="0"/>
              <a:r>
                <a:rPr lang="en-US" smtClean="0"/>
                <a:t>We have some specific policy </a:t>
              </a:r>
              <a:r>
                <a:rPr lang="en-US" i="0"/>
                <a:t>𝜋</a:t>
              </a:r>
              <a:endParaRPr lang="en-US"/>
            </a:p>
          </dgm:t>
        </dgm:pt>
      </mc:Fallback>
    </mc:AlternateContent>
    <dgm:pt modelId="{19158118-2851-478E-9732-3BC7BFCCD684}" type="sibTrans" cxnId="{82F30288-8261-4E81-B60E-84AE7266CEC1}">
      <dgm:prSet/>
      <dgm:spPr/>
      <dgm:t>
        <a:bodyPr/>
        <a:lstStyle/>
        <a:p>
          <a:endParaRPr lang="en-US"/>
        </a:p>
      </dgm:t>
    </dgm:pt>
    <dgm:pt modelId="{8292B2FE-E57D-4A15-9EE0-AD062543BEB8}" type="parTrans" cxnId="{82F30288-8261-4E81-B60E-84AE7266CEC1}">
      <dgm:prSet/>
      <dgm:spPr/>
      <dgm:t>
        <a:bodyPr/>
        <a:lstStyle/>
        <a:p>
          <a:endParaRPr lang="en-US"/>
        </a:p>
      </dgm:t>
    </dgm:pt>
    <dgm:pt modelId="{2EC18EAA-29BC-4C8D-B11C-F9DEE86F1BBA}" type="pres">
      <dgm:prSet presAssocID="{7F9B6079-2EA2-49A0-AA28-96370DB6958C}" presName="linear" presStyleCnt="0">
        <dgm:presLayoutVars>
          <dgm:animLvl val="lvl"/>
          <dgm:resizeHandles val="exact"/>
        </dgm:presLayoutVars>
      </dgm:prSet>
      <dgm:spPr/>
    </dgm:pt>
    <dgm:pt modelId="{58073300-19C3-451A-B356-104DCB58F8BA}" type="pres">
      <dgm:prSet presAssocID="{472DCAFD-EAE9-495C-96DB-CD303A5B796B}" presName="parentText" presStyleLbl="node1" presStyleIdx="0" presStyleCnt="1" custLinFactNeighborX="-587" custLinFactNeighborY="10141">
        <dgm:presLayoutVars>
          <dgm:chMax val="0"/>
          <dgm:bulletEnabled val="1"/>
        </dgm:presLayoutVars>
      </dgm:prSet>
      <dgm:spPr/>
    </dgm:pt>
  </dgm:ptLst>
  <dgm:cxnLst>
    <dgm:cxn modelId="{27113659-4452-421D-9E6D-EF9CD9C794E5}" type="presOf" srcId="{472DCAFD-EAE9-495C-96DB-CD303A5B796B}" destId="{58073300-19C3-451A-B356-104DCB58F8BA}" srcOrd="0" destOrd="0" presId="urn:microsoft.com/office/officeart/2005/8/layout/vList2"/>
    <dgm:cxn modelId="{82F30288-8261-4E81-B60E-84AE7266CEC1}" srcId="{7F9B6079-2EA2-49A0-AA28-96370DB6958C}" destId="{472DCAFD-EAE9-495C-96DB-CD303A5B796B}" srcOrd="0" destOrd="0" parTransId="{8292B2FE-E57D-4A15-9EE0-AD062543BEB8}" sibTransId="{19158118-2851-478E-9732-3BC7BFCCD684}"/>
    <dgm:cxn modelId="{244A30B6-B68F-4345-BA5B-A0FC478CEB98}" type="presOf" srcId="{7F9B6079-2EA2-49A0-AA28-96370DB6958C}" destId="{2EC18EAA-29BC-4C8D-B11C-F9DEE86F1BBA}" srcOrd="0" destOrd="0" presId="urn:microsoft.com/office/officeart/2005/8/layout/vList2"/>
    <dgm:cxn modelId="{7B3748D8-2E0D-4C20-8415-B4AB41B2FBFB}" type="presParOf" srcId="{2EC18EAA-29BC-4C8D-B11C-F9DEE86F1BBA}" destId="{58073300-19C3-451A-B356-104DCB58F8B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0840D5A-6808-4675-9D01-820A8F8E639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46BAE45-5391-41DF-ABD8-53F3A047F0B2}">
      <dgm:prSet/>
      <dgm:spPr/>
      <dgm:t>
        <a:bodyPr/>
        <a:lstStyle/>
        <a:p>
          <a:pPr rtl="0"/>
          <a:r>
            <a:rPr lang="en-US" dirty="0"/>
            <a:t>we initialize our value function for all state (mostly zero) </a:t>
          </a:r>
        </a:p>
      </dgm:t>
    </dgm:pt>
    <dgm:pt modelId="{1C8FABEB-4555-4DD1-9D7B-7F494BF2773B}" type="parTrans" cxnId="{6FBA89CA-10B1-4385-8CB7-33DEB43CE5F4}">
      <dgm:prSet/>
      <dgm:spPr/>
      <dgm:t>
        <a:bodyPr/>
        <a:lstStyle/>
        <a:p>
          <a:endParaRPr lang="en-US"/>
        </a:p>
      </dgm:t>
    </dgm:pt>
    <dgm:pt modelId="{BAF84C7D-9544-48BA-BC58-A685E801CD45}" type="sibTrans" cxnId="{6FBA89CA-10B1-4385-8CB7-33DEB43CE5F4}">
      <dgm:prSet/>
      <dgm:spPr/>
      <dgm:t>
        <a:bodyPr/>
        <a:lstStyle/>
        <a:p>
          <a:endParaRPr lang="en-US"/>
        </a:p>
      </dgm:t>
    </dgm:pt>
    <dgm:pt modelId="{4DD6C21B-6E07-432F-80EF-50614AD1102D}" type="pres">
      <dgm:prSet presAssocID="{70840D5A-6808-4675-9D01-820A8F8E639F}" presName="linear" presStyleCnt="0">
        <dgm:presLayoutVars>
          <dgm:animLvl val="lvl"/>
          <dgm:resizeHandles val="exact"/>
        </dgm:presLayoutVars>
      </dgm:prSet>
      <dgm:spPr/>
    </dgm:pt>
    <dgm:pt modelId="{7A973F8E-7328-43E7-8102-7DA4EDB7DC4F}" type="pres">
      <dgm:prSet presAssocID="{A46BAE45-5391-41DF-ABD8-53F3A047F0B2}" presName="parentText" presStyleLbl="node1" presStyleIdx="0" presStyleCnt="1" custLinFactNeighborX="1562" custLinFactNeighborY="-3942">
        <dgm:presLayoutVars>
          <dgm:chMax val="0"/>
          <dgm:bulletEnabled val="1"/>
        </dgm:presLayoutVars>
      </dgm:prSet>
      <dgm:spPr/>
    </dgm:pt>
  </dgm:ptLst>
  <dgm:cxnLst>
    <dgm:cxn modelId="{E87A4613-511C-40D2-8A89-E0359EBE94F1}" type="presOf" srcId="{A46BAE45-5391-41DF-ABD8-53F3A047F0B2}" destId="{7A973F8E-7328-43E7-8102-7DA4EDB7DC4F}" srcOrd="0" destOrd="0" presId="urn:microsoft.com/office/officeart/2005/8/layout/vList2"/>
    <dgm:cxn modelId="{9B76D5B5-019A-458A-A1D0-9AF0DC3D7B13}" type="presOf" srcId="{70840D5A-6808-4675-9D01-820A8F8E639F}" destId="{4DD6C21B-6E07-432F-80EF-50614AD1102D}" srcOrd="0" destOrd="0" presId="urn:microsoft.com/office/officeart/2005/8/layout/vList2"/>
    <dgm:cxn modelId="{6FBA89CA-10B1-4385-8CB7-33DEB43CE5F4}" srcId="{70840D5A-6808-4675-9D01-820A8F8E639F}" destId="{A46BAE45-5391-41DF-ABD8-53F3A047F0B2}" srcOrd="0" destOrd="0" parTransId="{1C8FABEB-4555-4DD1-9D7B-7F494BF2773B}" sibTransId="{BAF84C7D-9544-48BA-BC58-A685E801CD45}"/>
    <dgm:cxn modelId="{68E01C3C-2FD0-48BC-91DA-56F0EDB4B1D3}" type="presParOf" srcId="{4DD6C21B-6E07-432F-80EF-50614AD1102D}" destId="{7A973F8E-7328-43E7-8102-7DA4EDB7DC4F}"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809179E-002A-49CF-9466-2F7A2494DD0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5374C18E-099E-4EE7-B8DE-442509CAC36B}">
          <dgm:prSet/>
          <dgm:spPr>
            <a:solidFill>
              <a:srgbClr val="FFFF00"/>
            </a:solidFill>
          </dgm:spPr>
          <dgm:t>
            <a:bodyPr/>
            <a:lstStyle/>
            <a:p>
              <a:pPr algn="l" rtl="0"/>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d>
                      <m:dPr>
                        <m:ctrlPr>
                          <a:rPr lang="en-US" b="0"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𝑠</m:t>
                        </m:r>
                      </m:e>
                    </m:d>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0</m:t>
                    </m:r>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𝑠</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𝑆</m:t>
                    </m:r>
                  </m:oMath>
                </m:oMathPara>
              </a14:m>
              <a:endParaRPr lang="en-US" b="0" dirty="0">
                <a:solidFill>
                  <a:schemeClr val="tx1"/>
                </a:solidFill>
              </a:endParaRPr>
            </a:p>
            <a:p>
              <a:pPr algn="ctr" rtl="0"/>
              <a:r>
                <a:rPr lang="en-US" dirty="0">
                  <a:solidFill>
                    <a:schemeClr val="tx1"/>
                  </a:solidFill>
                </a:rPr>
                <a:t>k --&gt; which iteration we are</a:t>
              </a:r>
            </a:p>
          </dgm:t>
        </dgm:pt>
      </mc:Choice>
      <mc:Fallback xmlns="">
        <dgm:pt modelId="{5374C18E-099E-4EE7-B8DE-442509CAC36B}">
          <dgm:prSet/>
          <dgm:spPr>
            <a:solidFill>
              <a:srgbClr val="FFFF00"/>
            </a:solidFill>
          </dgm:spPr>
          <dgm:t>
            <a:bodyPr/>
            <a:lstStyle/>
            <a:p>
              <a:pPr algn="l" rtl="0"/>
              <a:r>
                <a:rPr lang="en-US" b="0" i="0">
                  <a:solidFill>
                    <a:schemeClr val="tx1"/>
                  </a:solidFill>
                  <a:latin typeface="Cambria Math" panose="02040503050406030204" pitchFamily="18" charset="0"/>
                </a:rPr>
                <a:t>𝑣</a:t>
              </a:r>
              <a:r>
                <a:rPr lang="en-US" b="0" i="0" smtClean="0">
                  <a:solidFill>
                    <a:schemeClr val="tx1"/>
                  </a:solidFill>
                  <a:latin typeface="Cambria Math" panose="02040503050406030204" pitchFamily="18" charset="0"/>
                </a:rPr>
                <a:t>_(𝑘=1)</a:t>
              </a:r>
              <a:r>
                <a:rPr lang="en-US" b="0" i="0">
                  <a:solidFill>
                    <a:schemeClr val="tx1"/>
                  </a:solidFill>
                  <a:latin typeface="Cambria Math" panose="02040503050406030204" pitchFamily="18" charset="0"/>
                </a:rPr>
                <a:t> (𝑠)=0  ∀𝑠∈𝑆</a:t>
              </a:r>
              <a:endParaRPr lang="en-US" b="0" dirty="0" smtClean="0">
                <a:solidFill>
                  <a:schemeClr val="tx1"/>
                </a:solidFill>
              </a:endParaRPr>
            </a:p>
            <a:p>
              <a:pPr algn="ctr" rtl="0"/>
              <a:r>
                <a:rPr lang="en-US" dirty="0" smtClean="0">
                  <a:solidFill>
                    <a:schemeClr val="tx1"/>
                  </a:solidFill>
                </a:rPr>
                <a:t>k --&gt; which iteration we are</a:t>
              </a:r>
              <a:endParaRPr lang="en-US" dirty="0">
                <a:solidFill>
                  <a:schemeClr val="tx1"/>
                </a:solidFill>
              </a:endParaRPr>
            </a:p>
          </dgm:t>
        </dgm:pt>
      </mc:Fallback>
    </mc:AlternateContent>
    <dgm:pt modelId="{3D953616-B730-4A60-B2FE-923342628D62}" type="parTrans" cxnId="{5BA36762-49A7-46DE-A820-29FE886C7B87}">
      <dgm:prSet/>
      <dgm:spPr/>
      <dgm:t>
        <a:bodyPr/>
        <a:lstStyle/>
        <a:p>
          <a:endParaRPr lang="en-US"/>
        </a:p>
      </dgm:t>
    </dgm:pt>
    <dgm:pt modelId="{43263613-CDEE-4341-80A3-D56717C8B4AF}" type="sibTrans" cxnId="{5BA36762-49A7-46DE-A820-29FE886C7B87}">
      <dgm:prSet/>
      <dgm:spPr/>
      <dgm:t>
        <a:bodyPr/>
        <a:lstStyle/>
        <a:p>
          <a:endParaRPr lang="en-US"/>
        </a:p>
      </dgm:t>
    </dgm:pt>
    <dgm:pt modelId="{6C4D7FAE-F865-4C14-AE5F-7F8BBDE6F663}" type="pres">
      <dgm:prSet presAssocID="{A809179E-002A-49CF-9466-2F7A2494DD02}" presName="linear" presStyleCnt="0">
        <dgm:presLayoutVars>
          <dgm:animLvl val="lvl"/>
          <dgm:resizeHandles val="exact"/>
        </dgm:presLayoutVars>
      </dgm:prSet>
      <dgm:spPr/>
    </dgm:pt>
    <dgm:pt modelId="{3CA71112-7EA9-4B5E-AF64-37504BF5616D}" type="pres">
      <dgm:prSet presAssocID="{5374C18E-099E-4EE7-B8DE-442509CAC36B}" presName="parentText" presStyleLbl="node1" presStyleIdx="0" presStyleCnt="1" custLinFactNeighborX="-5102" custLinFactNeighborY="-1099">
        <dgm:presLayoutVars>
          <dgm:chMax val="0"/>
          <dgm:bulletEnabled val="1"/>
        </dgm:presLayoutVars>
      </dgm:prSet>
      <dgm:spPr/>
    </dgm:pt>
  </dgm:ptLst>
  <dgm:cxnLst>
    <dgm:cxn modelId="{CFB5FA3D-4920-4683-9F6A-C3EEF7CF43AD}" type="presOf" srcId="{5374C18E-099E-4EE7-B8DE-442509CAC36B}" destId="{3CA71112-7EA9-4B5E-AF64-37504BF5616D}" srcOrd="0" destOrd="0" presId="urn:microsoft.com/office/officeart/2005/8/layout/vList2"/>
    <dgm:cxn modelId="{5BA36762-49A7-46DE-A820-29FE886C7B87}" srcId="{A809179E-002A-49CF-9466-2F7A2494DD02}" destId="{5374C18E-099E-4EE7-B8DE-442509CAC36B}" srcOrd="0" destOrd="0" parTransId="{3D953616-B730-4A60-B2FE-923342628D62}" sibTransId="{43263613-CDEE-4341-80A3-D56717C8B4AF}"/>
    <dgm:cxn modelId="{C3F50698-D676-4427-B46C-2911B8BB62B1}" type="presOf" srcId="{A809179E-002A-49CF-9466-2F7A2494DD02}" destId="{6C4D7FAE-F865-4C14-AE5F-7F8BBDE6F663}" srcOrd="0" destOrd="0" presId="urn:microsoft.com/office/officeart/2005/8/layout/vList2"/>
    <dgm:cxn modelId="{0E106D06-BE58-4D42-A5EC-900537E4B68B}" type="presParOf" srcId="{6C4D7FAE-F865-4C14-AE5F-7F8BBDE6F663}" destId="{3CA71112-7EA9-4B5E-AF64-37504BF5616D}" srcOrd="0"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F9B6079-2EA2-49A0-AA28-96370DB6958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mc:AlternateContent xmlns:mc="http://schemas.openxmlformats.org/markup-compatibility/2006" xmlns:a14="http://schemas.microsoft.com/office/drawing/2010/main">
      <mc:Choice Requires="a14">
        <dgm:pt modelId="{472DCAFD-EAE9-495C-96DB-CD303A5B796B}">
          <dgm:prSet/>
          <dgm:spPr/>
          <dgm:t>
            <a:bodyPr/>
            <a:lstStyle/>
            <a:p>
              <a:pPr rtl="0"/>
              <a:r>
                <a:rPr lang="en-US"/>
                <a:t>We have some specific policy </a:t>
              </a:r>
              <a14:m>
                <m:oMath xmlns:m="http://schemas.openxmlformats.org/officeDocument/2006/math">
                  <m:r>
                    <a:rPr lang="en-US" i="1">
                      <a:latin typeface="Cambria Math" panose="02040503050406030204" pitchFamily="18" charset="0"/>
                    </a:rPr>
                    <m:t>𝜋</m:t>
                  </m:r>
                </m:oMath>
              </a14:m>
              <a:endParaRPr lang="en-US"/>
            </a:p>
          </dgm:t>
        </dgm:pt>
      </mc:Choice>
      <mc:Fallback xmlns="">
        <dgm:pt modelId="{472DCAFD-EAE9-495C-96DB-CD303A5B796B}">
          <dgm:prSet/>
          <dgm:spPr/>
          <dgm:t>
            <a:bodyPr/>
            <a:lstStyle/>
            <a:p>
              <a:pPr rtl="0"/>
              <a:r>
                <a:rPr lang="en-US" smtClean="0"/>
                <a:t>We have some specific policy </a:t>
              </a:r>
              <a:r>
                <a:rPr lang="en-US" i="0"/>
                <a:t>𝜋</a:t>
              </a:r>
              <a:endParaRPr lang="en-US"/>
            </a:p>
          </dgm:t>
        </dgm:pt>
      </mc:Fallback>
    </mc:AlternateContent>
    <dgm:pt modelId="{19158118-2851-478E-9732-3BC7BFCCD684}" type="sibTrans" cxnId="{82F30288-8261-4E81-B60E-84AE7266CEC1}">
      <dgm:prSet/>
      <dgm:spPr/>
      <dgm:t>
        <a:bodyPr/>
        <a:lstStyle/>
        <a:p>
          <a:endParaRPr lang="en-US"/>
        </a:p>
      </dgm:t>
    </dgm:pt>
    <dgm:pt modelId="{8292B2FE-E57D-4A15-9EE0-AD062543BEB8}" type="parTrans" cxnId="{82F30288-8261-4E81-B60E-84AE7266CEC1}">
      <dgm:prSet/>
      <dgm:spPr/>
      <dgm:t>
        <a:bodyPr/>
        <a:lstStyle/>
        <a:p>
          <a:endParaRPr lang="en-US"/>
        </a:p>
      </dgm:t>
    </dgm:pt>
    <dgm:pt modelId="{2EC18EAA-29BC-4C8D-B11C-F9DEE86F1BBA}" type="pres">
      <dgm:prSet presAssocID="{7F9B6079-2EA2-49A0-AA28-96370DB6958C}" presName="linear" presStyleCnt="0">
        <dgm:presLayoutVars>
          <dgm:animLvl val="lvl"/>
          <dgm:resizeHandles val="exact"/>
        </dgm:presLayoutVars>
      </dgm:prSet>
      <dgm:spPr/>
    </dgm:pt>
    <dgm:pt modelId="{58073300-19C3-451A-B356-104DCB58F8BA}" type="pres">
      <dgm:prSet presAssocID="{472DCAFD-EAE9-495C-96DB-CD303A5B796B}" presName="parentText" presStyleLbl="node1" presStyleIdx="0" presStyleCnt="1" custLinFactNeighborX="-587" custLinFactNeighborY="10141">
        <dgm:presLayoutVars>
          <dgm:chMax val="0"/>
          <dgm:bulletEnabled val="1"/>
        </dgm:presLayoutVars>
      </dgm:prSet>
      <dgm:spPr/>
    </dgm:pt>
  </dgm:ptLst>
  <dgm:cxnLst>
    <dgm:cxn modelId="{625F8C33-B781-4A31-8023-AE862FB0833B}" type="presOf" srcId="{472DCAFD-EAE9-495C-96DB-CD303A5B796B}" destId="{58073300-19C3-451A-B356-104DCB58F8BA}" srcOrd="0" destOrd="0" presId="urn:microsoft.com/office/officeart/2005/8/layout/vList2"/>
    <dgm:cxn modelId="{82F30288-8261-4E81-B60E-84AE7266CEC1}" srcId="{7F9B6079-2EA2-49A0-AA28-96370DB6958C}" destId="{472DCAFD-EAE9-495C-96DB-CD303A5B796B}" srcOrd="0" destOrd="0" parTransId="{8292B2FE-E57D-4A15-9EE0-AD062543BEB8}" sibTransId="{19158118-2851-478E-9732-3BC7BFCCD684}"/>
    <dgm:cxn modelId="{905D099C-CCD9-452F-A74F-CECC0E1409DF}" type="presOf" srcId="{7F9B6079-2EA2-49A0-AA28-96370DB6958C}" destId="{2EC18EAA-29BC-4C8D-B11C-F9DEE86F1BBA}" srcOrd="0" destOrd="0" presId="urn:microsoft.com/office/officeart/2005/8/layout/vList2"/>
    <dgm:cxn modelId="{0C78A143-0B2C-44DF-84C5-31FB818FBB5D}" type="presParOf" srcId="{2EC18EAA-29BC-4C8D-B11C-F9DEE86F1BBA}" destId="{58073300-19C3-451A-B356-104DCB58F8B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D41ECF-C6CD-452D-949B-059E6858AFA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2015AD7D-4B5D-4F17-8FDF-18DF0D1EA683}">
      <dgm:prSet/>
      <dgm:spPr/>
      <dgm:t>
        <a:bodyPr/>
        <a:lstStyle/>
        <a:p>
          <a:pPr rtl="0"/>
          <a:r>
            <a:rPr lang="en-US" dirty="0"/>
            <a:t>In this situation we observe all aspect of environment which satisfy Markov process rule and pass it to agent </a:t>
          </a:r>
        </a:p>
      </dgm:t>
    </dgm:pt>
    <dgm:pt modelId="{CBDB6DE6-A0BE-49D0-9C1A-05638AB5D04A}" type="parTrans" cxnId="{E32FD285-76F2-4ADF-8CC5-7CF0F7A7540E}">
      <dgm:prSet/>
      <dgm:spPr/>
      <dgm:t>
        <a:bodyPr/>
        <a:lstStyle/>
        <a:p>
          <a:endParaRPr lang="en-US"/>
        </a:p>
      </dgm:t>
    </dgm:pt>
    <dgm:pt modelId="{0418370E-F4C6-4930-B27A-F64330704951}" type="sibTrans" cxnId="{E32FD285-76F2-4ADF-8CC5-7CF0F7A7540E}">
      <dgm:prSet/>
      <dgm:spPr/>
      <dgm:t>
        <a:bodyPr/>
        <a:lstStyle/>
        <a:p>
          <a:endParaRPr lang="en-US"/>
        </a:p>
      </dgm:t>
    </dgm:pt>
    <mc:AlternateContent xmlns:mc="http://schemas.openxmlformats.org/markup-compatibility/2006" xmlns:a14="http://schemas.microsoft.com/office/drawing/2010/main">
      <mc:Choice Requires="a14">
        <dgm:pt modelId="{0BBD6423-48B2-42D4-8E2E-B0E57A069482}">
          <dgm:prSet/>
          <dgm:spPr/>
          <dgm:t>
            <a:bodyPr/>
            <a:lstStyle/>
            <a:p>
              <a:pPr rtl="0"/>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a:latin typeface="Cambria Math" panose="02040503050406030204" pitchFamily="18" charset="0"/>
                          </a:rPr>
                          <m:t>𝑆</m:t>
                        </m:r>
                      </m:e>
                      <m:sub>
                        <m:r>
                          <a:rPr lang="en-US" b="0" i="1">
                            <a:latin typeface="Cambria Math" panose="02040503050406030204" pitchFamily="18" charset="0"/>
                          </a:rPr>
                          <m:t>𝑡</m:t>
                        </m:r>
                      </m:sub>
                      <m:sup>
                        <m:r>
                          <a:rPr lang="en-US" b="0" i="1">
                            <a:latin typeface="Cambria Math" panose="02040503050406030204" pitchFamily="18" charset="0"/>
                          </a:rPr>
                          <m:t>𝑒</m:t>
                        </m:r>
                        <m:r>
                          <a:rPr lang="en-US" b="0" i="1" smtClean="0">
                            <a:latin typeface="Cambria Math" panose="02040503050406030204" pitchFamily="18" charset="0"/>
                          </a:rPr>
                          <m:t>𝑛𝑣</m:t>
                        </m:r>
                      </m:sup>
                    </m:sSubSup>
                    <m:r>
                      <a:rPr lang="en-US" b="0" i="1">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𝑆</m:t>
                        </m:r>
                      </m:e>
                      <m:sub>
                        <m:r>
                          <a:rPr lang="en-US" b="0" i="1">
                            <a:latin typeface="Cambria Math" panose="02040503050406030204" pitchFamily="18" charset="0"/>
                          </a:rPr>
                          <m:t>𝑡</m:t>
                        </m:r>
                      </m:sub>
                      <m:sup>
                        <m:r>
                          <a:rPr lang="en-US" b="0" i="1">
                            <a:latin typeface="Cambria Math" panose="02040503050406030204" pitchFamily="18" charset="0"/>
                          </a:rPr>
                          <m:t>𝑎</m:t>
                        </m:r>
                        <m:r>
                          <a:rPr lang="en-US" b="0" i="1" smtClean="0">
                            <a:latin typeface="Cambria Math" panose="02040503050406030204" pitchFamily="18" charset="0"/>
                          </a:rPr>
                          <m:t>𝑔𝑒𝑛𝑡</m:t>
                        </m:r>
                      </m:sup>
                    </m:sSubSup>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𝑂</m:t>
                        </m:r>
                      </m:e>
                      <m:sub>
                        <m:r>
                          <a:rPr lang="en-US" b="0" i="1">
                            <a:latin typeface="Cambria Math" panose="02040503050406030204" pitchFamily="18" charset="0"/>
                          </a:rPr>
                          <m:t>𝑏𝑠</m:t>
                        </m:r>
                      </m:sub>
                    </m:sSub>
                  </m:oMath>
                </m:oMathPara>
              </a14:m>
              <a:endParaRPr lang="en-US" b="0" i="1" dirty="0"/>
            </a:p>
          </dgm:t>
        </dgm:pt>
      </mc:Choice>
      <mc:Fallback xmlns="">
        <dgm:pt modelId="{0BBD6423-48B2-42D4-8E2E-B0E57A069482}">
          <dgm:prSet/>
          <dgm:spPr/>
          <dgm:t>
            <a:bodyPr/>
            <a:lstStyle/>
            <a:p>
              <a:pPr rtl="0"/>
              <a:r>
                <a:rPr lang="en-US" b="0" i="0">
                  <a:latin typeface="Cambria Math" panose="02040503050406030204" pitchFamily="18" charset="0"/>
                </a:rPr>
                <a:t>𝑆</a:t>
              </a:r>
              <a:r>
                <a:rPr lang="en-US" b="0" i="0" smtClean="0">
                  <a:latin typeface="Cambria Math" panose="02040503050406030204" pitchFamily="18" charset="0"/>
                </a:rPr>
                <a:t>_</a:t>
              </a:r>
              <a:r>
                <a:rPr lang="en-US" b="0" i="0">
                  <a:latin typeface="Cambria Math" panose="02040503050406030204" pitchFamily="18" charset="0"/>
                </a:rPr>
                <a:t>𝑡^𝑒</a:t>
              </a:r>
              <a:r>
                <a:rPr lang="en-US" b="0" i="0" smtClean="0">
                  <a:latin typeface="Cambria Math" panose="02040503050406030204" pitchFamily="18" charset="0"/>
                </a:rPr>
                <a:t>𝑛𝑣</a:t>
              </a:r>
              <a:r>
                <a:rPr lang="en-US" b="0" i="0">
                  <a:latin typeface="Cambria Math" panose="02040503050406030204" pitchFamily="18" charset="0"/>
                </a:rPr>
                <a:t>=𝑆_𝑡^𝑎</a:t>
              </a:r>
              <a:r>
                <a:rPr lang="en-US" b="0" i="0" smtClean="0">
                  <a:latin typeface="Cambria Math" panose="02040503050406030204" pitchFamily="18" charset="0"/>
                </a:rPr>
                <a:t>𝑔𝑒𝑛𝑡</a:t>
              </a:r>
              <a:r>
                <a:rPr lang="en-US" b="0" i="0">
                  <a:latin typeface="Cambria Math" panose="02040503050406030204" pitchFamily="18" charset="0"/>
                </a:rPr>
                <a:t>=𝑂_𝑏𝑠</a:t>
              </a:r>
              <a:endParaRPr lang="en-US" b="0" i="1" dirty="0"/>
            </a:p>
          </dgm:t>
        </dgm:pt>
      </mc:Fallback>
    </mc:AlternateContent>
    <dgm:pt modelId="{A52CE301-2F6C-44DD-ABB4-5E0E0E9899DA}" type="parTrans" cxnId="{AFF7C759-38FC-4C09-9D74-54BBA8CF7304}">
      <dgm:prSet/>
      <dgm:spPr/>
      <dgm:t>
        <a:bodyPr/>
        <a:lstStyle/>
        <a:p>
          <a:endParaRPr lang="en-US"/>
        </a:p>
      </dgm:t>
    </dgm:pt>
    <dgm:pt modelId="{EABA2E10-1A11-48F0-896C-41D2321A0A6E}" type="sibTrans" cxnId="{AFF7C759-38FC-4C09-9D74-54BBA8CF7304}">
      <dgm:prSet/>
      <dgm:spPr/>
      <dgm:t>
        <a:bodyPr/>
        <a:lstStyle/>
        <a:p>
          <a:endParaRPr lang="en-US"/>
        </a:p>
      </dgm:t>
    </dgm:pt>
    <dgm:pt modelId="{7FB01DB1-F85D-45D8-9E0C-BC78585CD41E}" type="pres">
      <dgm:prSet presAssocID="{2CD41ECF-C6CD-452D-949B-059E6858AFA3}" presName="linear" presStyleCnt="0">
        <dgm:presLayoutVars>
          <dgm:animLvl val="lvl"/>
          <dgm:resizeHandles val="exact"/>
        </dgm:presLayoutVars>
      </dgm:prSet>
      <dgm:spPr/>
    </dgm:pt>
    <dgm:pt modelId="{505034CA-6234-4A8C-BDAF-A60E24A19514}" type="pres">
      <dgm:prSet presAssocID="{2015AD7D-4B5D-4F17-8FDF-18DF0D1EA683}" presName="parentText" presStyleLbl="node1" presStyleIdx="0" presStyleCnt="2">
        <dgm:presLayoutVars>
          <dgm:chMax val="0"/>
          <dgm:bulletEnabled val="1"/>
        </dgm:presLayoutVars>
      </dgm:prSet>
      <dgm:spPr/>
    </dgm:pt>
    <dgm:pt modelId="{20243768-15BD-4E58-AA7C-28AF6CD7DBD8}" type="pres">
      <dgm:prSet presAssocID="{0418370E-F4C6-4930-B27A-F64330704951}" presName="spacer" presStyleCnt="0"/>
      <dgm:spPr/>
    </dgm:pt>
    <dgm:pt modelId="{EC9959D9-A8B6-4148-AE94-F2EE26B4A8D2}" type="pres">
      <dgm:prSet presAssocID="{0BBD6423-48B2-42D4-8E2E-B0E57A069482}" presName="parentText" presStyleLbl="node1" presStyleIdx="1" presStyleCnt="2">
        <dgm:presLayoutVars>
          <dgm:chMax val="0"/>
          <dgm:bulletEnabled val="1"/>
        </dgm:presLayoutVars>
      </dgm:prSet>
      <dgm:spPr/>
    </dgm:pt>
  </dgm:ptLst>
  <dgm:cxnLst>
    <dgm:cxn modelId="{1D1F5D0C-AEB3-4F6B-9404-0009524B5838}" type="presOf" srcId="{2CD41ECF-C6CD-452D-949B-059E6858AFA3}" destId="{7FB01DB1-F85D-45D8-9E0C-BC78585CD41E}" srcOrd="0" destOrd="0" presId="urn:microsoft.com/office/officeart/2005/8/layout/vList2"/>
    <dgm:cxn modelId="{C030BF73-6A02-4645-AD3A-830F7BFAF12D}" type="presOf" srcId="{0BBD6423-48B2-42D4-8E2E-B0E57A069482}" destId="{EC9959D9-A8B6-4148-AE94-F2EE26B4A8D2}" srcOrd="0" destOrd="0" presId="urn:microsoft.com/office/officeart/2005/8/layout/vList2"/>
    <dgm:cxn modelId="{AFF7C759-38FC-4C09-9D74-54BBA8CF7304}" srcId="{2CD41ECF-C6CD-452D-949B-059E6858AFA3}" destId="{0BBD6423-48B2-42D4-8E2E-B0E57A069482}" srcOrd="1" destOrd="0" parTransId="{A52CE301-2F6C-44DD-ABB4-5E0E0E9899DA}" sibTransId="{EABA2E10-1A11-48F0-896C-41D2321A0A6E}"/>
    <dgm:cxn modelId="{E32FD285-76F2-4ADF-8CC5-7CF0F7A7540E}" srcId="{2CD41ECF-C6CD-452D-949B-059E6858AFA3}" destId="{2015AD7D-4B5D-4F17-8FDF-18DF0D1EA683}" srcOrd="0" destOrd="0" parTransId="{CBDB6DE6-A0BE-49D0-9C1A-05638AB5D04A}" sibTransId="{0418370E-F4C6-4930-B27A-F64330704951}"/>
    <dgm:cxn modelId="{C366D1F1-C90C-46C9-AF12-5AD8CAE17791}" type="presOf" srcId="{2015AD7D-4B5D-4F17-8FDF-18DF0D1EA683}" destId="{505034CA-6234-4A8C-BDAF-A60E24A19514}" srcOrd="0" destOrd="0" presId="urn:microsoft.com/office/officeart/2005/8/layout/vList2"/>
    <dgm:cxn modelId="{6BE4EFE4-BB3E-409A-A359-B3CD9B0B843C}" type="presParOf" srcId="{7FB01DB1-F85D-45D8-9E0C-BC78585CD41E}" destId="{505034CA-6234-4A8C-BDAF-A60E24A19514}" srcOrd="0" destOrd="0" presId="urn:microsoft.com/office/officeart/2005/8/layout/vList2"/>
    <dgm:cxn modelId="{4C6024D4-7034-4F96-A557-6FCA13CFE355}" type="presParOf" srcId="{7FB01DB1-F85D-45D8-9E0C-BC78585CD41E}" destId="{20243768-15BD-4E58-AA7C-28AF6CD7DBD8}" srcOrd="1" destOrd="0" presId="urn:microsoft.com/office/officeart/2005/8/layout/vList2"/>
    <dgm:cxn modelId="{03BA2159-92FB-40D8-8AD3-FA0D0399E1AE}" type="presParOf" srcId="{7FB01DB1-F85D-45D8-9E0C-BC78585CD41E}" destId="{EC9959D9-A8B6-4148-AE94-F2EE26B4A8D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F9B6079-2EA2-49A0-AA28-96370DB6958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72DCAFD-EAE9-495C-96DB-CD303A5B796B}">
      <dgm:prSet/>
      <dgm:spPr>
        <a:blipFill rotWithShape="0">
          <a:blip xmlns:r="http://schemas.openxmlformats.org/officeDocument/2006/relationships" r:embed="rId1"/>
          <a:stretch>
            <a:fillRect l="-1449" t="-2381" b="-10714"/>
          </a:stretch>
        </a:blipFill>
      </dgm:spPr>
      <dgm:t>
        <a:bodyPr/>
        <a:lstStyle/>
        <a:p>
          <a:r>
            <a:rPr lang="en-US">
              <a:noFill/>
            </a:rPr>
            <a:t> </a:t>
          </a:r>
        </a:p>
      </dgm:t>
    </dgm:pt>
    <dgm:pt modelId="{19158118-2851-478E-9732-3BC7BFCCD684}" type="sibTrans" cxnId="{82F30288-8261-4E81-B60E-84AE7266CEC1}">
      <dgm:prSet/>
      <dgm:spPr/>
      <dgm:t>
        <a:bodyPr/>
        <a:lstStyle/>
        <a:p>
          <a:endParaRPr lang="en-US"/>
        </a:p>
      </dgm:t>
    </dgm:pt>
    <dgm:pt modelId="{8292B2FE-E57D-4A15-9EE0-AD062543BEB8}" type="parTrans" cxnId="{82F30288-8261-4E81-B60E-84AE7266CEC1}">
      <dgm:prSet/>
      <dgm:spPr/>
      <dgm:t>
        <a:bodyPr/>
        <a:lstStyle/>
        <a:p>
          <a:endParaRPr lang="en-US"/>
        </a:p>
      </dgm:t>
    </dgm:pt>
    <dgm:pt modelId="{2EC18EAA-29BC-4C8D-B11C-F9DEE86F1BBA}" type="pres">
      <dgm:prSet presAssocID="{7F9B6079-2EA2-49A0-AA28-96370DB6958C}" presName="linear" presStyleCnt="0">
        <dgm:presLayoutVars>
          <dgm:animLvl val="lvl"/>
          <dgm:resizeHandles val="exact"/>
        </dgm:presLayoutVars>
      </dgm:prSet>
      <dgm:spPr/>
      <dgm:t>
        <a:bodyPr/>
        <a:lstStyle/>
        <a:p>
          <a:endParaRPr lang="en-US"/>
        </a:p>
      </dgm:t>
    </dgm:pt>
    <dgm:pt modelId="{58073300-19C3-451A-B356-104DCB58F8BA}" type="pres">
      <dgm:prSet presAssocID="{472DCAFD-EAE9-495C-96DB-CD303A5B796B}" presName="parentText" presStyleLbl="node1" presStyleIdx="0" presStyleCnt="1" custLinFactNeighborX="-587" custLinFactNeighborY="10141">
        <dgm:presLayoutVars>
          <dgm:chMax val="0"/>
          <dgm:bulletEnabled val="1"/>
        </dgm:presLayoutVars>
      </dgm:prSet>
      <dgm:spPr/>
      <dgm:t>
        <a:bodyPr/>
        <a:lstStyle/>
        <a:p>
          <a:endParaRPr lang="en-US"/>
        </a:p>
      </dgm:t>
    </dgm:pt>
  </dgm:ptLst>
  <dgm:cxnLst>
    <dgm:cxn modelId="{27113659-4452-421D-9E6D-EF9CD9C794E5}" type="presOf" srcId="{472DCAFD-EAE9-495C-96DB-CD303A5B796B}" destId="{58073300-19C3-451A-B356-104DCB58F8BA}" srcOrd="0" destOrd="0" presId="urn:microsoft.com/office/officeart/2005/8/layout/vList2"/>
    <dgm:cxn modelId="{82F30288-8261-4E81-B60E-84AE7266CEC1}" srcId="{7F9B6079-2EA2-49A0-AA28-96370DB6958C}" destId="{472DCAFD-EAE9-495C-96DB-CD303A5B796B}" srcOrd="0" destOrd="0" parTransId="{8292B2FE-E57D-4A15-9EE0-AD062543BEB8}" sibTransId="{19158118-2851-478E-9732-3BC7BFCCD684}"/>
    <dgm:cxn modelId="{244A30B6-B68F-4345-BA5B-A0FC478CEB98}" type="presOf" srcId="{7F9B6079-2EA2-49A0-AA28-96370DB6958C}" destId="{2EC18EAA-29BC-4C8D-B11C-F9DEE86F1BBA}" srcOrd="0" destOrd="0" presId="urn:microsoft.com/office/officeart/2005/8/layout/vList2"/>
    <dgm:cxn modelId="{7B3748D8-2E0D-4C20-8415-B4AB41B2FBFB}" type="presParOf" srcId="{2EC18EAA-29BC-4C8D-B11C-F9DEE86F1BBA}" destId="{58073300-19C3-451A-B356-104DCB58F8B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809179E-002A-49CF-9466-2F7A2494DD0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74C18E-099E-4EE7-B8DE-442509CAC36B}">
      <dgm:prSet/>
      <dgm:spPr>
        <a:blipFill rotWithShape="0">
          <a:blip xmlns:r="http://schemas.openxmlformats.org/officeDocument/2006/relationships" r:embed="rId1"/>
          <a:stretch>
            <a:fillRect b="-3472"/>
          </a:stretch>
        </a:blipFill>
      </dgm:spPr>
      <dgm:t>
        <a:bodyPr/>
        <a:lstStyle/>
        <a:p>
          <a:r>
            <a:rPr lang="en-US">
              <a:noFill/>
            </a:rPr>
            <a:t> </a:t>
          </a:r>
        </a:p>
      </dgm:t>
    </dgm:pt>
    <dgm:pt modelId="{3D953616-B730-4A60-B2FE-923342628D62}" type="parTrans" cxnId="{5BA36762-49A7-46DE-A820-29FE886C7B87}">
      <dgm:prSet/>
      <dgm:spPr/>
      <dgm:t>
        <a:bodyPr/>
        <a:lstStyle/>
        <a:p>
          <a:endParaRPr lang="en-US"/>
        </a:p>
      </dgm:t>
    </dgm:pt>
    <dgm:pt modelId="{43263613-CDEE-4341-80A3-D56717C8B4AF}" type="sibTrans" cxnId="{5BA36762-49A7-46DE-A820-29FE886C7B87}">
      <dgm:prSet/>
      <dgm:spPr/>
      <dgm:t>
        <a:bodyPr/>
        <a:lstStyle/>
        <a:p>
          <a:endParaRPr lang="en-US"/>
        </a:p>
      </dgm:t>
    </dgm:pt>
    <dgm:pt modelId="{6C4D7FAE-F865-4C14-AE5F-7F8BBDE6F663}" type="pres">
      <dgm:prSet presAssocID="{A809179E-002A-49CF-9466-2F7A2494DD02}" presName="linear" presStyleCnt="0">
        <dgm:presLayoutVars>
          <dgm:animLvl val="lvl"/>
          <dgm:resizeHandles val="exact"/>
        </dgm:presLayoutVars>
      </dgm:prSet>
      <dgm:spPr/>
      <dgm:t>
        <a:bodyPr/>
        <a:lstStyle/>
        <a:p>
          <a:endParaRPr lang="en-US"/>
        </a:p>
      </dgm:t>
    </dgm:pt>
    <dgm:pt modelId="{3CA71112-7EA9-4B5E-AF64-37504BF5616D}" type="pres">
      <dgm:prSet presAssocID="{5374C18E-099E-4EE7-B8DE-442509CAC36B}" presName="parentText" presStyleLbl="node1" presStyleIdx="0" presStyleCnt="1" custLinFactNeighborX="-5102" custLinFactNeighborY="-1099">
        <dgm:presLayoutVars>
          <dgm:chMax val="0"/>
          <dgm:bulletEnabled val="1"/>
        </dgm:presLayoutVars>
      </dgm:prSet>
      <dgm:spPr/>
      <dgm:t>
        <a:bodyPr/>
        <a:lstStyle/>
        <a:p>
          <a:endParaRPr lang="en-US"/>
        </a:p>
      </dgm:t>
    </dgm:pt>
  </dgm:ptLst>
  <dgm:cxnLst>
    <dgm:cxn modelId="{C3F50698-D676-4427-B46C-2911B8BB62B1}" type="presOf" srcId="{A809179E-002A-49CF-9466-2F7A2494DD02}" destId="{6C4D7FAE-F865-4C14-AE5F-7F8BBDE6F663}" srcOrd="0" destOrd="0" presId="urn:microsoft.com/office/officeart/2005/8/layout/vList2"/>
    <dgm:cxn modelId="{5BA36762-49A7-46DE-A820-29FE886C7B87}" srcId="{A809179E-002A-49CF-9466-2F7A2494DD02}" destId="{5374C18E-099E-4EE7-B8DE-442509CAC36B}" srcOrd="0" destOrd="0" parTransId="{3D953616-B730-4A60-B2FE-923342628D62}" sibTransId="{43263613-CDEE-4341-80A3-D56717C8B4AF}"/>
    <dgm:cxn modelId="{CFB5FA3D-4920-4683-9F6A-C3EEF7CF43AD}" type="presOf" srcId="{5374C18E-099E-4EE7-B8DE-442509CAC36B}" destId="{3CA71112-7EA9-4B5E-AF64-37504BF5616D}" srcOrd="0" destOrd="0" presId="urn:microsoft.com/office/officeart/2005/8/layout/vList2"/>
    <dgm:cxn modelId="{0E106D06-BE58-4D42-A5EC-900537E4B68B}" type="presParOf" srcId="{6C4D7FAE-F865-4C14-AE5F-7F8BBDE6F663}" destId="{3CA71112-7EA9-4B5E-AF64-37504BF5616D}" srcOrd="0"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0840D5A-6808-4675-9D01-820A8F8E639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46BAE45-5391-41DF-ABD8-53F3A047F0B2}">
      <dgm:prSet/>
      <dgm:spPr/>
      <dgm:t>
        <a:bodyPr/>
        <a:lstStyle/>
        <a:p>
          <a:pPr rtl="0"/>
          <a:r>
            <a:rPr lang="en-US" dirty="0"/>
            <a:t>we initialize our value function for all state (mostly zero) </a:t>
          </a:r>
        </a:p>
      </dgm:t>
    </dgm:pt>
    <dgm:pt modelId="{1C8FABEB-4555-4DD1-9D7B-7F494BF2773B}" type="parTrans" cxnId="{6FBA89CA-10B1-4385-8CB7-33DEB43CE5F4}">
      <dgm:prSet/>
      <dgm:spPr/>
      <dgm:t>
        <a:bodyPr/>
        <a:lstStyle/>
        <a:p>
          <a:endParaRPr lang="en-US"/>
        </a:p>
      </dgm:t>
    </dgm:pt>
    <dgm:pt modelId="{BAF84C7D-9544-48BA-BC58-A685E801CD45}" type="sibTrans" cxnId="{6FBA89CA-10B1-4385-8CB7-33DEB43CE5F4}">
      <dgm:prSet/>
      <dgm:spPr/>
      <dgm:t>
        <a:bodyPr/>
        <a:lstStyle/>
        <a:p>
          <a:endParaRPr lang="en-US"/>
        </a:p>
      </dgm:t>
    </dgm:pt>
    <dgm:pt modelId="{4DD6C21B-6E07-432F-80EF-50614AD1102D}" type="pres">
      <dgm:prSet presAssocID="{70840D5A-6808-4675-9D01-820A8F8E639F}" presName="linear" presStyleCnt="0">
        <dgm:presLayoutVars>
          <dgm:animLvl val="lvl"/>
          <dgm:resizeHandles val="exact"/>
        </dgm:presLayoutVars>
      </dgm:prSet>
      <dgm:spPr/>
    </dgm:pt>
    <dgm:pt modelId="{7A973F8E-7328-43E7-8102-7DA4EDB7DC4F}" type="pres">
      <dgm:prSet presAssocID="{A46BAE45-5391-41DF-ABD8-53F3A047F0B2}" presName="parentText" presStyleLbl="node1" presStyleIdx="0" presStyleCnt="1" custLinFactNeighborX="1562" custLinFactNeighborY="-3942">
        <dgm:presLayoutVars>
          <dgm:chMax val="0"/>
          <dgm:bulletEnabled val="1"/>
        </dgm:presLayoutVars>
      </dgm:prSet>
      <dgm:spPr/>
    </dgm:pt>
  </dgm:ptLst>
  <dgm:cxnLst>
    <dgm:cxn modelId="{6D935777-6EB2-4739-97D2-C8DFED1FDC5A}" type="presOf" srcId="{70840D5A-6808-4675-9D01-820A8F8E639F}" destId="{4DD6C21B-6E07-432F-80EF-50614AD1102D}" srcOrd="0" destOrd="0" presId="urn:microsoft.com/office/officeart/2005/8/layout/vList2"/>
    <dgm:cxn modelId="{D2B621C4-4A78-4299-8007-8B763D7E6713}" type="presOf" srcId="{A46BAE45-5391-41DF-ABD8-53F3A047F0B2}" destId="{7A973F8E-7328-43E7-8102-7DA4EDB7DC4F}" srcOrd="0" destOrd="0" presId="urn:microsoft.com/office/officeart/2005/8/layout/vList2"/>
    <dgm:cxn modelId="{6FBA89CA-10B1-4385-8CB7-33DEB43CE5F4}" srcId="{70840D5A-6808-4675-9D01-820A8F8E639F}" destId="{A46BAE45-5391-41DF-ABD8-53F3A047F0B2}" srcOrd="0" destOrd="0" parTransId="{1C8FABEB-4555-4DD1-9D7B-7F494BF2773B}" sibTransId="{BAF84C7D-9544-48BA-BC58-A685E801CD45}"/>
    <dgm:cxn modelId="{8C728CF6-7814-489B-A201-6D1F551BC40A}" type="presParOf" srcId="{4DD6C21B-6E07-432F-80EF-50614AD1102D}" destId="{7A973F8E-7328-43E7-8102-7DA4EDB7DC4F}"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809179E-002A-49CF-9466-2F7A2494DD0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5374C18E-099E-4EE7-B8DE-442509CAC36B}">
          <dgm:prSet/>
          <dgm:spPr/>
          <dgm:t>
            <a:bodyPr/>
            <a:lstStyle/>
            <a:p>
              <a:pPr algn="l" rtl="0"/>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d>
                      <m:dPr>
                        <m:ctrlPr>
                          <a:rPr lang="en-US" b="0" i="1">
                            <a:latin typeface="Cambria Math" panose="02040503050406030204" pitchFamily="18" charset="0"/>
                          </a:rPr>
                        </m:ctrlPr>
                      </m:dPr>
                      <m:e>
                        <m:r>
                          <a:rPr lang="en-US" b="0"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a:latin typeface="Cambria Math" panose="02040503050406030204" pitchFamily="18" charset="0"/>
                      </a:rPr>
                      <m:t>=</m:t>
                    </m:r>
                    <m:r>
                      <a:rPr lang="en-US" b="0" i="1">
                        <a:latin typeface="Cambria Math" panose="02040503050406030204" pitchFamily="18" charset="0"/>
                      </a:rPr>
                      <m:t>0</m:t>
                    </m:r>
                    <m:r>
                      <a:rPr lang="en-US" b="0" i="1">
                        <a:latin typeface="Cambria Math" panose="02040503050406030204" pitchFamily="18" charset="0"/>
                      </a:rPr>
                      <m:t>  ∀</m:t>
                    </m:r>
                    <m:r>
                      <a:rPr lang="en-US" b="0" i="1">
                        <a:latin typeface="Cambria Math" panose="02040503050406030204" pitchFamily="18" charset="0"/>
                      </a:rPr>
                      <m:t>𝑠</m:t>
                    </m:r>
                    <m:r>
                      <a:rPr lang="en-US" b="0" i="1">
                        <a:latin typeface="Cambria Math" panose="02040503050406030204" pitchFamily="18" charset="0"/>
                      </a:rPr>
                      <m:t>∈</m:t>
                    </m:r>
                    <m:r>
                      <a:rPr lang="en-US" b="0" i="1">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m:oMathPara>
              </a14:m>
              <a:endParaRPr lang="en-US" b="0" dirty="0"/>
            </a:p>
            <a:p>
              <a:pPr algn="ctr" rtl="0"/>
              <a:r>
                <a:rPr lang="en-US" dirty="0"/>
                <a:t>k --&gt; which iteration we are</a:t>
              </a:r>
            </a:p>
          </dgm:t>
        </dgm:pt>
      </mc:Choice>
      <mc:Fallback xmlns="">
        <dgm:pt modelId="{5374C18E-099E-4EE7-B8DE-442509CAC36B}">
          <dgm:prSet/>
          <dgm:spPr/>
          <dgm:t>
            <a:bodyPr/>
            <a:lstStyle/>
            <a:p>
              <a:pPr algn="l" rtl="0"/>
              <a:r>
                <a:rPr lang="en-US" b="0" i="0" smtClean="0">
                  <a:latin typeface="Cambria Math" panose="02040503050406030204" pitchFamily="18" charset="0"/>
                </a:rPr>
                <a:t>𝑄_(𝑘=1)</a:t>
              </a:r>
              <a:r>
                <a:rPr lang="en-US" b="0" i="0">
                  <a:latin typeface="Cambria Math" panose="02040503050406030204" pitchFamily="18" charset="0"/>
                </a:rPr>
                <a:t> </a:t>
              </a:r>
              <a:r>
                <a:rPr lang="en-US" b="0" i="0">
                  <a:latin typeface="Cambria Math" panose="02040503050406030204" pitchFamily="18" charset="0"/>
                </a:rPr>
                <a:t>(𝑠</a:t>
              </a:r>
              <a:r>
                <a:rPr lang="en-US" b="0" i="0" smtClean="0">
                  <a:latin typeface="Cambria Math" panose="02040503050406030204" pitchFamily="18" charset="0"/>
                </a:rPr>
                <a:t>,𝑎</a:t>
              </a:r>
              <a:r>
                <a:rPr lang="en-US" b="0" i="0">
                  <a:latin typeface="Cambria Math" panose="02040503050406030204" pitchFamily="18" charset="0"/>
                </a:rPr>
                <a:t>)</a:t>
              </a:r>
              <a:r>
                <a:rPr lang="en-US" b="0" i="0">
                  <a:latin typeface="Cambria Math" panose="02040503050406030204" pitchFamily="18" charset="0"/>
                </a:rPr>
                <a:t>=0  ∀𝑠∈𝑆</a:t>
              </a:r>
              <a:r>
                <a:rPr lang="en-US" b="0" i="0" smtClean="0">
                  <a:latin typeface="Cambria Math" panose="02040503050406030204" pitchFamily="18" charset="0"/>
                </a:rPr>
                <a:t> 𝑎𝑛𝑑 </a:t>
              </a:r>
              <a:r>
                <a:rPr lang="en-US" b="0" i="0" smtClean="0">
                  <a:latin typeface="Cambria Math" panose="02040503050406030204" pitchFamily="18" charset="0"/>
                  <a:ea typeface="Cambria Math" panose="02040503050406030204" pitchFamily="18" charset="0"/>
                </a:rPr>
                <a:t>∀𝑎∈𝐴</a:t>
              </a:r>
              <a:endParaRPr lang="en-US" b="0" dirty="0" smtClean="0"/>
            </a:p>
            <a:p>
              <a:pPr algn="ctr" rtl="0"/>
              <a:r>
                <a:rPr lang="en-US" dirty="0" smtClean="0"/>
                <a:t>k --&gt; which iteration we are</a:t>
              </a:r>
              <a:endParaRPr lang="en-US" dirty="0"/>
            </a:p>
          </dgm:t>
        </dgm:pt>
      </mc:Fallback>
    </mc:AlternateContent>
    <dgm:pt modelId="{3D953616-B730-4A60-B2FE-923342628D62}" type="parTrans" cxnId="{5BA36762-49A7-46DE-A820-29FE886C7B87}">
      <dgm:prSet/>
      <dgm:spPr/>
      <dgm:t>
        <a:bodyPr/>
        <a:lstStyle/>
        <a:p>
          <a:endParaRPr lang="en-US"/>
        </a:p>
      </dgm:t>
    </dgm:pt>
    <dgm:pt modelId="{43263613-CDEE-4341-80A3-D56717C8B4AF}" type="sibTrans" cxnId="{5BA36762-49A7-46DE-A820-29FE886C7B87}">
      <dgm:prSet/>
      <dgm:spPr/>
      <dgm:t>
        <a:bodyPr/>
        <a:lstStyle/>
        <a:p>
          <a:endParaRPr lang="en-US"/>
        </a:p>
      </dgm:t>
    </dgm:pt>
    <dgm:pt modelId="{6C4D7FAE-F865-4C14-AE5F-7F8BBDE6F663}" type="pres">
      <dgm:prSet presAssocID="{A809179E-002A-49CF-9466-2F7A2494DD02}" presName="linear" presStyleCnt="0">
        <dgm:presLayoutVars>
          <dgm:animLvl val="lvl"/>
          <dgm:resizeHandles val="exact"/>
        </dgm:presLayoutVars>
      </dgm:prSet>
      <dgm:spPr/>
    </dgm:pt>
    <dgm:pt modelId="{3CA71112-7EA9-4B5E-AF64-37504BF5616D}" type="pres">
      <dgm:prSet presAssocID="{5374C18E-099E-4EE7-B8DE-442509CAC36B}" presName="parentText" presStyleLbl="node1" presStyleIdx="0" presStyleCnt="1" custLinFactNeighborX="-5102" custLinFactNeighborY="-1099">
        <dgm:presLayoutVars>
          <dgm:chMax val="0"/>
          <dgm:bulletEnabled val="1"/>
        </dgm:presLayoutVars>
      </dgm:prSet>
      <dgm:spPr/>
    </dgm:pt>
  </dgm:ptLst>
  <dgm:cxnLst>
    <dgm:cxn modelId="{31431B1C-8020-43A5-9AC2-53BE693CEDBF}" type="presOf" srcId="{A809179E-002A-49CF-9466-2F7A2494DD02}" destId="{6C4D7FAE-F865-4C14-AE5F-7F8BBDE6F663}" srcOrd="0" destOrd="0" presId="urn:microsoft.com/office/officeart/2005/8/layout/vList2"/>
    <dgm:cxn modelId="{A3A8EF34-29AF-4B86-A24C-A789290335E8}" type="presOf" srcId="{5374C18E-099E-4EE7-B8DE-442509CAC36B}" destId="{3CA71112-7EA9-4B5E-AF64-37504BF5616D}" srcOrd="0" destOrd="0" presId="urn:microsoft.com/office/officeart/2005/8/layout/vList2"/>
    <dgm:cxn modelId="{5BA36762-49A7-46DE-A820-29FE886C7B87}" srcId="{A809179E-002A-49CF-9466-2F7A2494DD02}" destId="{5374C18E-099E-4EE7-B8DE-442509CAC36B}" srcOrd="0" destOrd="0" parTransId="{3D953616-B730-4A60-B2FE-923342628D62}" sibTransId="{43263613-CDEE-4341-80A3-D56717C8B4AF}"/>
    <dgm:cxn modelId="{868F8287-CFB6-4828-9C41-1127F4ACCE99}" type="presParOf" srcId="{6C4D7FAE-F865-4C14-AE5F-7F8BBDE6F663}" destId="{3CA71112-7EA9-4B5E-AF64-37504BF5616D}" srcOrd="0"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5B1C140-412A-41A8-8753-C8FB3CEB60D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C6331DA7-2544-4403-B4B3-06B2C5CEC925}">
          <dgm:prSet/>
          <dgm:spPr/>
          <dgm:t>
            <a:bodyPr/>
            <a:lstStyle/>
            <a:p>
              <a:pPr algn="justLow" rtl="0"/>
              <a:r>
                <a:rPr lang="en-US" dirty="0"/>
                <a:t>After we find true value functions for given policy, we improve our policy by acting greedy (for now) </a:t>
              </a:r>
              <a:r>
                <a:rPr lang="en-US" dirty="0">
                  <a:solidFill>
                    <a:srgbClr val="FFFF00"/>
                  </a:solidFill>
                </a:rPr>
                <a:t>(later we will see </a:t>
              </a:r>
              <a14:m>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𝜀</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𝑔𝑟𝑒𝑒𝑑𝑦</m:t>
                  </m:r>
                  <m:r>
                    <a:rPr lang="en-US" b="0" i="1" smtClean="0">
                      <a:solidFill>
                        <a:srgbClr val="FFFF00"/>
                      </a:solidFill>
                      <a:latin typeface="Cambria Math" panose="02040503050406030204" pitchFamily="18" charset="0"/>
                      <a:ea typeface="Cambria Math" panose="02040503050406030204" pitchFamily="18" charset="0"/>
                    </a:rPr>
                    <m:t>)</m:t>
                  </m:r>
                </m:oMath>
              </a14:m>
              <a:endParaRPr lang="en-US" dirty="0">
                <a:solidFill>
                  <a:srgbClr val="FFFF00"/>
                </a:solidFill>
              </a:endParaRPr>
            </a:p>
          </dgm:t>
        </dgm:pt>
      </mc:Choice>
      <mc:Fallback xmlns="">
        <dgm:pt modelId="{C6331DA7-2544-4403-B4B3-06B2C5CEC925}">
          <dgm:prSet/>
          <dgm:spPr/>
          <dgm:t>
            <a:bodyPr/>
            <a:lstStyle/>
            <a:p>
              <a:pPr algn="justLow" rtl="0"/>
              <a:r>
                <a:rPr lang="en-US" dirty="0" smtClean="0"/>
                <a:t>After we find true value functions for given policy, </a:t>
              </a:r>
              <a:r>
                <a:rPr lang="en-US" dirty="0" smtClean="0"/>
                <a:t>we improve our policy by acting greedy (for now) </a:t>
              </a:r>
              <a:r>
                <a:rPr lang="en-US" dirty="0" smtClean="0">
                  <a:solidFill>
                    <a:srgbClr val="FFFF00"/>
                  </a:solidFill>
                </a:rPr>
                <a:t>(later we will see </a:t>
              </a:r>
              <a:r>
                <a:rPr lang="en-US" i="0" smtClean="0">
                  <a:solidFill>
                    <a:srgbClr val="FFFF00"/>
                  </a:solidFill>
                  <a:latin typeface="Cambria Math" panose="02040503050406030204" pitchFamily="18" charset="0"/>
                  <a:ea typeface="Cambria Math" panose="02040503050406030204" pitchFamily="18" charset="0"/>
                </a:rPr>
                <a:t>𝜀</a:t>
              </a:r>
              <a:r>
                <a:rPr lang="en-US" b="0" i="0" smtClean="0">
                  <a:solidFill>
                    <a:srgbClr val="FFFF00"/>
                  </a:solidFill>
                  <a:latin typeface="Cambria Math" panose="02040503050406030204" pitchFamily="18" charset="0"/>
                  <a:ea typeface="Cambria Math" panose="02040503050406030204" pitchFamily="18" charset="0"/>
                </a:rPr>
                <a:t>−𝑔𝑟𝑒𝑒𝑑𝑦)</a:t>
              </a:r>
              <a:endParaRPr lang="en-US" dirty="0">
                <a:solidFill>
                  <a:srgbClr val="FFFF00"/>
                </a:solidFill>
              </a:endParaRPr>
            </a:p>
          </dgm:t>
        </dgm:pt>
      </mc:Fallback>
    </mc:AlternateContent>
    <dgm:pt modelId="{48E9AAFF-7D36-4430-B5B0-F39FD2097E6B}" type="parTrans" cxnId="{A476A9D4-2667-42D0-B56C-5490676FDA76}">
      <dgm:prSet/>
      <dgm:spPr/>
      <dgm:t>
        <a:bodyPr/>
        <a:lstStyle/>
        <a:p>
          <a:endParaRPr lang="en-US"/>
        </a:p>
      </dgm:t>
    </dgm:pt>
    <dgm:pt modelId="{18C8E83E-E6B7-45FD-93DA-45DD5FF15DAA}" type="sibTrans" cxnId="{A476A9D4-2667-42D0-B56C-5490676FDA76}">
      <dgm:prSet/>
      <dgm:spPr/>
      <dgm:t>
        <a:bodyPr/>
        <a:lstStyle/>
        <a:p>
          <a:endParaRPr lang="en-US"/>
        </a:p>
      </dgm:t>
    </dgm:pt>
    <dgm:pt modelId="{AA2B6FA5-E490-4F2C-9AAB-F9B2C6A650B4}" type="pres">
      <dgm:prSet presAssocID="{35B1C140-412A-41A8-8753-C8FB3CEB60DB}" presName="linear" presStyleCnt="0">
        <dgm:presLayoutVars>
          <dgm:animLvl val="lvl"/>
          <dgm:resizeHandles val="exact"/>
        </dgm:presLayoutVars>
      </dgm:prSet>
      <dgm:spPr/>
    </dgm:pt>
    <dgm:pt modelId="{CC041793-5815-44CD-BC70-F0A2862BE824}" type="pres">
      <dgm:prSet presAssocID="{C6331DA7-2544-4403-B4B3-06B2C5CEC925}" presName="parentText" presStyleLbl="node1" presStyleIdx="0" presStyleCnt="1">
        <dgm:presLayoutVars>
          <dgm:chMax val="0"/>
          <dgm:bulletEnabled val="1"/>
        </dgm:presLayoutVars>
      </dgm:prSet>
      <dgm:spPr/>
    </dgm:pt>
  </dgm:ptLst>
  <dgm:cxnLst>
    <dgm:cxn modelId="{CBCD579D-D3FF-4F62-9377-7010C9081716}" type="presOf" srcId="{35B1C140-412A-41A8-8753-C8FB3CEB60DB}" destId="{AA2B6FA5-E490-4F2C-9AAB-F9B2C6A650B4}" srcOrd="0" destOrd="0" presId="urn:microsoft.com/office/officeart/2005/8/layout/vList2"/>
    <dgm:cxn modelId="{02FE41B0-493C-4EC3-8074-514BE2B57D25}" type="presOf" srcId="{C6331DA7-2544-4403-B4B3-06B2C5CEC925}" destId="{CC041793-5815-44CD-BC70-F0A2862BE824}" srcOrd="0" destOrd="0" presId="urn:microsoft.com/office/officeart/2005/8/layout/vList2"/>
    <dgm:cxn modelId="{A476A9D4-2667-42D0-B56C-5490676FDA76}" srcId="{35B1C140-412A-41A8-8753-C8FB3CEB60DB}" destId="{C6331DA7-2544-4403-B4B3-06B2C5CEC925}" srcOrd="0" destOrd="0" parTransId="{48E9AAFF-7D36-4430-B5B0-F39FD2097E6B}" sibTransId="{18C8E83E-E6B7-45FD-93DA-45DD5FF15DAA}"/>
    <dgm:cxn modelId="{10BCFE31-3199-4C85-80DF-7F5F6144B368}" type="presParOf" srcId="{AA2B6FA5-E490-4F2C-9AAB-F9B2C6A650B4}" destId="{CC041793-5815-44CD-BC70-F0A2862BE82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7F9B6079-2EA2-49A0-AA28-96370DB6958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72DCAFD-EAE9-495C-96DB-CD303A5B796B}">
      <dgm:prSet/>
      <dgm:spPr>
        <a:blipFill rotWithShape="0">
          <a:blip xmlns:r="http://schemas.openxmlformats.org/officeDocument/2006/relationships" r:embed="rId1"/>
          <a:stretch>
            <a:fillRect l="-1449" t="-2381" b="-10714"/>
          </a:stretch>
        </a:blipFill>
      </dgm:spPr>
      <dgm:t>
        <a:bodyPr/>
        <a:lstStyle/>
        <a:p>
          <a:r>
            <a:rPr lang="en-US">
              <a:noFill/>
            </a:rPr>
            <a:t> </a:t>
          </a:r>
        </a:p>
      </dgm:t>
    </dgm:pt>
    <dgm:pt modelId="{19158118-2851-478E-9732-3BC7BFCCD684}" type="sibTrans" cxnId="{82F30288-8261-4E81-B60E-84AE7266CEC1}">
      <dgm:prSet/>
      <dgm:spPr/>
      <dgm:t>
        <a:bodyPr/>
        <a:lstStyle/>
        <a:p>
          <a:endParaRPr lang="en-US"/>
        </a:p>
      </dgm:t>
    </dgm:pt>
    <dgm:pt modelId="{8292B2FE-E57D-4A15-9EE0-AD062543BEB8}" type="parTrans" cxnId="{82F30288-8261-4E81-B60E-84AE7266CEC1}">
      <dgm:prSet/>
      <dgm:spPr/>
      <dgm:t>
        <a:bodyPr/>
        <a:lstStyle/>
        <a:p>
          <a:endParaRPr lang="en-US"/>
        </a:p>
      </dgm:t>
    </dgm:pt>
    <dgm:pt modelId="{2EC18EAA-29BC-4C8D-B11C-F9DEE86F1BBA}" type="pres">
      <dgm:prSet presAssocID="{7F9B6079-2EA2-49A0-AA28-96370DB6958C}" presName="linear" presStyleCnt="0">
        <dgm:presLayoutVars>
          <dgm:animLvl val="lvl"/>
          <dgm:resizeHandles val="exact"/>
        </dgm:presLayoutVars>
      </dgm:prSet>
      <dgm:spPr/>
      <dgm:t>
        <a:bodyPr/>
        <a:lstStyle/>
        <a:p>
          <a:endParaRPr lang="en-US"/>
        </a:p>
      </dgm:t>
    </dgm:pt>
    <dgm:pt modelId="{58073300-19C3-451A-B356-104DCB58F8BA}" type="pres">
      <dgm:prSet presAssocID="{472DCAFD-EAE9-495C-96DB-CD303A5B796B}" presName="parentText" presStyleLbl="node1" presStyleIdx="0" presStyleCnt="1" custLinFactNeighborX="-587" custLinFactNeighborY="10141">
        <dgm:presLayoutVars>
          <dgm:chMax val="0"/>
          <dgm:bulletEnabled val="1"/>
        </dgm:presLayoutVars>
      </dgm:prSet>
      <dgm:spPr/>
      <dgm:t>
        <a:bodyPr/>
        <a:lstStyle/>
        <a:p>
          <a:endParaRPr lang="en-US"/>
        </a:p>
      </dgm:t>
    </dgm:pt>
  </dgm:ptLst>
  <dgm:cxnLst>
    <dgm:cxn modelId="{625F8C33-B781-4A31-8023-AE862FB0833B}" type="presOf" srcId="{472DCAFD-EAE9-495C-96DB-CD303A5B796B}" destId="{58073300-19C3-451A-B356-104DCB58F8BA}" srcOrd="0" destOrd="0" presId="urn:microsoft.com/office/officeart/2005/8/layout/vList2"/>
    <dgm:cxn modelId="{82F30288-8261-4E81-B60E-84AE7266CEC1}" srcId="{7F9B6079-2EA2-49A0-AA28-96370DB6958C}" destId="{472DCAFD-EAE9-495C-96DB-CD303A5B796B}" srcOrd="0" destOrd="0" parTransId="{8292B2FE-E57D-4A15-9EE0-AD062543BEB8}" sibTransId="{19158118-2851-478E-9732-3BC7BFCCD684}"/>
    <dgm:cxn modelId="{905D099C-CCD9-452F-A74F-CECC0E1409DF}" type="presOf" srcId="{7F9B6079-2EA2-49A0-AA28-96370DB6958C}" destId="{2EC18EAA-29BC-4C8D-B11C-F9DEE86F1BBA}" srcOrd="0" destOrd="0" presId="urn:microsoft.com/office/officeart/2005/8/layout/vList2"/>
    <dgm:cxn modelId="{0C78A143-0B2C-44DF-84C5-31FB818FBB5D}" type="presParOf" srcId="{2EC18EAA-29BC-4C8D-B11C-F9DEE86F1BBA}" destId="{58073300-19C3-451A-B356-104DCB58F8B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A9FE860-5EB8-4409-9931-B1366FD2E5E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D7712516-0ECD-4509-A397-4FADFB31F10D}">
          <dgm:prSet/>
          <dgm:spPr/>
          <dgm:t>
            <a:bodyPr/>
            <a:lstStyle/>
            <a:p>
              <a:pPr rtl="0"/>
              <a:r>
                <a:rPr lang="en-US" dirty="0"/>
                <a:t>We take action with respect to new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dirty="0"/>
                <a:t> and for rest we follow previous policy </a:t>
              </a:r>
              <a14:m>
                <m:oMath xmlns:m="http://schemas.openxmlformats.org/officeDocument/2006/math">
                  <m:r>
                    <a:rPr lang="en-US" i="1">
                      <a:latin typeface="Cambria Math" panose="02040503050406030204" pitchFamily="18" charset="0"/>
                    </a:rPr>
                    <m:t>𝜋</m:t>
                  </m:r>
                </m:oMath>
              </a14:m>
              <a:endParaRPr lang="en-US" dirty="0"/>
            </a:p>
          </dgm:t>
        </dgm:pt>
      </mc:Choice>
      <mc:Fallback xmlns="">
        <dgm:pt modelId="{D7712516-0ECD-4509-A397-4FADFB31F10D}">
          <dgm:prSet/>
          <dgm:spPr/>
          <dgm:t>
            <a:bodyPr/>
            <a:lstStyle/>
            <a:p>
              <a:pPr rtl="0"/>
              <a:r>
                <a:rPr lang="en-US" dirty="0" smtClean="0"/>
                <a:t>We take action with respect to new policy </a:t>
              </a:r>
              <a:r>
                <a:rPr lang="en-US" i="0"/>
                <a:t>𝜋^′</a:t>
              </a:r>
              <a:r>
                <a:rPr lang="en-US" dirty="0"/>
                <a:t> and for </a:t>
              </a:r>
              <a:r>
                <a:rPr lang="en-US" dirty="0" smtClean="0"/>
                <a:t>rest we </a:t>
              </a:r>
              <a:r>
                <a:rPr lang="en-US" dirty="0"/>
                <a:t>follow previous policy </a:t>
              </a:r>
              <a:r>
                <a:rPr lang="en-US" i="0"/>
                <a:t>𝜋</a:t>
              </a:r>
              <a:endParaRPr lang="en-US" dirty="0"/>
            </a:p>
          </dgm:t>
        </dgm:pt>
      </mc:Fallback>
    </mc:AlternateContent>
    <dgm:pt modelId="{855653DE-3328-491A-829F-03407BC967B9}" type="parTrans" cxnId="{FC552BD7-DAE9-4F24-BC16-F07462126AF0}">
      <dgm:prSet/>
      <dgm:spPr/>
      <dgm:t>
        <a:bodyPr/>
        <a:lstStyle/>
        <a:p>
          <a:endParaRPr lang="en-US"/>
        </a:p>
      </dgm:t>
    </dgm:pt>
    <dgm:pt modelId="{4EB71551-48D9-419D-8AAD-9106872A826B}" type="sibTrans" cxnId="{FC552BD7-DAE9-4F24-BC16-F07462126AF0}">
      <dgm:prSet/>
      <dgm:spPr/>
      <dgm:t>
        <a:bodyPr/>
        <a:lstStyle/>
        <a:p>
          <a:endParaRPr lang="en-US"/>
        </a:p>
      </dgm:t>
    </dgm:pt>
    <dgm:pt modelId="{6034D769-0433-4D97-9E5D-B3F4A84D7416}" type="pres">
      <dgm:prSet presAssocID="{FA9FE860-5EB8-4409-9931-B1366FD2E5E3}" presName="linear" presStyleCnt="0">
        <dgm:presLayoutVars>
          <dgm:animLvl val="lvl"/>
          <dgm:resizeHandles val="exact"/>
        </dgm:presLayoutVars>
      </dgm:prSet>
      <dgm:spPr/>
    </dgm:pt>
    <dgm:pt modelId="{EBD20BBA-FAC1-4526-82D6-B8D6F65DF5AD}" type="pres">
      <dgm:prSet presAssocID="{D7712516-0ECD-4509-A397-4FADFB31F10D}" presName="parentText" presStyleLbl="node1" presStyleIdx="0" presStyleCnt="1">
        <dgm:presLayoutVars>
          <dgm:chMax val="0"/>
          <dgm:bulletEnabled val="1"/>
        </dgm:presLayoutVars>
      </dgm:prSet>
      <dgm:spPr/>
    </dgm:pt>
  </dgm:ptLst>
  <dgm:cxnLst>
    <dgm:cxn modelId="{758EE62E-13A8-43D5-8ABD-E0815EC9FBF8}" type="presOf" srcId="{D7712516-0ECD-4509-A397-4FADFB31F10D}" destId="{EBD20BBA-FAC1-4526-82D6-B8D6F65DF5AD}" srcOrd="0" destOrd="0" presId="urn:microsoft.com/office/officeart/2005/8/layout/vList2"/>
    <dgm:cxn modelId="{FC552BD7-DAE9-4F24-BC16-F07462126AF0}" srcId="{FA9FE860-5EB8-4409-9931-B1366FD2E5E3}" destId="{D7712516-0ECD-4509-A397-4FADFB31F10D}" srcOrd="0" destOrd="0" parTransId="{855653DE-3328-491A-829F-03407BC967B9}" sibTransId="{4EB71551-48D9-419D-8AAD-9106872A826B}"/>
    <dgm:cxn modelId="{969FC5F7-5CEE-4DB1-80D0-495769655826}" type="presOf" srcId="{FA9FE860-5EB8-4409-9931-B1366FD2E5E3}" destId="{6034D769-0433-4D97-9E5D-B3F4A84D7416}" srcOrd="0" destOrd="0" presId="urn:microsoft.com/office/officeart/2005/8/layout/vList2"/>
    <dgm:cxn modelId="{2BE91A96-5782-46CE-AEA2-EE9F784E2056}" type="presParOf" srcId="{6034D769-0433-4D97-9E5D-B3F4A84D7416}" destId="{EBD20BBA-FAC1-4526-82D6-B8D6F65DF5AD}" srcOrd="0"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5B1C140-412A-41A8-8753-C8FB3CEB60D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6331DA7-2544-4403-B4B3-06B2C5CEC925}">
      <dgm:prSet/>
      <dgm:spPr>
        <a:blipFill rotWithShape="0">
          <a:blip xmlns:r="http://schemas.openxmlformats.org/officeDocument/2006/relationships" r:embed="rId1"/>
          <a:stretch>
            <a:fillRect l="-293" r="-1318" b="-1370"/>
          </a:stretch>
        </a:blipFill>
      </dgm:spPr>
      <dgm:t>
        <a:bodyPr/>
        <a:lstStyle/>
        <a:p>
          <a:r>
            <a:rPr lang="en-US">
              <a:noFill/>
            </a:rPr>
            <a:t> </a:t>
          </a:r>
        </a:p>
      </dgm:t>
    </dgm:pt>
    <dgm:pt modelId="{48E9AAFF-7D36-4430-B5B0-F39FD2097E6B}" type="parTrans" cxnId="{A476A9D4-2667-42D0-B56C-5490676FDA76}">
      <dgm:prSet/>
      <dgm:spPr/>
      <dgm:t>
        <a:bodyPr/>
        <a:lstStyle/>
        <a:p>
          <a:endParaRPr lang="en-US"/>
        </a:p>
      </dgm:t>
    </dgm:pt>
    <dgm:pt modelId="{18C8E83E-E6B7-45FD-93DA-45DD5FF15DAA}" type="sibTrans" cxnId="{A476A9D4-2667-42D0-B56C-5490676FDA76}">
      <dgm:prSet/>
      <dgm:spPr/>
      <dgm:t>
        <a:bodyPr/>
        <a:lstStyle/>
        <a:p>
          <a:endParaRPr lang="en-US"/>
        </a:p>
      </dgm:t>
    </dgm:pt>
    <dgm:pt modelId="{AA2B6FA5-E490-4F2C-9AAB-F9B2C6A650B4}" type="pres">
      <dgm:prSet presAssocID="{35B1C140-412A-41A8-8753-C8FB3CEB60DB}" presName="linear" presStyleCnt="0">
        <dgm:presLayoutVars>
          <dgm:animLvl val="lvl"/>
          <dgm:resizeHandles val="exact"/>
        </dgm:presLayoutVars>
      </dgm:prSet>
      <dgm:spPr/>
      <dgm:t>
        <a:bodyPr/>
        <a:lstStyle/>
        <a:p>
          <a:endParaRPr lang="en-US"/>
        </a:p>
      </dgm:t>
    </dgm:pt>
    <dgm:pt modelId="{CC041793-5815-44CD-BC70-F0A2862BE824}" type="pres">
      <dgm:prSet presAssocID="{C6331DA7-2544-4403-B4B3-06B2C5CEC925}" presName="parentText" presStyleLbl="node1" presStyleIdx="0" presStyleCnt="1">
        <dgm:presLayoutVars>
          <dgm:chMax val="0"/>
          <dgm:bulletEnabled val="1"/>
        </dgm:presLayoutVars>
      </dgm:prSet>
      <dgm:spPr/>
      <dgm:t>
        <a:bodyPr/>
        <a:lstStyle/>
        <a:p>
          <a:endParaRPr lang="en-US"/>
        </a:p>
      </dgm:t>
    </dgm:pt>
  </dgm:ptLst>
  <dgm:cxnLst>
    <dgm:cxn modelId="{A476A9D4-2667-42D0-B56C-5490676FDA76}" srcId="{35B1C140-412A-41A8-8753-C8FB3CEB60DB}" destId="{C6331DA7-2544-4403-B4B3-06B2C5CEC925}" srcOrd="0" destOrd="0" parTransId="{48E9AAFF-7D36-4430-B5B0-F39FD2097E6B}" sibTransId="{18C8E83E-E6B7-45FD-93DA-45DD5FF15DAA}"/>
    <dgm:cxn modelId="{02FE41B0-493C-4EC3-8074-514BE2B57D25}" type="presOf" srcId="{C6331DA7-2544-4403-B4B3-06B2C5CEC925}" destId="{CC041793-5815-44CD-BC70-F0A2862BE824}" srcOrd="0" destOrd="0" presId="urn:microsoft.com/office/officeart/2005/8/layout/vList2"/>
    <dgm:cxn modelId="{CBCD579D-D3FF-4F62-9377-7010C9081716}" type="presOf" srcId="{35B1C140-412A-41A8-8753-C8FB3CEB60DB}" destId="{AA2B6FA5-E490-4F2C-9AAB-F9B2C6A650B4}" srcOrd="0" destOrd="0" presId="urn:microsoft.com/office/officeart/2005/8/layout/vList2"/>
    <dgm:cxn modelId="{10BCFE31-3199-4C85-80DF-7F5F6144B368}" type="presParOf" srcId="{AA2B6FA5-E490-4F2C-9AAB-F9B2C6A650B4}" destId="{CC041793-5815-44CD-BC70-F0A2862BE82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809179E-002A-49CF-9466-2F7A2494DD0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74C18E-099E-4EE7-B8DE-442509CAC36B}">
      <dgm:prSet/>
      <dgm:spPr>
        <a:blipFill rotWithShape="0">
          <a:blip xmlns:r="http://schemas.openxmlformats.org/officeDocument/2006/relationships" r:embed="rId1"/>
          <a:stretch>
            <a:fillRect b="-2190"/>
          </a:stretch>
        </a:blipFill>
      </dgm:spPr>
      <dgm:t>
        <a:bodyPr/>
        <a:lstStyle/>
        <a:p>
          <a:r>
            <a:rPr lang="en-US">
              <a:noFill/>
            </a:rPr>
            <a:t> </a:t>
          </a:r>
        </a:p>
      </dgm:t>
    </dgm:pt>
    <dgm:pt modelId="{3D953616-B730-4A60-B2FE-923342628D62}" type="parTrans" cxnId="{5BA36762-49A7-46DE-A820-29FE886C7B87}">
      <dgm:prSet/>
      <dgm:spPr/>
      <dgm:t>
        <a:bodyPr/>
        <a:lstStyle/>
        <a:p>
          <a:endParaRPr lang="en-US"/>
        </a:p>
      </dgm:t>
    </dgm:pt>
    <dgm:pt modelId="{43263613-CDEE-4341-80A3-D56717C8B4AF}" type="sibTrans" cxnId="{5BA36762-49A7-46DE-A820-29FE886C7B87}">
      <dgm:prSet/>
      <dgm:spPr/>
      <dgm:t>
        <a:bodyPr/>
        <a:lstStyle/>
        <a:p>
          <a:endParaRPr lang="en-US"/>
        </a:p>
      </dgm:t>
    </dgm:pt>
    <dgm:pt modelId="{6C4D7FAE-F865-4C14-AE5F-7F8BBDE6F663}" type="pres">
      <dgm:prSet presAssocID="{A809179E-002A-49CF-9466-2F7A2494DD02}" presName="linear" presStyleCnt="0">
        <dgm:presLayoutVars>
          <dgm:animLvl val="lvl"/>
          <dgm:resizeHandles val="exact"/>
        </dgm:presLayoutVars>
      </dgm:prSet>
      <dgm:spPr/>
      <dgm:t>
        <a:bodyPr/>
        <a:lstStyle/>
        <a:p>
          <a:endParaRPr lang="en-US"/>
        </a:p>
      </dgm:t>
    </dgm:pt>
    <dgm:pt modelId="{3CA71112-7EA9-4B5E-AF64-37504BF5616D}" type="pres">
      <dgm:prSet presAssocID="{5374C18E-099E-4EE7-B8DE-442509CAC36B}" presName="parentText" presStyleLbl="node1" presStyleIdx="0" presStyleCnt="1" custLinFactNeighborX="-5102" custLinFactNeighborY="-1099">
        <dgm:presLayoutVars>
          <dgm:chMax val="0"/>
          <dgm:bulletEnabled val="1"/>
        </dgm:presLayoutVars>
      </dgm:prSet>
      <dgm:spPr/>
      <dgm:t>
        <a:bodyPr/>
        <a:lstStyle/>
        <a:p>
          <a:endParaRPr lang="en-US"/>
        </a:p>
      </dgm:t>
    </dgm:pt>
  </dgm:ptLst>
  <dgm:cxnLst>
    <dgm:cxn modelId="{A3A8EF34-29AF-4B86-A24C-A789290335E8}" type="presOf" srcId="{5374C18E-099E-4EE7-B8DE-442509CAC36B}" destId="{3CA71112-7EA9-4B5E-AF64-37504BF5616D}" srcOrd="0" destOrd="0" presId="urn:microsoft.com/office/officeart/2005/8/layout/vList2"/>
    <dgm:cxn modelId="{5BA36762-49A7-46DE-A820-29FE886C7B87}" srcId="{A809179E-002A-49CF-9466-2F7A2494DD02}" destId="{5374C18E-099E-4EE7-B8DE-442509CAC36B}" srcOrd="0" destOrd="0" parTransId="{3D953616-B730-4A60-B2FE-923342628D62}" sibTransId="{43263613-CDEE-4341-80A3-D56717C8B4AF}"/>
    <dgm:cxn modelId="{31431B1C-8020-43A5-9AC2-53BE693CEDBF}" type="presOf" srcId="{A809179E-002A-49CF-9466-2F7A2494DD02}" destId="{6C4D7FAE-F865-4C14-AE5F-7F8BBDE6F663}" srcOrd="0" destOrd="0" presId="urn:microsoft.com/office/officeart/2005/8/layout/vList2"/>
    <dgm:cxn modelId="{868F8287-CFB6-4828-9C41-1127F4ACCE99}" type="presParOf" srcId="{6C4D7FAE-F865-4C14-AE5F-7F8BBDE6F663}" destId="{3CA71112-7EA9-4B5E-AF64-37504BF5616D}"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33E209F-6A39-48D0-A74B-265166D9DAF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79CDB5F8-65C9-4B15-A179-83566978CD75}">
          <dgm:prSet/>
          <dgm:spPr>
            <a:solidFill>
              <a:srgbClr val="FFFF00"/>
            </a:solidFill>
          </dgm:spPr>
          <dgm:t>
            <a:bodyPr/>
            <a:lstStyle/>
            <a:p>
              <a:pPr rtl="0"/>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𝑄</m:t>
                      </m:r>
                    </m:e>
                    <m:sub>
                      <m:r>
                        <a:rPr lang="en-US" i="1">
                          <a:solidFill>
                            <a:schemeClr val="tx1"/>
                          </a:solidFill>
                          <a:latin typeface="Cambria Math" panose="02040503050406030204" pitchFamily="18" charset="0"/>
                        </a:rPr>
                        <m:t>𝜋</m:t>
                      </m:r>
                    </m:sub>
                  </m:sSub>
                </m:oMath>
              </a14:m>
              <a:r>
                <a:rPr lang="en-US" dirty="0">
                  <a:solidFill>
                    <a:schemeClr val="tx1"/>
                  </a:solidFill>
                </a:rPr>
                <a:t>(s,</a:t>
              </a:r>
              <a14:m>
                <m:oMath xmlns:m="http://schemas.openxmlformats.org/officeDocument/2006/math">
                  <m:sSup>
                    <m:sSupPr>
                      <m:ctrlPr>
                        <a:rPr lang="en-US" i="1">
                          <a:solidFill>
                            <a:schemeClr val="tx1"/>
                          </a:solidFill>
                          <a:latin typeface="Cambria Math" panose="02040503050406030204" pitchFamily="18" charset="0"/>
                        </a:rPr>
                      </m:ctrlPr>
                    </m:sSupPr>
                    <m:e>
                      <m:r>
                        <a:rPr lang="en-US" b="0" i="1">
                          <a:solidFill>
                            <a:schemeClr val="tx1"/>
                          </a:solidFill>
                          <a:latin typeface="Cambria Math" panose="02040503050406030204" pitchFamily="18" charset="0"/>
                        </a:rPr>
                        <m:t>𝜋</m:t>
                      </m:r>
                    </m:e>
                    <m:sup>
                      <m:r>
                        <a:rPr lang="en-US" b="0" i="1">
                          <a:solidFill>
                            <a:schemeClr val="tx1"/>
                          </a:solidFill>
                          <a:latin typeface="Cambria Math" panose="02040503050406030204" pitchFamily="18" charset="0"/>
                        </a:rPr>
                        <m:t>′</m:t>
                      </m:r>
                    </m:sup>
                  </m:sSup>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𝑠</m:t>
                  </m:r>
                  <m:r>
                    <a:rPr lang="en-US" b="0" i="1">
                      <a:solidFill>
                        <a:schemeClr val="tx1"/>
                      </a:solidFill>
                      <a:latin typeface="Cambria Math" panose="02040503050406030204" pitchFamily="18" charset="0"/>
                    </a:rPr>
                    <m:t>))=</m:t>
                  </m:r>
                  <m:func>
                    <m:funcPr>
                      <m:ctrlPr>
                        <a:rPr lang="en-US" b="0" i="1">
                          <a:solidFill>
                            <a:schemeClr val="tx1"/>
                          </a:solidFill>
                          <a:latin typeface="Cambria Math" panose="02040503050406030204" pitchFamily="18" charset="0"/>
                        </a:rPr>
                      </m:ctrlPr>
                    </m:funcPr>
                    <m:fName>
                      <m:limLow>
                        <m:limLowPr>
                          <m:ctrlPr>
                            <a:rPr lang="en-US" b="0" i="1">
                              <a:solidFill>
                                <a:schemeClr val="tx1"/>
                              </a:solidFill>
                              <a:latin typeface="Cambria Math" panose="02040503050406030204" pitchFamily="18" charset="0"/>
                            </a:rPr>
                          </m:ctrlPr>
                        </m:limLowPr>
                        <m:e>
                          <m:r>
                            <m:rPr>
                              <m:sty m:val="p"/>
                            </m:rPr>
                            <a:rPr lang="en-US" b="0" i="0">
                              <a:solidFill>
                                <a:schemeClr val="tx1"/>
                              </a:solidFill>
                              <a:latin typeface="Cambria Math" panose="02040503050406030204" pitchFamily="18" charset="0"/>
                            </a:rPr>
                            <m:t>max</m:t>
                          </m:r>
                        </m:e>
                        <m:lim>
                          <m:r>
                            <a:rPr lang="en-US" b="0" i="1">
                              <a:solidFill>
                                <a:schemeClr val="tx1"/>
                              </a:solidFill>
                              <a:latin typeface="Cambria Math" panose="02040503050406030204" pitchFamily="18" charset="0"/>
                            </a:rPr>
                            <m:t>𝑎</m:t>
                          </m:r>
                          <m:r>
                            <a:rPr lang="en-US" b="0" i="1">
                              <a:solidFill>
                                <a:schemeClr val="tx1"/>
                              </a:solidFill>
                              <a:latin typeface="Cambria Math" panose="02040503050406030204" pitchFamily="18" charset="0"/>
                            </a:rPr>
                            <m:t>𝜖</m:t>
                          </m:r>
                          <m:r>
                            <a:rPr lang="en-US" b="0" i="1">
                              <a:solidFill>
                                <a:schemeClr val="tx1"/>
                              </a:solidFill>
                              <a:latin typeface="Cambria Math" panose="02040503050406030204" pitchFamily="18" charset="0"/>
                            </a:rPr>
                            <m:t>𝐴</m:t>
                          </m:r>
                        </m:lim>
                      </m:limLow>
                    </m:fName>
                    <m:e>
                      <m:sSub>
                        <m:sSubPr>
                          <m:ctrlPr>
                            <a:rPr lang="en-US" b="0"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𝑄</m:t>
                          </m:r>
                        </m:e>
                        <m:sub>
                          <m:r>
                            <a:rPr lang="en-US" b="0" i="1">
                              <a:solidFill>
                                <a:schemeClr val="tx1"/>
                              </a:solidFill>
                              <a:latin typeface="Cambria Math" panose="02040503050406030204" pitchFamily="18" charset="0"/>
                            </a:rPr>
                            <m:t>𝜋</m:t>
                          </m:r>
                        </m:sub>
                      </m:sSub>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𝑠</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𝑎</m:t>
                      </m:r>
                      <m:r>
                        <a:rPr lang="en-US" b="0" i="1">
                          <a:solidFill>
                            <a:schemeClr val="tx1"/>
                          </a:solidFill>
                          <a:latin typeface="Cambria Math" panose="02040503050406030204" pitchFamily="18" charset="0"/>
                        </a:rPr>
                        <m:t>)</m:t>
                      </m:r>
                    </m:e>
                  </m:func>
                </m:oMath>
              </a14:m>
              <a:endParaRPr lang="en-US" dirty="0"/>
            </a:p>
          </dgm:t>
        </dgm:pt>
      </mc:Choice>
      <mc:Fallback xmlns="">
        <dgm:pt modelId="{79CDB5F8-65C9-4B15-A179-83566978CD75}">
          <dgm:prSet/>
          <dgm:spPr>
            <a:solidFill>
              <a:srgbClr val="FFFF00"/>
            </a:solidFill>
          </dgm:spPr>
          <dgm:t>
            <a:bodyPr/>
            <a:lstStyle/>
            <a:p>
              <a:pPr rtl="0"/>
              <a:r>
                <a:rPr lang="en-US" b="0" i="0">
                  <a:solidFill>
                    <a:schemeClr val="tx1"/>
                  </a:solidFill>
                </a:rPr>
                <a:t>𝑄</a:t>
              </a:r>
              <a:r>
                <a:rPr lang="en-US" b="0" i="0" smtClean="0">
                  <a:solidFill>
                    <a:schemeClr val="tx1"/>
                  </a:solidFill>
                </a:rPr>
                <a:t>_</a:t>
              </a:r>
              <a:r>
                <a:rPr lang="en-US" i="0">
                  <a:solidFill>
                    <a:schemeClr val="tx1"/>
                  </a:solidFill>
                </a:rPr>
                <a:t>𝜋</a:t>
              </a:r>
              <a:r>
                <a:rPr lang="en-US" dirty="0">
                  <a:solidFill>
                    <a:schemeClr val="tx1"/>
                  </a:solidFill>
                </a:rPr>
                <a:t>(s,</a:t>
              </a:r>
              <a:r>
                <a:rPr lang="en-US" b="0" i="0">
                  <a:solidFill>
                    <a:schemeClr val="tx1"/>
                  </a:solidFill>
                </a:rPr>
                <a:t>𝜋^′ (𝑠))=max┬𝑎𝜖𝐴⁡〖𝑄_𝜋 (𝑠,𝑎)〗</a:t>
              </a:r>
              <a:endParaRPr lang="en-US" dirty="0"/>
            </a:p>
          </dgm:t>
        </dgm:pt>
      </mc:Fallback>
    </mc:AlternateContent>
    <dgm:pt modelId="{17F199BB-C603-4701-B66E-179D885ECCFF}" type="parTrans" cxnId="{65FD4C11-579B-460A-9F3B-481D4567DBE6}">
      <dgm:prSet/>
      <dgm:spPr/>
      <dgm:t>
        <a:bodyPr/>
        <a:lstStyle/>
        <a:p>
          <a:endParaRPr lang="en-US"/>
        </a:p>
      </dgm:t>
    </dgm:pt>
    <dgm:pt modelId="{417BE170-F6CD-4FBC-821F-9C1891A14073}" type="sibTrans" cxnId="{65FD4C11-579B-460A-9F3B-481D4567DBE6}">
      <dgm:prSet/>
      <dgm:spPr/>
      <dgm:t>
        <a:bodyPr/>
        <a:lstStyle/>
        <a:p>
          <a:endParaRPr lang="en-US"/>
        </a:p>
      </dgm:t>
    </dgm:pt>
    <dgm:pt modelId="{30818DAF-D9C2-41A0-976D-8E71718CC93C}" type="pres">
      <dgm:prSet presAssocID="{F33E209F-6A39-48D0-A74B-265166D9DAF0}" presName="linear" presStyleCnt="0">
        <dgm:presLayoutVars>
          <dgm:animLvl val="lvl"/>
          <dgm:resizeHandles val="exact"/>
        </dgm:presLayoutVars>
      </dgm:prSet>
      <dgm:spPr/>
    </dgm:pt>
    <dgm:pt modelId="{8DEADB1B-B2A8-434F-82C5-551934E325D4}" type="pres">
      <dgm:prSet presAssocID="{79CDB5F8-65C9-4B15-A179-83566978CD75}" presName="parentText" presStyleLbl="node1" presStyleIdx="0" presStyleCnt="1" custLinFactNeighborX="-876" custLinFactNeighborY="3976">
        <dgm:presLayoutVars>
          <dgm:chMax val="0"/>
          <dgm:bulletEnabled val="1"/>
        </dgm:presLayoutVars>
      </dgm:prSet>
      <dgm:spPr/>
    </dgm:pt>
  </dgm:ptLst>
  <dgm:cxnLst>
    <dgm:cxn modelId="{65FD4C11-579B-460A-9F3B-481D4567DBE6}" srcId="{F33E209F-6A39-48D0-A74B-265166D9DAF0}" destId="{79CDB5F8-65C9-4B15-A179-83566978CD75}" srcOrd="0" destOrd="0" parTransId="{17F199BB-C603-4701-B66E-179D885ECCFF}" sibTransId="{417BE170-F6CD-4FBC-821F-9C1891A14073}"/>
    <dgm:cxn modelId="{8C0F3A84-9988-4BCB-B612-EE4C75645834}" type="presOf" srcId="{79CDB5F8-65C9-4B15-A179-83566978CD75}" destId="{8DEADB1B-B2A8-434F-82C5-551934E325D4}" srcOrd="0" destOrd="0" presId="urn:microsoft.com/office/officeart/2005/8/layout/vList2"/>
    <dgm:cxn modelId="{ACAE78F2-222F-4DDD-BC69-3840DD430E20}" type="presOf" srcId="{F33E209F-6A39-48D0-A74B-265166D9DAF0}" destId="{30818DAF-D9C2-41A0-976D-8E71718CC93C}" srcOrd="0" destOrd="0" presId="urn:microsoft.com/office/officeart/2005/8/layout/vList2"/>
    <dgm:cxn modelId="{D5548D16-610E-4FBD-8187-CEE3BCB87F1C}" type="presParOf" srcId="{30818DAF-D9C2-41A0-976D-8E71718CC93C}" destId="{8DEADB1B-B2A8-434F-82C5-551934E325D4}" srcOrd="0" destOrd="0" presId="urn:microsoft.com/office/officeart/2005/8/layout/vList2"/>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D41ECF-C6CD-452D-949B-059E6858AFA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2015AD7D-4B5D-4F17-8FDF-18DF0D1EA683}">
      <dgm:prSet/>
      <dgm:spPr/>
      <dgm:t>
        <a:bodyPr/>
        <a:lstStyle/>
        <a:p>
          <a:pPr rtl="0"/>
          <a:r>
            <a:rPr lang="en-US" dirty="0" smtClean="0"/>
            <a:t>In this situation we observe all aspect of environment which satisfy Markov process rule and pass it to agent </a:t>
          </a:r>
          <a:endParaRPr lang="en-US" dirty="0"/>
        </a:p>
      </dgm:t>
    </dgm:pt>
    <dgm:pt modelId="{CBDB6DE6-A0BE-49D0-9C1A-05638AB5D04A}" type="parTrans" cxnId="{E32FD285-76F2-4ADF-8CC5-7CF0F7A7540E}">
      <dgm:prSet/>
      <dgm:spPr/>
      <dgm:t>
        <a:bodyPr/>
        <a:lstStyle/>
        <a:p>
          <a:endParaRPr lang="en-US"/>
        </a:p>
      </dgm:t>
    </dgm:pt>
    <dgm:pt modelId="{0418370E-F4C6-4930-B27A-F64330704951}" type="sibTrans" cxnId="{E32FD285-76F2-4ADF-8CC5-7CF0F7A7540E}">
      <dgm:prSet/>
      <dgm:spPr/>
      <dgm:t>
        <a:bodyPr/>
        <a:lstStyle/>
        <a:p>
          <a:endParaRPr lang="en-US"/>
        </a:p>
      </dgm:t>
    </dgm:pt>
    <dgm:pt modelId="{0BBD6423-48B2-42D4-8E2E-B0E57A069482}">
      <dgm:prSet/>
      <dgm:spPr>
        <a:blipFill rotWithShape="0">
          <a:blip xmlns:r="http://schemas.openxmlformats.org/officeDocument/2006/relationships" r:embed="rId1"/>
          <a:stretch>
            <a:fillRect/>
          </a:stretch>
        </a:blipFill>
      </dgm:spPr>
      <dgm:t>
        <a:bodyPr/>
        <a:lstStyle/>
        <a:p>
          <a:r>
            <a:rPr lang="en-US">
              <a:noFill/>
            </a:rPr>
            <a:t> </a:t>
          </a:r>
        </a:p>
      </dgm:t>
    </dgm:pt>
    <dgm:pt modelId="{A52CE301-2F6C-44DD-ABB4-5E0E0E9899DA}" type="parTrans" cxnId="{AFF7C759-38FC-4C09-9D74-54BBA8CF7304}">
      <dgm:prSet/>
      <dgm:spPr/>
      <dgm:t>
        <a:bodyPr/>
        <a:lstStyle/>
        <a:p>
          <a:endParaRPr lang="en-US"/>
        </a:p>
      </dgm:t>
    </dgm:pt>
    <dgm:pt modelId="{EABA2E10-1A11-48F0-896C-41D2321A0A6E}" type="sibTrans" cxnId="{AFF7C759-38FC-4C09-9D74-54BBA8CF7304}">
      <dgm:prSet/>
      <dgm:spPr/>
      <dgm:t>
        <a:bodyPr/>
        <a:lstStyle/>
        <a:p>
          <a:endParaRPr lang="en-US"/>
        </a:p>
      </dgm:t>
    </dgm:pt>
    <dgm:pt modelId="{7FB01DB1-F85D-45D8-9E0C-BC78585CD41E}" type="pres">
      <dgm:prSet presAssocID="{2CD41ECF-C6CD-452D-949B-059E6858AFA3}" presName="linear" presStyleCnt="0">
        <dgm:presLayoutVars>
          <dgm:animLvl val="lvl"/>
          <dgm:resizeHandles val="exact"/>
        </dgm:presLayoutVars>
      </dgm:prSet>
      <dgm:spPr/>
      <dgm:t>
        <a:bodyPr/>
        <a:lstStyle/>
        <a:p>
          <a:endParaRPr lang="en-US"/>
        </a:p>
      </dgm:t>
    </dgm:pt>
    <dgm:pt modelId="{505034CA-6234-4A8C-BDAF-A60E24A19514}" type="pres">
      <dgm:prSet presAssocID="{2015AD7D-4B5D-4F17-8FDF-18DF0D1EA683}" presName="parentText" presStyleLbl="node1" presStyleIdx="0" presStyleCnt="2">
        <dgm:presLayoutVars>
          <dgm:chMax val="0"/>
          <dgm:bulletEnabled val="1"/>
        </dgm:presLayoutVars>
      </dgm:prSet>
      <dgm:spPr/>
      <dgm:t>
        <a:bodyPr/>
        <a:lstStyle/>
        <a:p>
          <a:endParaRPr lang="en-US"/>
        </a:p>
      </dgm:t>
    </dgm:pt>
    <dgm:pt modelId="{20243768-15BD-4E58-AA7C-28AF6CD7DBD8}" type="pres">
      <dgm:prSet presAssocID="{0418370E-F4C6-4930-B27A-F64330704951}" presName="spacer" presStyleCnt="0"/>
      <dgm:spPr/>
    </dgm:pt>
    <dgm:pt modelId="{EC9959D9-A8B6-4148-AE94-F2EE26B4A8D2}" type="pres">
      <dgm:prSet presAssocID="{0BBD6423-48B2-42D4-8E2E-B0E57A069482}" presName="parentText" presStyleLbl="node1" presStyleIdx="1" presStyleCnt="2">
        <dgm:presLayoutVars>
          <dgm:chMax val="0"/>
          <dgm:bulletEnabled val="1"/>
        </dgm:presLayoutVars>
      </dgm:prSet>
      <dgm:spPr/>
      <dgm:t>
        <a:bodyPr/>
        <a:lstStyle/>
        <a:p>
          <a:endParaRPr lang="en-US"/>
        </a:p>
      </dgm:t>
    </dgm:pt>
  </dgm:ptLst>
  <dgm:cxnLst>
    <dgm:cxn modelId="{AFF7C759-38FC-4C09-9D74-54BBA8CF7304}" srcId="{2CD41ECF-C6CD-452D-949B-059E6858AFA3}" destId="{0BBD6423-48B2-42D4-8E2E-B0E57A069482}" srcOrd="1" destOrd="0" parTransId="{A52CE301-2F6C-44DD-ABB4-5E0E0E9899DA}" sibTransId="{EABA2E10-1A11-48F0-896C-41D2321A0A6E}"/>
    <dgm:cxn modelId="{C030BF73-6A02-4645-AD3A-830F7BFAF12D}" type="presOf" srcId="{0BBD6423-48B2-42D4-8E2E-B0E57A069482}" destId="{EC9959D9-A8B6-4148-AE94-F2EE26B4A8D2}" srcOrd="0" destOrd="0" presId="urn:microsoft.com/office/officeart/2005/8/layout/vList2"/>
    <dgm:cxn modelId="{E32FD285-76F2-4ADF-8CC5-7CF0F7A7540E}" srcId="{2CD41ECF-C6CD-452D-949B-059E6858AFA3}" destId="{2015AD7D-4B5D-4F17-8FDF-18DF0D1EA683}" srcOrd="0" destOrd="0" parTransId="{CBDB6DE6-A0BE-49D0-9C1A-05638AB5D04A}" sibTransId="{0418370E-F4C6-4930-B27A-F64330704951}"/>
    <dgm:cxn modelId="{1D1F5D0C-AEB3-4F6B-9404-0009524B5838}" type="presOf" srcId="{2CD41ECF-C6CD-452D-949B-059E6858AFA3}" destId="{7FB01DB1-F85D-45D8-9E0C-BC78585CD41E}" srcOrd="0" destOrd="0" presId="urn:microsoft.com/office/officeart/2005/8/layout/vList2"/>
    <dgm:cxn modelId="{C366D1F1-C90C-46C9-AF12-5AD8CAE17791}" type="presOf" srcId="{2015AD7D-4B5D-4F17-8FDF-18DF0D1EA683}" destId="{505034CA-6234-4A8C-BDAF-A60E24A19514}" srcOrd="0" destOrd="0" presId="urn:microsoft.com/office/officeart/2005/8/layout/vList2"/>
    <dgm:cxn modelId="{6BE4EFE4-BB3E-409A-A359-B3CD9B0B843C}" type="presParOf" srcId="{7FB01DB1-F85D-45D8-9E0C-BC78585CD41E}" destId="{505034CA-6234-4A8C-BDAF-A60E24A19514}" srcOrd="0" destOrd="0" presId="urn:microsoft.com/office/officeart/2005/8/layout/vList2"/>
    <dgm:cxn modelId="{4C6024D4-7034-4F96-A557-6FCA13CFE355}" type="presParOf" srcId="{7FB01DB1-F85D-45D8-9E0C-BC78585CD41E}" destId="{20243768-15BD-4E58-AA7C-28AF6CD7DBD8}" srcOrd="1" destOrd="0" presId="urn:microsoft.com/office/officeart/2005/8/layout/vList2"/>
    <dgm:cxn modelId="{03BA2159-92FB-40D8-8AD3-FA0D0399E1AE}" type="presParOf" srcId="{7FB01DB1-F85D-45D8-9E0C-BC78585CD41E}" destId="{EC9959D9-A8B6-4148-AE94-F2EE26B4A8D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1EAEBC16-942A-48D7-9052-11822CF2E6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5B1D6C2-BCA1-41AC-A48E-D19189821870}">
      <dgm:prSet/>
      <dgm:spPr/>
      <dgm:t>
        <a:bodyPr/>
        <a:lstStyle/>
        <a:p>
          <a:pPr rtl="0"/>
          <a:r>
            <a:rPr lang="en-US"/>
            <a:t>We have deterministic policy</a:t>
          </a:r>
        </a:p>
      </dgm:t>
    </dgm:pt>
    <dgm:pt modelId="{D74542F6-F7B2-4004-9EED-3B729BDB5870}" type="parTrans" cxnId="{93DA88C0-DE2B-4B1B-84EC-BB8916E55B58}">
      <dgm:prSet/>
      <dgm:spPr/>
      <dgm:t>
        <a:bodyPr/>
        <a:lstStyle/>
        <a:p>
          <a:endParaRPr lang="en-US"/>
        </a:p>
      </dgm:t>
    </dgm:pt>
    <dgm:pt modelId="{4E8E14E0-04F0-4287-A668-2811FDA8FF35}" type="sibTrans" cxnId="{93DA88C0-DE2B-4B1B-84EC-BB8916E55B58}">
      <dgm:prSet/>
      <dgm:spPr/>
      <dgm:t>
        <a:bodyPr/>
        <a:lstStyle/>
        <a:p>
          <a:endParaRPr lang="en-US"/>
        </a:p>
      </dgm:t>
    </dgm:pt>
    <dgm:pt modelId="{F15B38CC-255B-4774-8E75-EE5CBCE7C784}" type="pres">
      <dgm:prSet presAssocID="{1EAEBC16-942A-48D7-9052-11822CF2E673}" presName="linear" presStyleCnt="0">
        <dgm:presLayoutVars>
          <dgm:animLvl val="lvl"/>
          <dgm:resizeHandles val="exact"/>
        </dgm:presLayoutVars>
      </dgm:prSet>
      <dgm:spPr/>
    </dgm:pt>
    <dgm:pt modelId="{4E25750C-2468-4774-9A51-3AD7E2681796}" type="pres">
      <dgm:prSet presAssocID="{05B1D6C2-BCA1-41AC-A48E-D19189821870}" presName="parentText" presStyleLbl="node1" presStyleIdx="0" presStyleCnt="1" custLinFactNeighborX="-944" custLinFactNeighborY="3402">
        <dgm:presLayoutVars>
          <dgm:chMax val="0"/>
          <dgm:bulletEnabled val="1"/>
        </dgm:presLayoutVars>
      </dgm:prSet>
      <dgm:spPr/>
    </dgm:pt>
  </dgm:ptLst>
  <dgm:cxnLst>
    <dgm:cxn modelId="{0B6DE045-AB20-4AC6-8AB8-C0EC589DFB9D}" type="presOf" srcId="{05B1D6C2-BCA1-41AC-A48E-D19189821870}" destId="{4E25750C-2468-4774-9A51-3AD7E2681796}" srcOrd="0" destOrd="0" presId="urn:microsoft.com/office/officeart/2005/8/layout/vList2"/>
    <dgm:cxn modelId="{187A3655-AC6C-424E-B55B-460CEA26615C}" type="presOf" srcId="{1EAEBC16-942A-48D7-9052-11822CF2E673}" destId="{F15B38CC-255B-4774-8E75-EE5CBCE7C784}" srcOrd="0" destOrd="0" presId="urn:microsoft.com/office/officeart/2005/8/layout/vList2"/>
    <dgm:cxn modelId="{93DA88C0-DE2B-4B1B-84EC-BB8916E55B58}" srcId="{1EAEBC16-942A-48D7-9052-11822CF2E673}" destId="{05B1D6C2-BCA1-41AC-A48E-D19189821870}" srcOrd="0" destOrd="0" parTransId="{D74542F6-F7B2-4004-9EED-3B729BDB5870}" sibTransId="{4E8E14E0-04F0-4287-A668-2811FDA8FF35}"/>
    <dgm:cxn modelId="{262E2834-8C84-4A41-988F-8CB66BAA1487}" type="presParOf" srcId="{F15B38CC-255B-4774-8E75-EE5CBCE7C784}" destId="{4E25750C-2468-4774-9A51-3AD7E268179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A9FE860-5EB8-4409-9931-B1366FD2E5E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7712516-0ECD-4509-A397-4FADFB31F10D}">
      <dgm:prSet/>
      <dgm:spPr>
        <a:blipFill rotWithShape="0">
          <a:blip xmlns:r="http://schemas.openxmlformats.org/officeDocument/2006/relationships" r:embed="rId1"/>
          <a:stretch>
            <a:fillRect l="-645" b="-4878"/>
          </a:stretch>
        </a:blipFill>
      </dgm:spPr>
      <dgm:t>
        <a:bodyPr/>
        <a:lstStyle/>
        <a:p>
          <a:r>
            <a:rPr lang="en-US">
              <a:noFill/>
            </a:rPr>
            <a:t> </a:t>
          </a:r>
        </a:p>
      </dgm:t>
    </dgm:pt>
    <dgm:pt modelId="{855653DE-3328-491A-829F-03407BC967B9}" type="parTrans" cxnId="{FC552BD7-DAE9-4F24-BC16-F07462126AF0}">
      <dgm:prSet/>
      <dgm:spPr/>
      <dgm:t>
        <a:bodyPr/>
        <a:lstStyle/>
        <a:p>
          <a:endParaRPr lang="en-US"/>
        </a:p>
      </dgm:t>
    </dgm:pt>
    <dgm:pt modelId="{4EB71551-48D9-419D-8AAD-9106872A826B}" type="sibTrans" cxnId="{FC552BD7-DAE9-4F24-BC16-F07462126AF0}">
      <dgm:prSet/>
      <dgm:spPr/>
      <dgm:t>
        <a:bodyPr/>
        <a:lstStyle/>
        <a:p>
          <a:endParaRPr lang="en-US"/>
        </a:p>
      </dgm:t>
    </dgm:pt>
    <dgm:pt modelId="{6034D769-0433-4D97-9E5D-B3F4A84D7416}" type="pres">
      <dgm:prSet presAssocID="{FA9FE860-5EB8-4409-9931-B1366FD2E5E3}" presName="linear" presStyleCnt="0">
        <dgm:presLayoutVars>
          <dgm:animLvl val="lvl"/>
          <dgm:resizeHandles val="exact"/>
        </dgm:presLayoutVars>
      </dgm:prSet>
      <dgm:spPr/>
    </dgm:pt>
    <dgm:pt modelId="{EBD20BBA-FAC1-4526-82D6-B8D6F65DF5AD}" type="pres">
      <dgm:prSet presAssocID="{D7712516-0ECD-4509-A397-4FADFB31F10D}" presName="parentText" presStyleLbl="node1" presStyleIdx="0" presStyleCnt="1">
        <dgm:presLayoutVars>
          <dgm:chMax val="0"/>
          <dgm:bulletEnabled val="1"/>
        </dgm:presLayoutVars>
      </dgm:prSet>
      <dgm:spPr/>
    </dgm:pt>
  </dgm:ptLst>
  <dgm:cxnLst>
    <dgm:cxn modelId="{758EE62E-13A8-43D5-8ABD-E0815EC9FBF8}" type="presOf" srcId="{D7712516-0ECD-4509-A397-4FADFB31F10D}" destId="{EBD20BBA-FAC1-4526-82D6-B8D6F65DF5AD}" srcOrd="0" destOrd="0" presId="urn:microsoft.com/office/officeart/2005/8/layout/vList2"/>
    <dgm:cxn modelId="{FC552BD7-DAE9-4F24-BC16-F07462126AF0}" srcId="{FA9FE860-5EB8-4409-9931-B1366FD2E5E3}" destId="{D7712516-0ECD-4509-A397-4FADFB31F10D}" srcOrd="0" destOrd="0" parTransId="{855653DE-3328-491A-829F-03407BC967B9}" sibTransId="{4EB71551-48D9-419D-8AAD-9106872A826B}"/>
    <dgm:cxn modelId="{969FC5F7-5CEE-4DB1-80D0-495769655826}" type="presOf" srcId="{FA9FE860-5EB8-4409-9931-B1366FD2E5E3}" destId="{6034D769-0433-4D97-9E5D-B3F4A84D7416}" srcOrd="0" destOrd="0" presId="urn:microsoft.com/office/officeart/2005/8/layout/vList2"/>
    <dgm:cxn modelId="{2BE91A96-5782-46CE-AEA2-EE9F784E2056}" type="presParOf" srcId="{6034D769-0433-4D97-9E5D-B3F4A84D7416}" destId="{EBD20BBA-FAC1-4526-82D6-B8D6F65DF5AD}"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F33E209F-6A39-48D0-A74B-265166D9DAF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79CDB5F8-65C9-4B15-A179-83566978CD75}">
          <dgm:prSet/>
          <dgm:spPr>
            <a:solidFill>
              <a:srgbClr val="FFFF00"/>
            </a:solidFill>
          </dgm:spPr>
          <dgm:t>
            <a:bodyPr/>
            <a:lstStyle/>
            <a:p>
              <a:pPr rtl="0"/>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𝑄</m:t>
                      </m:r>
                    </m:e>
                    <m:sub>
                      <m:r>
                        <a:rPr lang="en-US" i="1">
                          <a:solidFill>
                            <a:schemeClr val="tx1"/>
                          </a:solidFill>
                          <a:latin typeface="Cambria Math" panose="02040503050406030204" pitchFamily="18" charset="0"/>
                        </a:rPr>
                        <m:t>𝜋</m:t>
                      </m:r>
                    </m:sub>
                  </m:sSub>
                </m:oMath>
              </a14:m>
              <a:r>
                <a:rPr lang="en-US" dirty="0">
                  <a:solidFill>
                    <a:schemeClr val="tx1"/>
                  </a:solidFill>
                </a:rPr>
                <a:t>(s,</a:t>
              </a:r>
              <a14:m>
                <m:oMath xmlns:m="http://schemas.openxmlformats.org/officeDocument/2006/math">
                  <m:sSup>
                    <m:sSupPr>
                      <m:ctrlPr>
                        <a:rPr lang="en-US" i="1">
                          <a:solidFill>
                            <a:schemeClr val="tx1"/>
                          </a:solidFill>
                          <a:latin typeface="Cambria Math" panose="02040503050406030204" pitchFamily="18" charset="0"/>
                        </a:rPr>
                      </m:ctrlPr>
                    </m:sSupPr>
                    <m:e>
                      <m:r>
                        <a:rPr lang="en-US" b="0" i="1">
                          <a:solidFill>
                            <a:schemeClr val="tx1"/>
                          </a:solidFill>
                          <a:latin typeface="Cambria Math" panose="02040503050406030204" pitchFamily="18" charset="0"/>
                        </a:rPr>
                        <m:t>𝜋</m:t>
                      </m:r>
                    </m:e>
                    <m:sup>
                      <m:r>
                        <a:rPr lang="en-US" b="0" i="1">
                          <a:solidFill>
                            <a:schemeClr val="tx1"/>
                          </a:solidFill>
                          <a:latin typeface="Cambria Math" panose="02040503050406030204" pitchFamily="18" charset="0"/>
                        </a:rPr>
                        <m:t>′</m:t>
                      </m:r>
                    </m:sup>
                  </m:sSup>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𝑠</m:t>
                  </m:r>
                  <m:r>
                    <a:rPr lang="en-US" b="0" i="1">
                      <a:solidFill>
                        <a:schemeClr val="tx1"/>
                      </a:solidFill>
                      <a:latin typeface="Cambria Math" panose="02040503050406030204" pitchFamily="18" charset="0"/>
                    </a:rPr>
                    <m:t>))=</m:t>
                  </m:r>
                  <m:func>
                    <m:funcPr>
                      <m:ctrlPr>
                        <a:rPr lang="en-US" b="0" i="1">
                          <a:solidFill>
                            <a:schemeClr val="tx1"/>
                          </a:solidFill>
                          <a:latin typeface="Cambria Math" panose="02040503050406030204" pitchFamily="18" charset="0"/>
                        </a:rPr>
                      </m:ctrlPr>
                    </m:funcPr>
                    <m:fName>
                      <m:limLow>
                        <m:limLowPr>
                          <m:ctrlPr>
                            <a:rPr lang="en-US" b="0" i="1">
                              <a:solidFill>
                                <a:schemeClr val="tx1"/>
                              </a:solidFill>
                              <a:latin typeface="Cambria Math" panose="02040503050406030204" pitchFamily="18" charset="0"/>
                            </a:rPr>
                          </m:ctrlPr>
                        </m:limLowPr>
                        <m:e>
                          <m:r>
                            <m:rPr>
                              <m:sty m:val="p"/>
                            </m:rPr>
                            <a:rPr lang="en-US" b="0" i="0">
                              <a:solidFill>
                                <a:schemeClr val="tx1"/>
                              </a:solidFill>
                              <a:latin typeface="Cambria Math" panose="02040503050406030204" pitchFamily="18" charset="0"/>
                            </a:rPr>
                            <m:t>max</m:t>
                          </m:r>
                        </m:e>
                        <m:lim>
                          <m:r>
                            <a:rPr lang="en-US" b="0" i="1">
                              <a:solidFill>
                                <a:schemeClr val="tx1"/>
                              </a:solidFill>
                              <a:latin typeface="Cambria Math" panose="02040503050406030204" pitchFamily="18" charset="0"/>
                            </a:rPr>
                            <m:t>𝑎</m:t>
                          </m:r>
                          <m:r>
                            <a:rPr lang="en-US" b="0" i="1">
                              <a:solidFill>
                                <a:schemeClr val="tx1"/>
                              </a:solidFill>
                              <a:latin typeface="Cambria Math" panose="02040503050406030204" pitchFamily="18" charset="0"/>
                            </a:rPr>
                            <m:t>𝜖</m:t>
                          </m:r>
                          <m:r>
                            <a:rPr lang="en-US" b="0" i="1">
                              <a:solidFill>
                                <a:schemeClr val="tx1"/>
                              </a:solidFill>
                              <a:latin typeface="Cambria Math" panose="02040503050406030204" pitchFamily="18" charset="0"/>
                            </a:rPr>
                            <m:t>𝐴</m:t>
                          </m:r>
                        </m:lim>
                      </m:limLow>
                    </m:fName>
                    <m:e>
                      <m:sSub>
                        <m:sSubPr>
                          <m:ctrlPr>
                            <a:rPr lang="en-US" b="0"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𝑄</m:t>
                          </m:r>
                        </m:e>
                        <m:sub>
                          <m:r>
                            <a:rPr lang="en-US" b="0" i="1">
                              <a:solidFill>
                                <a:schemeClr val="tx1"/>
                              </a:solidFill>
                              <a:latin typeface="Cambria Math" panose="02040503050406030204" pitchFamily="18" charset="0"/>
                            </a:rPr>
                            <m:t>𝜋</m:t>
                          </m:r>
                        </m:sub>
                      </m:sSub>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𝑠</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𝑎</m:t>
                      </m:r>
                      <m:r>
                        <a:rPr lang="en-US" b="0" i="1">
                          <a:solidFill>
                            <a:schemeClr val="tx1"/>
                          </a:solidFill>
                          <a:latin typeface="Cambria Math" panose="02040503050406030204" pitchFamily="18" charset="0"/>
                        </a:rPr>
                        <m:t>)</m:t>
                      </m:r>
                    </m:e>
                  </m:func>
                </m:oMath>
              </a14:m>
              <a:endParaRPr lang="en-US" dirty="0"/>
            </a:p>
          </dgm:t>
        </dgm:pt>
      </mc:Choice>
      <mc:Fallback xmlns="">
        <dgm:pt modelId="{79CDB5F8-65C9-4B15-A179-83566978CD75}">
          <dgm:prSet/>
          <dgm:spPr>
            <a:solidFill>
              <a:srgbClr val="FFFF00"/>
            </a:solidFill>
          </dgm:spPr>
          <dgm:t>
            <a:bodyPr/>
            <a:lstStyle/>
            <a:p>
              <a:pPr rtl="0"/>
              <a:r>
                <a:rPr lang="en-US" b="0" i="0">
                  <a:solidFill>
                    <a:schemeClr val="tx1"/>
                  </a:solidFill>
                </a:rPr>
                <a:t>𝑄</a:t>
              </a:r>
              <a:r>
                <a:rPr lang="en-US" b="0" i="0" smtClean="0">
                  <a:solidFill>
                    <a:schemeClr val="tx1"/>
                  </a:solidFill>
                </a:rPr>
                <a:t>_</a:t>
              </a:r>
              <a:r>
                <a:rPr lang="en-US" i="0">
                  <a:solidFill>
                    <a:schemeClr val="tx1"/>
                  </a:solidFill>
                </a:rPr>
                <a:t>𝜋</a:t>
              </a:r>
              <a:r>
                <a:rPr lang="en-US" dirty="0">
                  <a:solidFill>
                    <a:schemeClr val="tx1"/>
                  </a:solidFill>
                </a:rPr>
                <a:t>(s,</a:t>
              </a:r>
              <a:r>
                <a:rPr lang="en-US" b="0" i="0">
                  <a:solidFill>
                    <a:schemeClr val="tx1"/>
                  </a:solidFill>
                </a:rPr>
                <a:t>𝜋^′ (𝑠))=max┬𝑎𝜖𝐴⁡〖𝑄_𝜋 (𝑠,𝑎)〗</a:t>
              </a:r>
              <a:endParaRPr lang="en-US" dirty="0"/>
            </a:p>
          </dgm:t>
        </dgm:pt>
      </mc:Fallback>
    </mc:AlternateContent>
    <dgm:pt modelId="{17F199BB-C603-4701-B66E-179D885ECCFF}" type="parTrans" cxnId="{65FD4C11-579B-460A-9F3B-481D4567DBE6}">
      <dgm:prSet/>
      <dgm:spPr/>
      <dgm:t>
        <a:bodyPr/>
        <a:lstStyle/>
        <a:p>
          <a:endParaRPr lang="en-US"/>
        </a:p>
      </dgm:t>
    </dgm:pt>
    <dgm:pt modelId="{417BE170-F6CD-4FBC-821F-9C1891A14073}" type="sibTrans" cxnId="{65FD4C11-579B-460A-9F3B-481D4567DBE6}">
      <dgm:prSet/>
      <dgm:spPr/>
      <dgm:t>
        <a:bodyPr/>
        <a:lstStyle/>
        <a:p>
          <a:endParaRPr lang="en-US"/>
        </a:p>
      </dgm:t>
    </dgm:pt>
    <dgm:pt modelId="{30818DAF-D9C2-41A0-976D-8E71718CC93C}" type="pres">
      <dgm:prSet presAssocID="{F33E209F-6A39-48D0-A74B-265166D9DAF0}" presName="linear" presStyleCnt="0">
        <dgm:presLayoutVars>
          <dgm:animLvl val="lvl"/>
          <dgm:resizeHandles val="exact"/>
        </dgm:presLayoutVars>
      </dgm:prSet>
      <dgm:spPr/>
    </dgm:pt>
    <dgm:pt modelId="{8DEADB1B-B2A8-434F-82C5-551934E325D4}" type="pres">
      <dgm:prSet presAssocID="{79CDB5F8-65C9-4B15-A179-83566978CD75}" presName="parentText" presStyleLbl="node1" presStyleIdx="0" presStyleCnt="1" custLinFactY="-100000" custLinFactNeighborX="2324" custLinFactNeighborY="-185542">
        <dgm:presLayoutVars>
          <dgm:chMax val="0"/>
          <dgm:bulletEnabled val="1"/>
        </dgm:presLayoutVars>
      </dgm:prSet>
      <dgm:spPr/>
    </dgm:pt>
  </dgm:ptLst>
  <dgm:cxnLst>
    <dgm:cxn modelId="{65FD4C11-579B-460A-9F3B-481D4567DBE6}" srcId="{F33E209F-6A39-48D0-A74B-265166D9DAF0}" destId="{79CDB5F8-65C9-4B15-A179-83566978CD75}" srcOrd="0" destOrd="0" parTransId="{17F199BB-C603-4701-B66E-179D885ECCFF}" sibTransId="{417BE170-F6CD-4FBC-821F-9C1891A14073}"/>
    <dgm:cxn modelId="{DEBD5A33-17E6-49DE-ABFE-437E099027F4}" type="presOf" srcId="{F33E209F-6A39-48D0-A74B-265166D9DAF0}" destId="{30818DAF-D9C2-41A0-976D-8E71718CC93C}" srcOrd="0" destOrd="0" presId="urn:microsoft.com/office/officeart/2005/8/layout/vList2"/>
    <dgm:cxn modelId="{0A561EA6-DA6F-4260-A79C-1DEA3281E1D0}" type="presOf" srcId="{79CDB5F8-65C9-4B15-A179-83566978CD75}" destId="{8DEADB1B-B2A8-434F-82C5-551934E325D4}" srcOrd="0" destOrd="0" presId="urn:microsoft.com/office/officeart/2005/8/layout/vList2"/>
    <dgm:cxn modelId="{413A9A5B-52D7-4F48-9999-E2322CC0B719}" type="presParOf" srcId="{30818DAF-D9C2-41A0-976D-8E71718CC93C}" destId="{8DEADB1B-B2A8-434F-82C5-551934E325D4}"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F33E209F-6A39-48D0-A74B-265166D9DAF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9CDB5F8-65C9-4B15-A179-83566978CD75}">
      <dgm:prSet/>
      <dgm:spPr>
        <a:blipFill rotWithShape="0">
          <a:blip xmlns:r="http://schemas.openxmlformats.org/officeDocument/2006/relationships" r:embed="rId1"/>
          <a:stretch>
            <a:fillRect l="-221"/>
          </a:stretch>
        </a:blipFill>
      </dgm:spPr>
      <dgm:t>
        <a:bodyPr/>
        <a:lstStyle/>
        <a:p>
          <a:r>
            <a:rPr lang="en-US">
              <a:noFill/>
            </a:rPr>
            <a:t> </a:t>
          </a:r>
        </a:p>
      </dgm:t>
    </dgm:pt>
    <dgm:pt modelId="{17F199BB-C603-4701-B66E-179D885ECCFF}" type="parTrans" cxnId="{65FD4C11-579B-460A-9F3B-481D4567DBE6}">
      <dgm:prSet/>
      <dgm:spPr/>
      <dgm:t>
        <a:bodyPr/>
        <a:lstStyle/>
        <a:p>
          <a:endParaRPr lang="en-US"/>
        </a:p>
      </dgm:t>
    </dgm:pt>
    <dgm:pt modelId="{417BE170-F6CD-4FBC-821F-9C1891A14073}" type="sibTrans" cxnId="{65FD4C11-579B-460A-9F3B-481D4567DBE6}">
      <dgm:prSet/>
      <dgm:spPr/>
      <dgm:t>
        <a:bodyPr/>
        <a:lstStyle/>
        <a:p>
          <a:endParaRPr lang="en-US"/>
        </a:p>
      </dgm:t>
    </dgm:pt>
    <dgm:pt modelId="{30818DAF-D9C2-41A0-976D-8E71718CC93C}" type="pres">
      <dgm:prSet presAssocID="{F33E209F-6A39-48D0-A74B-265166D9DAF0}" presName="linear" presStyleCnt="0">
        <dgm:presLayoutVars>
          <dgm:animLvl val="lvl"/>
          <dgm:resizeHandles val="exact"/>
        </dgm:presLayoutVars>
      </dgm:prSet>
      <dgm:spPr/>
    </dgm:pt>
    <dgm:pt modelId="{8DEADB1B-B2A8-434F-82C5-551934E325D4}" type="pres">
      <dgm:prSet presAssocID="{79CDB5F8-65C9-4B15-A179-83566978CD75}" presName="parentText" presStyleLbl="node1" presStyleIdx="0" presStyleCnt="1" custLinFactNeighborX="-876" custLinFactNeighborY="3976">
        <dgm:presLayoutVars>
          <dgm:chMax val="0"/>
          <dgm:bulletEnabled val="1"/>
        </dgm:presLayoutVars>
      </dgm:prSet>
      <dgm:spPr/>
    </dgm:pt>
  </dgm:ptLst>
  <dgm:cxnLst>
    <dgm:cxn modelId="{8C0F3A84-9988-4BCB-B612-EE4C75645834}" type="presOf" srcId="{79CDB5F8-65C9-4B15-A179-83566978CD75}" destId="{8DEADB1B-B2A8-434F-82C5-551934E325D4}" srcOrd="0" destOrd="0" presId="urn:microsoft.com/office/officeart/2005/8/layout/vList2"/>
    <dgm:cxn modelId="{ACAE78F2-222F-4DDD-BC69-3840DD430E20}" type="presOf" srcId="{F33E209F-6A39-48D0-A74B-265166D9DAF0}" destId="{30818DAF-D9C2-41A0-976D-8E71718CC93C}" srcOrd="0" destOrd="0" presId="urn:microsoft.com/office/officeart/2005/8/layout/vList2"/>
    <dgm:cxn modelId="{65FD4C11-579B-460A-9F3B-481D4567DBE6}" srcId="{F33E209F-6A39-48D0-A74B-265166D9DAF0}" destId="{79CDB5F8-65C9-4B15-A179-83566978CD75}" srcOrd="0" destOrd="0" parTransId="{17F199BB-C603-4701-B66E-179D885ECCFF}" sibTransId="{417BE170-F6CD-4FBC-821F-9C1891A14073}"/>
    <dgm:cxn modelId="{D5548D16-610E-4FBD-8187-CEE3BCB87F1C}" type="presParOf" srcId="{30818DAF-D9C2-41A0-976D-8E71718CC93C}" destId="{8DEADB1B-B2A8-434F-82C5-551934E325D4}"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4081B8EA-BB09-4809-9426-F02132FED5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F81EB674-A16B-4EED-B306-56C129F3604C}">
          <dgm:prSet/>
          <dgm:spPr>
            <a:solidFill>
              <a:srgbClr val="FF0000"/>
            </a:solidFill>
          </dgm:spPr>
          <dgm:t>
            <a:bodyPr/>
            <a:lstStyle/>
            <a:p>
              <a:pPr rtl="0"/>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𝑣</m:t>
                        </m:r>
                      </m:e>
                      <m:sub>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b="0" i="1">
                                <a:latin typeface="Cambria Math" panose="02040503050406030204" pitchFamily="18" charset="0"/>
                              </a:rPr>
                              <m:t>′</m:t>
                            </m:r>
                          </m:sup>
                        </m:sSup>
                      </m:sub>
                    </m:sSub>
                    <m:r>
                      <a:rPr lang="en-US" b="0" i="1">
                        <a:latin typeface="Cambria Math" panose="02040503050406030204" pitchFamily="18" charset="0"/>
                      </a:rPr>
                      <m:t>(</m:t>
                    </m:r>
                    <m:r>
                      <a:rPr lang="en-US" b="0" i="1">
                        <a:latin typeface="Cambria Math" panose="02040503050406030204" pitchFamily="18" charset="0"/>
                      </a:rPr>
                      <m:t>𝑠</m:t>
                    </m:r>
                    <m:r>
                      <a:rPr lang="en-US"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dgm:t>
        </dgm:pt>
      </mc:Choice>
      <mc:Fallback xmlns="">
        <dgm:pt modelId="{F81EB674-A16B-4EED-B306-56C129F3604C}">
          <dgm:prSet/>
          <dgm:spPr>
            <a:solidFill>
              <a:srgbClr val="FF0000"/>
            </a:solidFill>
          </dgm:spPr>
          <dgm:t>
            <a:bodyPr/>
            <a:lstStyle/>
            <a:p>
              <a:pPr rtl="0"/>
              <a:r>
                <a:rPr lang="en-US" b="0" i="0"/>
                <a:t>𝑣</a:t>
              </a:r>
              <a:r>
                <a:rPr lang="en-US" b="0" i="0" smtClean="0"/>
                <a:t>_(</a:t>
              </a:r>
              <a:r>
                <a:rPr lang="en-US" i="0"/>
                <a:t>𝜋^</a:t>
              </a:r>
              <a:r>
                <a:rPr lang="en-US" b="0" i="0"/>
                <a:t>′ </a:t>
              </a:r>
              <a:r>
                <a:rPr lang="en-US" b="0" i="0" smtClean="0"/>
                <a:t>) </a:t>
              </a:r>
              <a:r>
                <a:rPr lang="en-US" b="0" i="0"/>
                <a:t>(𝑠)≥</a:t>
              </a:r>
              <a:r>
                <a:rPr lang="en-US" i="0"/>
                <a:t>𝑣_𝜋 (𝑠)</a:t>
              </a:r>
              <a:endParaRPr lang="en-US" dirty="0"/>
            </a:p>
          </dgm:t>
        </dgm:pt>
      </mc:Fallback>
    </mc:AlternateContent>
    <dgm:pt modelId="{31D4B701-8409-42F5-BF63-0B585773BDB6}" type="parTrans" cxnId="{91F98E3A-596D-4614-B075-3569641FDF9B}">
      <dgm:prSet/>
      <dgm:spPr/>
      <dgm:t>
        <a:bodyPr/>
        <a:lstStyle/>
        <a:p>
          <a:endParaRPr lang="en-US"/>
        </a:p>
      </dgm:t>
    </dgm:pt>
    <dgm:pt modelId="{9A8B3B04-8948-456B-96C0-A1E10BFFE23F}" type="sibTrans" cxnId="{91F98E3A-596D-4614-B075-3569641FDF9B}">
      <dgm:prSet/>
      <dgm:spPr/>
      <dgm:t>
        <a:bodyPr/>
        <a:lstStyle/>
        <a:p>
          <a:endParaRPr lang="en-US"/>
        </a:p>
      </dgm:t>
    </dgm:pt>
    <dgm:pt modelId="{C2660BE4-C386-4F62-BC09-5091C3D365B5}" type="pres">
      <dgm:prSet presAssocID="{4081B8EA-BB09-4809-9426-F02132FED5FE}" presName="linear" presStyleCnt="0">
        <dgm:presLayoutVars>
          <dgm:animLvl val="lvl"/>
          <dgm:resizeHandles val="exact"/>
        </dgm:presLayoutVars>
      </dgm:prSet>
      <dgm:spPr/>
    </dgm:pt>
    <dgm:pt modelId="{1E5E4F71-E70A-4676-8BA5-93D4DC19DEF1}" type="pres">
      <dgm:prSet presAssocID="{F81EB674-A16B-4EED-B306-56C129F3604C}" presName="parentText" presStyleLbl="node1" presStyleIdx="0" presStyleCnt="1" custLinFactNeighborX="-694" custLinFactNeighborY="-1055">
        <dgm:presLayoutVars>
          <dgm:chMax val="0"/>
          <dgm:bulletEnabled val="1"/>
        </dgm:presLayoutVars>
      </dgm:prSet>
      <dgm:spPr/>
    </dgm:pt>
  </dgm:ptLst>
  <dgm:cxnLst>
    <dgm:cxn modelId="{91F98E3A-596D-4614-B075-3569641FDF9B}" srcId="{4081B8EA-BB09-4809-9426-F02132FED5FE}" destId="{F81EB674-A16B-4EED-B306-56C129F3604C}" srcOrd="0" destOrd="0" parTransId="{31D4B701-8409-42F5-BF63-0B585773BDB6}" sibTransId="{9A8B3B04-8948-456B-96C0-A1E10BFFE23F}"/>
    <dgm:cxn modelId="{AB3DDED9-C051-46B7-A237-8BD6B9F7A2D2}" type="presOf" srcId="{F81EB674-A16B-4EED-B306-56C129F3604C}" destId="{1E5E4F71-E70A-4676-8BA5-93D4DC19DEF1}" srcOrd="0" destOrd="0" presId="urn:microsoft.com/office/officeart/2005/8/layout/vList2"/>
    <dgm:cxn modelId="{9F320BE9-97D3-4A68-9865-24A549719100}" type="presOf" srcId="{4081B8EA-BB09-4809-9426-F02132FED5FE}" destId="{C2660BE4-C386-4F62-BC09-5091C3D365B5}" srcOrd="0" destOrd="0" presId="urn:microsoft.com/office/officeart/2005/8/layout/vList2"/>
    <dgm:cxn modelId="{8E89E9FE-D893-425B-9935-9A460F27E33A}" type="presParOf" srcId="{C2660BE4-C386-4F62-BC09-5091C3D365B5}" destId="{1E5E4F71-E70A-4676-8BA5-93D4DC19DEF1}"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9E6D5D8F-44E1-4079-85E7-AA7400208A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E19FF7EE-B73F-44B8-B6DE-5B67E95EECEC}">
          <dgm:prSet/>
          <dgm:spPr/>
          <dgm:t>
            <a:bodyPr/>
            <a:lstStyle/>
            <a:p>
              <a:pPr rtl="0"/>
              <a:r>
                <a:rPr lang="en-US" dirty="0"/>
                <a:t>When </a:t>
              </a:r>
              <a:r>
                <a:rPr lang="en-US" dirty="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𝜋</m:t>
                      </m:r>
                    </m:sub>
                  </m:sSub>
                </m:oMath>
              </a14:m>
              <a:r>
                <a:rPr lang="en-US" dirty="0"/>
                <a:t>(s,</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𝜖</m:t>
                          </m:r>
                          <m:r>
                            <a:rPr lang="en-US" i="1">
                              <a:latin typeface="Cambria Math" panose="02040503050406030204" pitchFamily="18" charset="0"/>
                            </a:rPr>
                            <m:t>𝐴</m:t>
                          </m:r>
                        </m:lim>
                      </m:limLow>
                    </m:fName>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e>
                      </m:d>
                      <m:r>
                        <m:rPr>
                          <m:nor/>
                        </m:rPr>
                        <a:rPr lang="en-US" i="1"/>
                        <m:t> </m:t>
                      </m:r>
                      <m:r>
                        <a:rPr lang="en-US"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m:rPr>
                          <m:nor/>
                        </m:rPr>
                        <a:rPr lang="en-US" i="1"/>
                        <m:t> </m:t>
                      </m:r>
                    </m:e>
                  </m:func>
                </m:oMath>
              </a14:m>
              <a:r>
                <a:rPr lang="en-US" dirty="0">
                  <a:sym typeface="Wingdings" panose="05000000000000000000" pitchFamily="2" charset="2"/>
                </a:rPr>
                <a:t></a:t>
              </a:r>
              <a:r>
                <a:rPr lang="en-US" dirty="0"/>
                <a:t>we stop improvement</a:t>
              </a:r>
            </a:p>
          </dgm:t>
        </dgm:pt>
      </mc:Choice>
      <mc:Fallback xmlns="">
        <dgm:pt modelId="{E19FF7EE-B73F-44B8-B6DE-5B67E95EECEC}">
          <dgm:prSet/>
          <dgm:spPr/>
          <dgm:t>
            <a:bodyPr/>
            <a:lstStyle/>
            <a:p>
              <a:pPr rtl="0"/>
              <a:r>
                <a:rPr lang="en-US" dirty="0" smtClean="0"/>
                <a:t>When </a:t>
              </a:r>
              <a:r>
                <a:rPr lang="en-US" dirty="0">
                  <a:sym typeface="Wingdings" panose="05000000000000000000" pitchFamily="2" charset="2"/>
                </a:rPr>
                <a:t></a:t>
              </a:r>
              <a:r>
                <a:rPr lang="en-US" i="0"/>
                <a:t>𝑄_𝜋</a:t>
              </a:r>
              <a:r>
                <a:rPr lang="en-US" dirty="0"/>
                <a:t>(s,</a:t>
              </a:r>
              <a:r>
                <a:rPr lang="en-US" i="0"/>
                <a:t>𝜋^′ (𝑠))=max┬𝑎𝜖𝐴⁡〖𝑄_𝜋 (𝑠,𝑎)</a:t>
              </a:r>
              <a:r>
                <a:rPr lang="en-US" b="0" i="0"/>
                <a:t>=</a:t>
              </a:r>
              <a:r>
                <a:rPr lang="en-US" i="0"/>
                <a:t>𝑄_𝜋 (𝑠,𝜋(𝑠))" </a:t>
              </a:r>
              <a:r>
                <a:rPr lang="en-US" b="0" i="0"/>
                <a:t>" =</a:t>
              </a:r>
              <a:r>
                <a:rPr lang="en-US" i="0"/>
                <a:t>𝑣_𝜋 (𝑠)" " 〗</a:t>
              </a:r>
              <a:r>
                <a:rPr lang="en-US" dirty="0">
                  <a:sym typeface="Wingdings" panose="05000000000000000000" pitchFamily="2" charset="2"/>
                </a:rPr>
                <a:t></a:t>
              </a:r>
              <a:r>
                <a:rPr lang="en-US" dirty="0"/>
                <a:t>we stop improvement</a:t>
              </a:r>
            </a:p>
          </dgm:t>
        </dgm:pt>
      </mc:Fallback>
    </mc:AlternateContent>
    <dgm:pt modelId="{BEF2FB3C-1093-4B60-B6BB-76C64DDE1CA4}" type="parTrans" cxnId="{4DF3A6D6-328B-4ACE-853C-12762DE11477}">
      <dgm:prSet/>
      <dgm:spPr/>
      <dgm:t>
        <a:bodyPr/>
        <a:lstStyle/>
        <a:p>
          <a:endParaRPr lang="en-US"/>
        </a:p>
      </dgm:t>
    </dgm:pt>
    <dgm:pt modelId="{0E8B155E-2EBE-4703-A84A-A4D58154943E}" type="sibTrans" cxnId="{4DF3A6D6-328B-4ACE-853C-12762DE11477}">
      <dgm:prSet/>
      <dgm:spPr/>
      <dgm:t>
        <a:bodyPr/>
        <a:lstStyle/>
        <a:p>
          <a:endParaRPr lang="en-US"/>
        </a:p>
      </dgm:t>
    </dgm:pt>
    <mc:AlternateContent xmlns:mc="http://schemas.openxmlformats.org/markup-compatibility/2006" xmlns:a14="http://schemas.microsoft.com/office/drawing/2010/main">
      <mc:Choice Requires="a14">
        <dgm:pt modelId="{AE8BB378-20FC-4E0A-B2E0-7F16F11FC8A8}">
          <dgm:prSet/>
          <dgm:spPr/>
          <dgm:t>
            <a:bodyPr/>
            <a:lstStyle/>
            <a:p>
              <a:pPr rtl="0"/>
              <a:r>
                <a:rPr lang="en-US" dirty="0"/>
                <a:t>bellman optimality equation has satisfied</a:t>
              </a:r>
              <a:r>
                <a:rPr lang="en-US" dirty="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p>
          </dgm:t>
        </dgm:pt>
      </mc:Choice>
      <mc:Fallback xmlns="">
        <dgm:pt modelId="{AE8BB378-20FC-4E0A-B2E0-7F16F11FC8A8}">
          <dgm:prSet/>
          <dgm:spPr/>
          <dgm:t>
            <a:bodyPr/>
            <a:lstStyle/>
            <a:p>
              <a:pPr rtl="0"/>
              <a:r>
                <a:rPr lang="en-US" dirty="0" smtClean="0"/>
                <a:t>bellman </a:t>
              </a:r>
              <a:r>
                <a:rPr lang="en-US" dirty="0"/>
                <a:t>optimality equation has satisfied</a:t>
              </a:r>
              <a:r>
                <a:rPr lang="en-US" dirty="0">
                  <a:sym typeface="Wingdings" panose="05000000000000000000" pitchFamily="2" charset="2"/>
                </a:rPr>
                <a:t></a:t>
              </a:r>
              <a:r>
                <a:rPr lang="en-US" i="0"/>
                <a:t>𝑣_𝜋 (𝑠)=max┬𝑎⁡〖𝑄_𝜋 (𝑠,𝑎)〗</a:t>
              </a:r>
              <a:endParaRPr lang="en-US" dirty="0"/>
            </a:p>
          </dgm:t>
        </dgm:pt>
      </mc:Fallback>
    </mc:AlternateContent>
    <dgm:pt modelId="{88337B72-5AD5-4F5C-9CCD-22FF5DA22A8B}" type="parTrans" cxnId="{DF71144E-0FFF-4FDA-A5CC-9CDD6CDE51F8}">
      <dgm:prSet/>
      <dgm:spPr/>
      <dgm:t>
        <a:bodyPr/>
        <a:lstStyle/>
        <a:p>
          <a:endParaRPr lang="en-US"/>
        </a:p>
      </dgm:t>
    </dgm:pt>
    <dgm:pt modelId="{C2FB8CBB-2805-48F1-9752-33FD3870CAC2}" type="sibTrans" cxnId="{DF71144E-0FFF-4FDA-A5CC-9CDD6CDE51F8}">
      <dgm:prSet/>
      <dgm:spPr/>
      <dgm:t>
        <a:bodyPr/>
        <a:lstStyle/>
        <a:p>
          <a:endParaRPr lang="en-US"/>
        </a:p>
      </dgm:t>
    </dgm:pt>
    <dgm:pt modelId="{7A03C839-1450-419C-B0DD-BB401AB0C2AC}" type="pres">
      <dgm:prSet presAssocID="{9E6D5D8F-44E1-4079-85E7-AA7400208A6D}" presName="linear" presStyleCnt="0">
        <dgm:presLayoutVars>
          <dgm:animLvl val="lvl"/>
          <dgm:resizeHandles val="exact"/>
        </dgm:presLayoutVars>
      </dgm:prSet>
      <dgm:spPr/>
    </dgm:pt>
    <dgm:pt modelId="{95D2891E-C4EC-48A3-B2B7-D424C9304812}" type="pres">
      <dgm:prSet presAssocID="{E19FF7EE-B73F-44B8-B6DE-5B67E95EECEC}" presName="parentText" presStyleLbl="node1" presStyleIdx="0" presStyleCnt="2">
        <dgm:presLayoutVars>
          <dgm:chMax val="0"/>
          <dgm:bulletEnabled val="1"/>
        </dgm:presLayoutVars>
      </dgm:prSet>
      <dgm:spPr/>
    </dgm:pt>
    <dgm:pt modelId="{08461E26-CB98-40CA-9B59-92EE973A707E}" type="pres">
      <dgm:prSet presAssocID="{0E8B155E-2EBE-4703-A84A-A4D58154943E}" presName="spacer" presStyleCnt="0"/>
      <dgm:spPr/>
    </dgm:pt>
    <dgm:pt modelId="{B03DA806-9F45-4C60-AC1A-7FC32E4875AF}" type="pres">
      <dgm:prSet presAssocID="{AE8BB378-20FC-4E0A-B2E0-7F16F11FC8A8}" presName="parentText" presStyleLbl="node1" presStyleIdx="1" presStyleCnt="2">
        <dgm:presLayoutVars>
          <dgm:chMax val="0"/>
          <dgm:bulletEnabled val="1"/>
        </dgm:presLayoutVars>
      </dgm:prSet>
      <dgm:spPr/>
    </dgm:pt>
  </dgm:ptLst>
  <dgm:cxnLst>
    <dgm:cxn modelId="{DF71144E-0FFF-4FDA-A5CC-9CDD6CDE51F8}" srcId="{9E6D5D8F-44E1-4079-85E7-AA7400208A6D}" destId="{AE8BB378-20FC-4E0A-B2E0-7F16F11FC8A8}" srcOrd="1" destOrd="0" parTransId="{88337B72-5AD5-4F5C-9CCD-22FF5DA22A8B}" sibTransId="{C2FB8CBB-2805-48F1-9752-33FD3870CAC2}"/>
    <dgm:cxn modelId="{F0A4A1BD-BFCB-4C33-A4C6-3CDE4B01DF0A}" type="presOf" srcId="{9E6D5D8F-44E1-4079-85E7-AA7400208A6D}" destId="{7A03C839-1450-419C-B0DD-BB401AB0C2AC}" srcOrd="0" destOrd="0" presId="urn:microsoft.com/office/officeart/2005/8/layout/vList2"/>
    <dgm:cxn modelId="{497A84CF-E7B4-4734-B1FF-B66059841D85}" type="presOf" srcId="{E19FF7EE-B73F-44B8-B6DE-5B67E95EECEC}" destId="{95D2891E-C4EC-48A3-B2B7-D424C9304812}" srcOrd="0" destOrd="0" presId="urn:microsoft.com/office/officeart/2005/8/layout/vList2"/>
    <dgm:cxn modelId="{4DF3A6D6-328B-4ACE-853C-12762DE11477}" srcId="{9E6D5D8F-44E1-4079-85E7-AA7400208A6D}" destId="{E19FF7EE-B73F-44B8-B6DE-5B67E95EECEC}" srcOrd="0" destOrd="0" parTransId="{BEF2FB3C-1093-4B60-B6BB-76C64DDE1CA4}" sibTransId="{0E8B155E-2EBE-4703-A84A-A4D58154943E}"/>
    <dgm:cxn modelId="{DF0808EA-3EF0-40D4-83FD-7BE8E1012817}" type="presOf" srcId="{AE8BB378-20FC-4E0A-B2E0-7F16F11FC8A8}" destId="{B03DA806-9F45-4C60-AC1A-7FC32E4875AF}" srcOrd="0" destOrd="0" presId="urn:microsoft.com/office/officeart/2005/8/layout/vList2"/>
    <dgm:cxn modelId="{F21D83DE-5704-4869-9287-61CDE14310B1}" type="presParOf" srcId="{7A03C839-1450-419C-B0DD-BB401AB0C2AC}" destId="{95D2891E-C4EC-48A3-B2B7-D424C9304812}" srcOrd="0" destOrd="0" presId="urn:microsoft.com/office/officeart/2005/8/layout/vList2"/>
    <dgm:cxn modelId="{C6342AA2-B8A7-4542-A884-E6AC979AC88C}" type="presParOf" srcId="{7A03C839-1450-419C-B0DD-BB401AB0C2AC}" destId="{08461E26-CB98-40CA-9B59-92EE973A707E}" srcOrd="1" destOrd="0" presId="urn:microsoft.com/office/officeart/2005/8/layout/vList2"/>
    <dgm:cxn modelId="{AFD39AA6-5592-45F5-975C-D21D4BC915BC}" type="presParOf" srcId="{7A03C839-1450-419C-B0DD-BB401AB0C2AC}" destId="{B03DA806-9F45-4C60-AC1A-7FC32E4875AF}" srcOrd="2" destOrd="0" presId="urn:microsoft.com/office/officeart/2005/8/layout/vList2"/>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F33E209F-6A39-48D0-A74B-265166D9DAF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9CDB5F8-65C9-4B15-A179-83566978CD75}">
      <dgm:prSet/>
      <dgm:spPr>
        <a:blipFill rotWithShape="0">
          <a:blip xmlns:r="http://schemas.openxmlformats.org/officeDocument/2006/relationships" r:embed="rId1"/>
          <a:stretch>
            <a:fillRect/>
          </a:stretch>
        </a:blipFill>
      </dgm:spPr>
      <dgm:t>
        <a:bodyPr/>
        <a:lstStyle/>
        <a:p>
          <a:r>
            <a:rPr lang="en-US">
              <a:noFill/>
            </a:rPr>
            <a:t> </a:t>
          </a:r>
        </a:p>
      </dgm:t>
    </dgm:pt>
    <dgm:pt modelId="{17F199BB-C603-4701-B66E-179D885ECCFF}" type="parTrans" cxnId="{65FD4C11-579B-460A-9F3B-481D4567DBE6}">
      <dgm:prSet/>
      <dgm:spPr/>
      <dgm:t>
        <a:bodyPr/>
        <a:lstStyle/>
        <a:p>
          <a:endParaRPr lang="en-US"/>
        </a:p>
      </dgm:t>
    </dgm:pt>
    <dgm:pt modelId="{417BE170-F6CD-4FBC-821F-9C1891A14073}" type="sibTrans" cxnId="{65FD4C11-579B-460A-9F3B-481D4567DBE6}">
      <dgm:prSet/>
      <dgm:spPr/>
      <dgm:t>
        <a:bodyPr/>
        <a:lstStyle/>
        <a:p>
          <a:endParaRPr lang="en-US"/>
        </a:p>
      </dgm:t>
    </dgm:pt>
    <dgm:pt modelId="{30818DAF-D9C2-41A0-976D-8E71718CC93C}" type="pres">
      <dgm:prSet presAssocID="{F33E209F-6A39-48D0-A74B-265166D9DAF0}" presName="linear" presStyleCnt="0">
        <dgm:presLayoutVars>
          <dgm:animLvl val="lvl"/>
          <dgm:resizeHandles val="exact"/>
        </dgm:presLayoutVars>
      </dgm:prSet>
      <dgm:spPr/>
    </dgm:pt>
    <dgm:pt modelId="{8DEADB1B-B2A8-434F-82C5-551934E325D4}" type="pres">
      <dgm:prSet presAssocID="{79CDB5F8-65C9-4B15-A179-83566978CD75}" presName="parentText" presStyleLbl="node1" presStyleIdx="0" presStyleCnt="1" custLinFactY="-100000" custLinFactNeighborX="2324" custLinFactNeighborY="-185542">
        <dgm:presLayoutVars>
          <dgm:chMax val="0"/>
          <dgm:bulletEnabled val="1"/>
        </dgm:presLayoutVars>
      </dgm:prSet>
      <dgm:spPr/>
    </dgm:pt>
  </dgm:ptLst>
  <dgm:cxnLst>
    <dgm:cxn modelId="{DEBD5A33-17E6-49DE-ABFE-437E099027F4}" type="presOf" srcId="{F33E209F-6A39-48D0-A74B-265166D9DAF0}" destId="{30818DAF-D9C2-41A0-976D-8E71718CC93C}" srcOrd="0" destOrd="0" presId="urn:microsoft.com/office/officeart/2005/8/layout/vList2"/>
    <dgm:cxn modelId="{65FD4C11-579B-460A-9F3B-481D4567DBE6}" srcId="{F33E209F-6A39-48D0-A74B-265166D9DAF0}" destId="{79CDB5F8-65C9-4B15-A179-83566978CD75}" srcOrd="0" destOrd="0" parTransId="{17F199BB-C603-4701-B66E-179D885ECCFF}" sibTransId="{417BE170-F6CD-4FBC-821F-9C1891A14073}"/>
    <dgm:cxn modelId="{0A561EA6-DA6F-4260-A79C-1DEA3281E1D0}" type="presOf" srcId="{79CDB5F8-65C9-4B15-A179-83566978CD75}" destId="{8DEADB1B-B2A8-434F-82C5-551934E325D4}" srcOrd="0" destOrd="0" presId="urn:microsoft.com/office/officeart/2005/8/layout/vList2"/>
    <dgm:cxn modelId="{413A9A5B-52D7-4F48-9999-E2322CC0B719}" type="presParOf" srcId="{30818DAF-D9C2-41A0-976D-8E71718CC93C}" destId="{8DEADB1B-B2A8-434F-82C5-551934E325D4}"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4081B8EA-BB09-4809-9426-F02132FED5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81EB674-A16B-4EED-B306-56C129F3604C}">
      <dgm:prSet/>
      <dgm:spPr>
        <a:blipFill rotWithShape="0">
          <a:blip xmlns:r="http://schemas.openxmlformats.org/officeDocument/2006/relationships" r:embed="rId1"/>
          <a:stretch>
            <a:fillRect/>
          </a:stretch>
        </a:blipFill>
      </dgm:spPr>
      <dgm:t>
        <a:bodyPr/>
        <a:lstStyle/>
        <a:p>
          <a:r>
            <a:rPr lang="en-US">
              <a:noFill/>
            </a:rPr>
            <a:t> </a:t>
          </a:r>
        </a:p>
      </dgm:t>
    </dgm:pt>
    <dgm:pt modelId="{31D4B701-8409-42F5-BF63-0B585773BDB6}" type="parTrans" cxnId="{91F98E3A-596D-4614-B075-3569641FDF9B}">
      <dgm:prSet/>
      <dgm:spPr/>
      <dgm:t>
        <a:bodyPr/>
        <a:lstStyle/>
        <a:p>
          <a:endParaRPr lang="en-US"/>
        </a:p>
      </dgm:t>
    </dgm:pt>
    <dgm:pt modelId="{9A8B3B04-8948-456B-96C0-A1E10BFFE23F}" type="sibTrans" cxnId="{91F98E3A-596D-4614-B075-3569641FDF9B}">
      <dgm:prSet/>
      <dgm:spPr/>
      <dgm:t>
        <a:bodyPr/>
        <a:lstStyle/>
        <a:p>
          <a:endParaRPr lang="en-US"/>
        </a:p>
      </dgm:t>
    </dgm:pt>
    <dgm:pt modelId="{C2660BE4-C386-4F62-BC09-5091C3D365B5}" type="pres">
      <dgm:prSet presAssocID="{4081B8EA-BB09-4809-9426-F02132FED5FE}" presName="linear" presStyleCnt="0">
        <dgm:presLayoutVars>
          <dgm:animLvl val="lvl"/>
          <dgm:resizeHandles val="exact"/>
        </dgm:presLayoutVars>
      </dgm:prSet>
      <dgm:spPr/>
      <dgm:t>
        <a:bodyPr/>
        <a:lstStyle/>
        <a:p>
          <a:endParaRPr lang="en-US"/>
        </a:p>
      </dgm:t>
    </dgm:pt>
    <dgm:pt modelId="{1E5E4F71-E70A-4676-8BA5-93D4DC19DEF1}" type="pres">
      <dgm:prSet presAssocID="{F81EB674-A16B-4EED-B306-56C129F3604C}" presName="parentText" presStyleLbl="node1" presStyleIdx="0" presStyleCnt="1" custLinFactNeighborX="-694" custLinFactNeighborY="-1055">
        <dgm:presLayoutVars>
          <dgm:chMax val="0"/>
          <dgm:bulletEnabled val="1"/>
        </dgm:presLayoutVars>
      </dgm:prSet>
      <dgm:spPr/>
      <dgm:t>
        <a:bodyPr/>
        <a:lstStyle/>
        <a:p>
          <a:endParaRPr lang="en-US"/>
        </a:p>
      </dgm:t>
    </dgm:pt>
  </dgm:ptLst>
  <dgm:cxnLst>
    <dgm:cxn modelId="{91F98E3A-596D-4614-B075-3569641FDF9B}" srcId="{4081B8EA-BB09-4809-9426-F02132FED5FE}" destId="{F81EB674-A16B-4EED-B306-56C129F3604C}" srcOrd="0" destOrd="0" parTransId="{31D4B701-8409-42F5-BF63-0B585773BDB6}" sibTransId="{9A8B3B04-8948-456B-96C0-A1E10BFFE23F}"/>
    <dgm:cxn modelId="{9F320BE9-97D3-4A68-9865-24A549719100}" type="presOf" srcId="{4081B8EA-BB09-4809-9426-F02132FED5FE}" destId="{C2660BE4-C386-4F62-BC09-5091C3D365B5}" srcOrd="0" destOrd="0" presId="urn:microsoft.com/office/officeart/2005/8/layout/vList2"/>
    <dgm:cxn modelId="{AB3DDED9-C051-46B7-A237-8BD6B9F7A2D2}" type="presOf" srcId="{F81EB674-A16B-4EED-B306-56C129F3604C}" destId="{1E5E4F71-E70A-4676-8BA5-93D4DC19DEF1}" srcOrd="0" destOrd="0" presId="urn:microsoft.com/office/officeart/2005/8/layout/vList2"/>
    <dgm:cxn modelId="{8E89E9FE-D893-425B-9935-9A460F27E33A}" type="presParOf" srcId="{C2660BE4-C386-4F62-BC09-5091C3D365B5}" destId="{1E5E4F71-E70A-4676-8BA5-93D4DC19DEF1}"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D210B6D-6316-4615-8ECD-8FCA286036D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31146E84-0505-4C1A-A12F-DFFF6C520206}">
          <dgm:prSet/>
          <dgm:spPr>
            <a:solidFill>
              <a:srgbClr val="FF0000"/>
            </a:solidFill>
          </dgm:spPr>
          <dgm:t>
            <a:bodyPr/>
            <a:lstStyle/>
            <a:p>
              <a:pPr algn="ctr" rtl="0"/>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endParaRPr lang="en-US" dirty="0">
                <a:solidFill>
                  <a:schemeClr val="tx1"/>
                </a:solidFill>
              </a:endParaRPr>
            </a:p>
          </dgm:t>
        </dgm:pt>
      </mc:Choice>
      <mc:Fallback xmlns="">
        <dgm:pt modelId="{31146E84-0505-4C1A-A12F-DFFF6C520206}">
          <dgm:prSet/>
          <dgm:spPr>
            <a:solidFill>
              <a:srgbClr val="FF0000"/>
            </a:solidFill>
          </dgm:spPr>
          <dgm:t>
            <a:bodyPr/>
            <a:lstStyle/>
            <a:p>
              <a:pPr algn="ctr" rtl="0"/>
              <a:r>
                <a:rPr lang="en-US" i="0">
                  <a:solidFill>
                    <a:schemeClr val="tx1"/>
                  </a:solidFill>
                  <a:latin typeface="Cambria Math" panose="02040503050406030204" pitchFamily="18" charset="0"/>
                </a:rPr>
                <a:t>𝑣</a:t>
              </a:r>
              <a:r>
                <a:rPr lang="en-US" i="0" smtClean="0">
                  <a:solidFill>
                    <a:schemeClr val="tx1"/>
                  </a:solidFill>
                  <a:latin typeface="Cambria Math" panose="02040503050406030204" pitchFamily="18" charset="0"/>
                </a:rPr>
                <a:t>_</a:t>
              </a:r>
              <a:r>
                <a:rPr lang="en-US" i="0">
                  <a:solidFill>
                    <a:schemeClr val="tx1"/>
                  </a:solidFill>
                  <a:latin typeface="Cambria Math" panose="02040503050406030204" pitchFamily="18" charset="0"/>
                </a:rPr>
                <a:t>𝜋 (𝑠)</a:t>
              </a:r>
              <a:r>
                <a:rPr lang="en-US" dirty="0">
                  <a:solidFill>
                    <a:schemeClr val="tx1"/>
                  </a:solidFill>
                </a:rPr>
                <a:t>=</a:t>
              </a:r>
              <a:r>
                <a:rPr lang="en-US" i="0">
                  <a:solidFill>
                    <a:schemeClr val="tx1"/>
                  </a:solidFill>
                  <a:latin typeface="Cambria Math" panose="02040503050406030204" pitchFamily="18" charset="0"/>
                </a:rPr>
                <a:t>𝑣_∗ (𝑠)</a:t>
              </a:r>
              <a:endParaRPr lang="en-US" dirty="0">
                <a:solidFill>
                  <a:schemeClr val="tx1"/>
                </a:solidFill>
              </a:endParaRPr>
            </a:p>
          </dgm:t>
        </dgm:pt>
      </mc:Fallback>
    </mc:AlternateContent>
    <dgm:pt modelId="{C0FA925E-F290-4F30-9884-DF89189C2AC0}" type="parTrans" cxnId="{11ED43BD-D712-4B13-A2D0-D09BC6F1F88A}">
      <dgm:prSet/>
      <dgm:spPr/>
      <dgm:t>
        <a:bodyPr/>
        <a:lstStyle/>
        <a:p>
          <a:endParaRPr lang="en-US"/>
        </a:p>
      </dgm:t>
    </dgm:pt>
    <dgm:pt modelId="{E99C17D0-87C5-436F-AF69-CD41CB292013}" type="sibTrans" cxnId="{11ED43BD-D712-4B13-A2D0-D09BC6F1F88A}">
      <dgm:prSet/>
      <dgm:spPr/>
      <dgm:t>
        <a:bodyPr/>
        <a:lstStyle/>
        <a:p>
          <a:endParaRPr lang="en-US"/>
        </a:p>
      </dgm:t>
    </dgm:pt>
    <dgm:pt modelId="{FAFABFD1-9A1B-4490-8C6C-5BDD0D52470C}" type="pres">
      <dgm:prSet presAssocID="{2D210B6D-6316-4615-8ECD-8FCA286036D9}" presName="linear" presStyleCnt="0">
        <dgm:presLayoutVars>
          <dgm:animLvl val="lvl"/>
          <dgm:resizeHandles val="exact"/>
        </dgm:presLayoutVars>
      </dgm:prSet>
      <dgm:spPr/>
    </dgm:pt>
    <dgm:pt modelId="{65911F34-B9ED-4ED2-B2EA-A623544E7D4A}" type="pres">
      <dgm:prSet presAssocID="{31146E84-0505-4C1A-A12F-DFFF6C520206}" presName="parentText" presStyleLbl="node1" presStyleIdx="0" presStyleCnt="1" custLinFactNeighborY="999">
        <dgm:presLayoutVars>
          <dgm:chMax val="0"/>
          <dgm:bulletEnabled val="1"/>
        </dgm:presLayoutVars>
      </dgm:prSet>
      <dgm:spPr/>
    </dgm:pt>
  </dgm:ptLst>
  <dgm:cxnLst>
    <dgm:cxn modelId="{D4F8DA7A-2B63-4118-B4A4-EAEC871F2474}" type="presOf" srcId="{31146E84-0505-4C1A-A12F-DFFF6C520206}" destId="{65911F34-B9ED-4ED2-B2EA-A623544E7D4A}" srcOrd="0" destOrd="0" presId="urn:microsoft.com/office/officeart/2005/8/layout/vList2"/>
    <dgm:cxn modelId="{11ED43BD-D712-4B13-A2D0-D09BC6F1F88A}" srcId="{2D210B6D-6316-4615-8ECD-8FCA286036D9}" destId="{31146E84-0505-4C1A-A12F-DFFF6C520206}" srcOrd="0" destOrd="0" parTransId="{C0FA925E-F290-4F30-9884-DF89189C2AC0}" sibTransId="{E99C17D0-87C5-436F-AF69-CD41CB292013}"/>
    <dgm:cxn modelId="{9454A9ED-AE7C-458A-9B77-3671B7187A4F}" type="presOf" srcId="{2D210B6D-6316-4615-8ECD-8FCA286036D9}" destId="{FAFABFD1-9A1B-4490-8C6C-5BDD0D52470C}" srcOrd="0" destOrd="0" presId="urn:microsoft.com/office/officeart/2005/8/layout/vList2"/>
    <dgm:cxn modelId="{7EF0BCB6-593F-48A4-96C3-851773EFE76C}" type="presParOf" srcId="{FAFABFD1-9A1B-4490-8C6C-5BDD0D52470C}" destId="{65911F34-B9ED-4ED2-B2EA-A623544E7D4A}" srcOrd="0" destOrd="0" presId="urn:microsoft.com/office/officeart/2005/8/layout/vList2"/>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5CDBEC56-8838-468A-BCDE-7A4C083D6DA1}"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US"/>
        </a:p>
      </dgm:t>
    </dgm:pt>
    <dgm:pt modelId="{EFA35982-7AAB-4FB2-BDEE-F40CFAFB812F}">
      <dgm:prSet phldrT="[Text]" custT="1"/>
      <dgm:spPr/>
      <dgm:t>
        <a:bodyPr/>
        <a:lstStyle/>
        <a:p>
          <a:r>
            <a:rPr lang="en-US" sz="1800" dirty="0"/>
            <a:t>policy evaluation step iterate through (k) until reach some true value function for specific policy but in this case, we iterate only a few (k) </a:t>
          </a:r>
        </a:p>
      </dgm:t>
    </dgm:pt>
    <dgm:pt modelId="{F7FA70DE-8ED6-4C6C-9F5F-79034F16087E}" type="parTrans" cxnId="{09AD2AF0-998F-4FAD-BE7B-70B0F6BA13E6}">
      <dgm:prSet/>
      <dgm:spPr/>
      <dgm:t>
        <a:bodyPr/>
        <a:lstStyle/>
        <a:p>
          <a:endParaRPr lang="en-US"/>
        </a:p>
      </dgm:t>
    </dgm:pt>
    <dgm:pt modelId="{3C932831-F4C8-4239-A78D-3A2992EE19BF}" type="sibTrans" cxnId="{09AD2AF0-998F-4FAD-BE7B-70B0F6BA13E6}">
      <dgm:prSet/>
      <dgm:spPr/>
      <dgm:t>
        <a:bodyPr/>
        <a:lstStyle/>
        <a:p>
          <a:endParaRPr lang="en-US"/>
        </a:p>
      </dgm:t>
    </dgm:pt>
    <dgm:pt modelId="{456CA578-E00D-4ADF-A6C6-51FB4560354D}">
      <dgm:prSet phldrT="[Text]"/>
      <dgm:spPr>
        <a:solidFill>
          <a:srgbClr val="FFFF00"/>
        </a:solidFill>
      </dgm:spPr>
      <dgm:t>
        <a:bodyPr/>
        <a:lstStyle/>
        <a:p>
          <a:r>
            <a:rPr lang="en-US" dirty="0">
              <a:solidFill>
                <a:schemeClr val="tx1"/>
              </a:solidFill>
            </a:rPr>
            <a:t>If k&gt;1 then we actually apply generalized policy iteration</a:t>
          </a:r>
        </a:p>
      </dgm:t>
    </dgm:pt>
    <dgm:pt modelId="{BAFCEFD6-BECE-46DC-A6EE-26DCE053A038}" type="parTrans" cxnId="{15F10277-E1D9-46DD-9242-D68A1270A43A}">
      <dgm:prSet/>
      <dgm:spPr/>
      <dgm:t>
        <a:bodyPr/>
        <a:lstStyle/>
        <a:p>
          <a:endParaRPr lang="en-US"/>
        </a:p>
      </dgm:t>
    </dgm:pt>
    <dgm:pt modelId="{8BF65383-BD3A-47BE-AF8C-B59F80CE9993}" type="sibTrans" cxnId="{15F10277-E1D9-46DD-9242-D68A1270A43A}">
      <dgm:prSet/>
      <dgm:spPr/>
      <dgm:t>
        <a:bodyPr/>
        <a:lstStyle/>
        <a:p>
          <a:endParaRPr lang="en-US"/>
        </a:p>
      </dgm:t>
    </dgm:pt>
    <dgm:pt modelId="{9F444215-360E-408E-888B-2C8CDACB3419}">
      <dgm:prSet phldrT="[Text]" custT="1"/>
      <dgm:spPr>
        <a:solidFill>
          <a:srgbClr val="FFFF00"/>
        </a:solidFill>
      </dgm:spPr>
      <dgm:t>
        <a:bodyPr/>
        <a:lstStyle/>
        <a:p>
          <a:r>
            <a:rPr lang="en-US" sz="1800" dirty="0">
              <a:solidFill>
                <a:schemeClr val="tx1"/>
              </a:solidFill>
            </a:rPr>
            <a:t>If k=1 our policy iteration process is very similar to value iteration process but with one difference of having policy in Generalized policy iteration</a:t>
          </a:r>
        </a:p>
      </dgm:t>
    </dgm:pt>
    <dgm:pt modelId="{3D305FE5-49B0-4627-A884-74DFED38E6AF}" type="parTrans" cxnId="{8A3AED61-313C-4F90-B40C-BBBE668F54F6}">
      <dgm:prSet/>
      <dgm:spPr/>
      <dgm:t>
        <a:bodyPr/>
        <a:lstStyle/>
        <a:p>
          <a:endParaRPr lang="en-US"/>
        </a:p>
      </dgm:t>
    </dgm:pt>
    <dgm:pt modelId="{9FFF9A09-51C6-485C-AD45-118F011B00B2}" type="sibTrans" cxnId="{8A3AED61-313C-4F90-B40C-BBBE668F54F6}">
      <dgm:prSet/>
      <dgm:spPr/>
      <dgm:t>
        <a:bodyPr/>
        <a:lstStyle/>
        <a:p>
          <a:endParaRPr lang="en-US"/>
        </a:p>
      </dgm:t>
    </dgm:pt>
    <dgm:pt modelId="{C23FD11C-81EA-40C4-BB51-A9D9EAE9FC4B}" type="pres">
      <dgm:prSet presAssocID="{5CDBEC56-8838-468A-BCDE-7A4C083D6DA1}" presName="Name0" presStyleCnt="0">
        <dgm:presLayoutVars>
          <dgm:chMax val="1"/>
          <dgm:chPref val="1"/>
          <dgm:dir/>
          <dgm:animOne val="branch"/>
          <dgm:animLvl val="lvl"/>
        </dgm:presLayoutVars>
      </dgm:prSet>
      <dgm:spPr/>
    </dgm:pt>
    <dgm:pt modelId="{350E3502-0602-4456-8DB2-4BB7A58855B2}" type="pres">
      <dgm:prSet presAssocID="{EFA35982-7AAB-4FB2-BDEE-F40CFAFB812F}" presName="singleCycle" presStyleCnt="0"/>
      <dgm:spPr/>
    </dgm:pt>
    <dgm:pt modelId="{3A1E949C-81C7-4802-B53E-4AE30089915B}" type="pres">
      <dgm:prSet presAssocID="{EFA35982-7AAB-4FB2-BDEE-F40CFAFB812F}" presName="singleCenter" presStyleLbl="node1" presStyleIdx="0" presStyleCnt="3" custScaleX="622529" custScaleY="60948" custLinFactNeighborX="0" custLinFactNeighborY="-25896">
        <dgm:presLayoutVars>
          <dgm:chMax val="7"/>
          <dgm:chPref val="7"/>
        </dgm:presLayoutVars>
      </dgm:prSet>
      <dgm:spPr/>
    </dgm:pt>
    <dgm:pt modelId="{65CDF510-6C20-4924-B2F0-4C06908EA8BE}" type="pres">
      <dgm:prSet presAssocID="{BAFCEFD6-BECE-46DC-A6EE-26DCE053A038}" presName="Name56" presStyleLbl="parChTrans1D2" presStyleIdx="0" presStyleCnt="2"/>
      <dgm:spPr/>
    </dgm:pt>
    <dgm:pt modelId="{F34F93A1-2465-4AED-B4EC-C28971302A04}" type="pres">
      <dgm:prSet presAssocID="{456CA578-E00D-4ADF-A6C6-51FB4560354D}" presName="text0" presStyleLbl="node1" presStyleIdx="1" presStyleCnt="3" custScaleX="548351" custRadScaleRad="239335" custRadScaleInc="125890">
        <dgm:presLayoutVars>
          <dgm:bulletEnabled val="1"/>
        </dgm:presLayoutVars>
      </dgm:prSet>
      <dgm:spPr/>
    </dgm:pt>
    <dgm:pt modelId="{CCF15DBB-B75B-4935-ADD2-A954211355B9}" type="pres">
      <dgm:prSet presAssocID="{3D305FE5-49B0-4627-A884-74DFED38E6AF}" presName="Name56" presStyleLbl="parChTrans1D2" presStyleIdx="1" presStyleCnt="2"/>
      <dgm:spPr/>
    </dgm:pt>
    <dgm:pt modelId="{B0BEFF18-4E2D-4AA9-82A4-E36013006F79}" type="pres">
      <dgm:prSet presAssocID="{9F444215-360E-408E-888B-2C8CDACB3419}" presName="text0" presStyleLbl="node1" presStyleIdx="2" presStyleCnt="3" custScaleX="564416" custRadScaleRad="251274" custRadScaleInc="75556">
        <dgm:presLayoutVars>
          <dgm:bulletEnabled val="1"/>
        </dgm:presLayoutVars>
      </dgm:prSet>
      <dgm:spPr/>
    </dgm:pt>
  </dgm:ptLst>
  <dgm:cxnLst>
    <dgm:cxn modelId="{25E28503-3B34-4087-8F10-7998FA6948DE}" type="presOf" srcId="{9F444215-360E-408E-888B-2C8CDACB3419}" destId="{B0BEFF18-4E2D-4AA9-82A4-E36013006F79}" srcOrd="0" destOrd="0" presId="urn:microsoft.com/office/officeart/2008/layout/RadialCluster"/>
    <dgm:cxn modelId="{8A3AED61-313C-4F90-B40C-BBBE668F54F6}" srcId="{EFA35982-7AAB-4FB2-BDEE-F40CFAFB812F}" destId="{9F444215-360E-408E-888B-2C8CDACB3419}" srcOrd="1" destOrd="0" parTransId="{3D305FE5-49B0-4627-A884-74DFED38E6AF}" sibTransId="{9FFF9A09-51C6-485C-AD45-118F011B00B2}"/>
    <dgm:cxn modelId="{C8274467-4048-412B-948D-5A9F84FC6E04}" type="presOf" srcId="{456CA578-E00D-4ADF-A6C6-51FB4560354D}" destId="{F34F93A1-2465-4AED-B4EC-C28971302A04}" srcOrd="0" destOrd="0" presId="urn:microsoft.com/office/officeart/2008/layout/RadialCluster"/>
    <dgm:cxn modelId="{0013BD69-8742-4892-802A-A8BD4698D37C}" type="presOf" srcId="{5CDBEC56-8838-468A-BCDE-7A4C083D6DA1}" destId="{C23FD11C-81EA-40C4-BB51-A9D9EAE9FC4B}" srcOrd="0" destOrd="0" presId="urn:microsoft.com/office/officeart/2008/layout/RadialCluster"/>
    <dgm:cxn modelId="{784E5856-5F8D-4679-AE8E-852EECC22D65}" type="presOf" srcId="{BAFCEFD6-BECE-46DC-A6EE-26DCE053A038}" destId="{65CDF510-6C20-4924-B2F0-4C06908EA8BE}" srcOrd="0" destOrd="0" presId="urn:microsoft.com/office/officeart/2008/layout/RadialCluster"/>
    <dgm:cxn modelId="{15F10277-E1D9-46DD-9242-D68A1270A43A}" srcId="{EFA35982-7AAB-4FB2-BDEE-F40CFAFB812F}" destId="{456CA578-E00D-4ADF-A6C6-51FB4560354D}" srcOrd="0" destOrd="0" parTransId="{BAFCEFD6-BECE-46DC-A6EE-26DCE053A038}" sibTransId="{8BF65383-BD3A-47BE-AF8C-B59F80CE9993}"/>
    <dgm:cxn modelId="{2FC76D7F-F3C7-439E-BE9B-A6AE57FC2C05}" type="presOf" srcId="{EFA35982-7AAB-4FB2-BDEE-F40CFAFB812F}" destId="{3A1E949C-81C7-4802-B53E-4AE30089915B}" srcOrd="0" destOrd="0" presId="urn:microsoft.com/office/officeart/2008/layout/RadialCluster"/>
    <dgm:cxn modelId="{C3BDA08B-6934-4353-BB8D-F0B08CE0951C}" type="presOf" srcId="{3D305FE5-49B0-4627-A884-74DFED38E6AF}" destId="{CCF15DBB-B75B-4935-ADD2-A954211355B9}" srcOrd="0" destOrd="0" presId="urn:microsoft.com/office/officeart/2008/layout/RadialCluster"/>
    <dgm:cxn modelId="{09AD2AF0-998F-4FAD-BE7B-70B0F6BA13E6}" srcId="{5CDBEC56-8838-468A-BCDE-7A4C083D6DA1}" destId="{EFA35982-7AAB-4FB2-BDEE-F40CFAFB812F}" srcOrd="0" destOrd="0" parTransId="{F7FA70DE-8ED6-4C6C-9F5F-79034F16087E}" sibTransId="{3C932831-F4C8-4239-A78D-3A2992EE19BF}"/>
    <dgm:cxn modelId="{D8818AFB-1C64-4921-A961-3A7D059961CD}" type="presParOf" srcId="{C23FD11C-81EA-40C4-BB51-A9D9EAE9FC4B}" destId="{350E3502-0602-4456-8DB2-4BB7A58855B2}" srcOrd="0" destOrd="0" presId="urn:microsoft.com/office/officeart/2008/layout/RadialCluster"/>
    <dgm:cxn modelId="{1589C04E-CB8B-41F3-932B-5095DE87E141}" type="presParOf" srcId="{350E3502-0602-4456-8DB2-4BB7A58855B2}" destId="{3A1E949C-81C7-4802-B53E-4AE30089915B}" srcOrd="0" destOrd="0" presId="urn:microsoft.com/office/officeart/2008/layout/RadialCluster"/>
    <dgm:cxn modelId="{A576CE8E-EACA-4D51-A690-18E72D7190A3}" type="presParOf" srcId="{350E3502-0602-4456-8DB2-4BB7A58855B2}" destId="{65CDF510-6C20-4924-B2F0-4C06908EA8BE}" srcOrd="1" destOrd="0" presId="urn:microsoft.com/office/officeart/2008/layout/RadialCluster"/>
    <dgm:cxn modelId="{785A7F66-24C9-43CD-B5D9-6499081E799D}" type="presParOf" srcId="{350E3502-0602-4456-8DB2-4BB7A58855B2}" destId="{F34F93A1-2465-4AED-B4EC-C28971302A04}" srcOrd="2" destOrd="0" presId="urn:microsoft.com/office/officeart/2008/layout/RadialCluster"/>
    <dgm:cxn modelId="{A7AD2929-062C-4CE0-9603-A260BD81C634}" type="presParOf" srcId="{350E3502-0602-4456-8DB2-4BB7A58855B2}" destId="{CCF15DBB-B75B-4935-ADD2-A954211355B9}" srcOrd="3" destOrd="0" presId="urn:microsoft.com/office/officeart/2008/layout/RadialCluster"/>
    <dgm:cxn modelId="{92ADCA05-6036-4341-BEEC-2FCADE8469EF}" type="presParOf" srcId="{350E3502-0602-4456-8DB2-4BB7A58855B2}" destId="{B0BEFF18-4E2D-4AA9-82A4-E36013006F79}" srcOrd="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51DB03-223A-45A6-9C58-4B13C72575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D787FB3-B5CD-4D8C-9B7E-2FD0C0EDDE52}">
      <dgm:prSet/>
      <dgm:spPr/>
      <dgm:t>
        <a:bodyPr/>
        <a:lstStyle/>
        <a:p>
          <a:pPr rtl="0"/>
          <a:r>
            <a:rPr lang="en-US" dirty="0"/>
            <a:t>In this situation markov process rule is not satisfied so we build our agent state from other ways</a:t>
          </a:r>
        </a:p>
      </dgm:t>
    </dgm:pt>
    <dgm:pt modelId="{420CE2DF-C9D9-4CFE-B14B-60444466F411}" type="parTrans" cxnId="{D9CF4A00-9949-4FC9-9BB6-2A9856EAD378}">
      <dgm:prSet/>
      <dgm:spPr/>
      <dgm:t>
        <a:bodyPr/>
        <a:lstStyle/>
        <a:p>
          <a:endParaRPr lang="en-US"/>
        </a:p>
      </dgm:t>
    </dgm:pt>
    <dgm:pt modelId="{E61D1D35-109C-41B5-A5ED-74CE40B7D8D6}" type="sibTrans" cxnId="{D9CF4A00-9949-4FC9-9BB6-2A9856EAD378}">
      <dgm:prSet/>
      <dgm:spPr/>
      <dgm:t>
        <a:bodyPr/>
        <a:lstStyle/>
        <a:p>
          <a:endParaRPr lang="en-US"/>
        </a:p>
      </dgm:t>
    </dgm:pt>
    <mc:AlternateContent xmlns:mc="http://schemas.openxmlformats.org/markup-compatibility/2006" xmlns:a14="http://schemas.microsoft.com/office/drawing/2010/main">
      <mc:Choice Requires="a14">
        <dgm:pt modelId="{85BB95FB-3F2C-4ECC-B5C0-E243E5037487}">
          <dgm:prSet/>
          <dgm:spPr/>
          <dgm:t>
            <a:bodyPr/>
            <a:lstStyle/>
            <a:p>
              <a:pPr rtl="0"/>
              <a:r>
                <a:rPr lang="en-US" dirty="0"/>
                <a:t>1) </a:t>
              </a:r>
              <a14:m>
                <m:oMath xmlns:m="http://schemas.openxmlformats.org/officeDocument/2006/math">
                  <m:sSubSup>
                    <m:sSubSupPr>
                      <m:ctrlPr>
                        <a:rPr lang="en-US" b="0" i="1">
                          <a:latin typeface="Cambria Math" panose="02040503050406030204" pitchFamily="18" charset="0"/>
                        </a:rPr>
                      </m:ctrlPr>
                    </m:sSubSupPr>
                    <m:e>
                      <m:r>
                        <a:rPr lang="en-US" b="0" i="1">
                          <a:latin typeface="Cambria Math" panose="02040503050406030204" pitchFamily="18" charset="0"/>
                        </a:rPr>
                        <m:t>𝑆</m:t>
                      </m:r>
                    </m:e>
                    <m:sub>
                      <m:r>
                        <a:rPr lang="en-US" b="0" i="1">
                          <a:latin typeface="Cambria Math" panose="02040503050406030204" pitchFamily="18" charset="0"/>
                        </a:rPr>
                        <m:t>𝑡</m:t>
                      </m:r>
                    </m:sub>
                    <m:sup>
                      <m:r>
                        <a:rPr lang="en-US" b="0" i="1">
                          <a:latin typeface="Cambria Math" panose="02040503050406030204" pitchFamily="18" charset="0"/>
                        </a:rPr>
                        <m:t>𝑎</m:t>
                      </m:r>
                      <m:r>
                        <a:rPr lang="en-US" b="0" i="1" smtClean="0">
                          <a:latin typeface="Cambria Math" panose="02040503050406030204" pitchFamily="18" charset="0"/>
                        </a:rPr>
                        <m:t>𝑔𝑒𝑛𝑡</m:t>
                      </m:r>
                    </m:sup>
                  </m:sSubSup>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𝐻</m:t>
                      </m:r>
                    </m:e>
                    <m:sub>
                      <m:r>
                        <a:rPr lang="en-US" b="0" i="1">
                          <a:latin typeface="Cambria Math" panose="02040503050406030204" pitchFamily="18" charset="0"/>
                        </a:rPr>
                        <m:t>𝑡</m:t>
                      </m:r>
                    </m:sub>
                  </m:sSub>
                </m:oMath>
              </a14:m>
              <a:endParaRPr lang="en-US" dirty="0"/>
            </a:p>
          </dgm:t>
        </dgm:pt>
      </mc:Choice>
      <mc:Fallback xmlns="">
        <dgm:pt modelId="{85BB95FB-3F2C-4ECC-B5C0-E243E5037487}">
          <dgm:prSet/>
          <dgm:spPr/>
          <dgm:t>
            <a:bodyPr/>
            <a:lstStyle/>
            <a:p>
              <a:pPr rtl="0"/>
              <a:r>
                <a:rPr lang="en-US" dirty="0" smtClean="0"/>
                <a:t>1) </a:t>
              </a:r>
              <a:r>
                <a:rPr lang="en-US" b="0" i="0">
                  <a:latin typeface="Cambria Math" panose="02040503050406030204" pitchFamily="18" charset="0"/>
                </a:rPr>
                <a:t>𝑆_𝑡^𝑎</a:t>
              </a:r>
              <a:r>
                <a:rPr lang="en-US" b="0" i="0" smtClean="0">
                  <a:latin typeface="Cambria Math" panose="02040503050406030204" pitchFamily="18" charset="0"/>
                </a:rPr>
                <a:t>𝑔𝑒𝑛𝑡</a:t>
              </a:r>
              <a:r>
                <a:rPr lang="en-US" b="0" i="0">
                  <a:latin typeface="Cambria Math" panose="02040503050406030204" pitchFamily="18" charset="0"/>
                </a:rPr>
                <a:t>=𝐻_𝑡</a:t>
              </a:r>
              <a:endParaRPr lang="en-US" dirty="0"/>
            </a:p>
          </dgm:t>
        </dgm:pt>
      </mc:Fallback>
    </mc:AlternateContent>
    <dgm:pt modelId="{860CBC95-C235-4A06-A41B-72134E95F662}" type="parTrans" cxnId="{1C718F38-0FE0-45C2-B0B6-35B429ACCEC4}">
      <dgm:prSet/>
      <dgm:spPr/>
      <dgm:t>
        <a:bodyPr/>
        <a:lstStyle/>
        <a:p>
          <a:endParaRPr lang="en-US"/>
        </a:p>
      </dgm:t>
    </dgm:pt>
    <dgm:pt modelId="{94ADD02C-BE0E-488F-ADB6-61681F392377}" type="sibTrans" cxnId="{1C718F38-0FE0-45C2-B0B6-35B429ACCEC4}">
      <dgm:prSet/>
      <dgm:spPr/>
      <dgm:t>
        <a:bodyPr/>
        <a:lstStyle/>
        <a:p>
          <a:endParaRPr lang="en-US"/>
        </a:p>
      </dgm:t>
    </dgm:pt>
    <mc:AlternateContent xmlns:mc="http://schemas.openxmlformats.org/markup-compatibility/2006" xmlns:a14="http://schemas.microsoft.com/office/drawing/2010/main">
      <mc:Choice Requires="a14">
        <dgm:pt modelId="{AB3D0D33-9640-4454-BD2A-3DFFE4DF714B}">
          <dgm:prSet/>
          <dgm:spPr/>
          <dgm:t>
            <a:bodyPr/>
            <a:lstStyle/>
            <a:p>
              <a:pPr rtl="0"/>
              <a:r>
                <a:rPr lang="en-US" dirty="0"/>
                <a:t>2) Bayesian rule</a:t>
              </a:r>
              <a:r>
                <a:rPr lang="en-US" dirty="0">
                  <a:sym typeface="Wingdings" panose="05000000000000000000" pitchFamily="2" charset="2"/>
                </a:rPr>
                <a:t></a:t>
              </a:r>
              <a14:m>
                <m:oMath xmlns:m="http://schemas.openxmlformats.org/officeDocument/2006/math">
                  <m:sSubSup>
                    <m:sSubSupPr>
                      <m:ctrlPr>
                        <a:rPr lang="en-US" i="1">
                          <a:latin typeface="Cambria Math" panose="02040503050406030204" pitchFamily="18" charset="0"/>
                        </a:rPr>
                      </m:ctrlPr>
                    </m:sSubSupPr>
                    <m:e>
                      <m:r>
                        <a:rPr lang="en-US" b="0" i="1">
                          <a:latin typeface="Cambria Math" panose="02040503050406030204" pitchFamily="18" charset="0"/>
                        </a:rPr>
                        <m:t>𝑆</m:t>
                      </m:r>
                    </m:e>
                    <m:sub>
                      <m:r>
                        <a:rPr lang="en-US" b="0" i="1">
                          <a:latin typeface="Cambria Math" panose="02040503050406030204" pitchFamily="18" charset="0"/>
                        </a:rPr>
                        <m:t>𝑡</m:t>
                      </m:r>
                    </m:sub>
                    <m:sup>
                      <m:r>
                        <a:rPr lang="en-US" b="0" i="1">
                          <a:latin typeface="Cambria Math" panose="02040503050406030204" pitchFamily="18" charset="0"/>
                        </a:rPr>
                        <m:t>𝑎</m:t>
                      </m:r>
                      <m:r>
                        <a:rPr lang="en-US" b="0" i="1" smtClean="0">
                          <a:latin typeface="Cambria Math" panose="02040503050406030204" pitchFamily="18" charset="0"/>
                        </a:rPr>
                        <m:t>𝑔𝑒𝑛𝑡</m:t>
                      </m:r>
                    </m:sup>
                  </m:sSubSup>
                  <m:r>
                    <a:rPr lang="en-US" b="0" i="1">
                      <a:latin typeface="Cambria Math" panose="02040503050406030204" pitchFamily="18" charset="0"/>
                    </a:rPr>
                    <m:t>=(</m:t>
                  </m:r>
                  <m:r>
                    <a:rPr lang="en-US" b="0" i="1">
                      <a:latin typeface="Cambria Math" panose="02040503050406030204" pitchFamily="18" charset="0"/>
                    </a:rPr>
                    <m:t>𝑝</m:t>
                  </m:r>
                  <m:d>
                    <m:dPr>
                      <m:ctrlPr>
                        <a:rPr lang="en-US" b="0" i="1">
                          <a:latin typeface="Cambria Math" panose="02040503050406030204" pitchFamily="18" charset="0"/>
                        </a:rPr>
                      </m:ctrlPr>
                    </m:dPr>
                    <m:e>
                      <m:sSubSup>
                        <m:sSubSupPr>
                          <m:ctrlPr>
                            <a:rPr lang="en-US" b="0" i="1">
                              <a:latin typeface="Cambria Math" panose="02040503050406030204" pitchFamily="18" charset="0"/>
                            </a:rPr>
                          </m:ctrlPr>
                        </m:sSubSupPr>
                        <m:e>
                          <m:r>
                            <a:rPr lang="en-US" b="0" i="1">
                              <a:latin typeface="Cambria Math" panose="02040503050406030204" pitchFamily="18" charset="0"/>
                            </a:rPr>
                            <m:t>𝑆</m:t>
                          </m:r>
                        </m:e>
                        <m:sub>
                          <m:r>
                            <a:rPr lang="en-US" b="0" i="1">
                              <a:latin typeface="Cambria Math" panose="02040503050406030204" pitchFamily="18" charset="0"/>
                            </a:rPr>
                            <m:t>𝑡</m:t>
                          </m:r>
                        </m:sub>
                        <m:sup>
                          <m:r>
                            <a:rPr lang="en-US" b="0" i="1">
                              <a:latin typeface="Cambria Math" panose="02040503050406030204" pitchFamily="18" charset="0"/>
                            </a:rPr>
                            <m:t>𝑎</m:t>
                          </m:r>
                          <m:r>
                            <a:rPr lang="en-US" b="0" i="1" smtClean="0">
                              <a:latin typeface="Cambria Math" panose="02040503050406030204" pitchFamily="18" charset="0"/>
                            </a:rPr>
                            <m:t>𝑔𝑒𝑛𝑡</m:t>
                          </m:r>
                        </m:sup>
                      </m:sSubSup>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1</m:t>
                          </m:r>
                        </m:sub>
                      </m:sSub>
                    </m:e>
                  </m:d>
                  <m:r>
                    <a:rPr lang="en-US" b="0" i="1">
                      <a:latin typeface="Cambria Math" panose="02040503050406030204" pitchFamily="18" charset="0"/>
                    </a:rPr>
                    <m:t>…….</m:t>
                  </m:r>
                  <m:r>
                    <a:rPr lang="en-US" b="0" i="1">
                      <a:latin typeface="Cambria Math" panose="02040503050406030204" pitchFamily="18" charset="0"/>
                    </a:rPr>
                    <m:t>𝑝</m:t>
                  </m:r>
                  <m:r>
                    <a:rPr lang="en-US" b="0" i="1">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𝑆</m:t>
                      </m:r>
                    </m:e>
                    <m:sub>
                      <m:r>
                        <a:rPr lang="en-US" b="0" i="1">
                          <a:latin typeface="Cambria Math" panose="02040503050406030204" pitchFamily="18" charset="0"/>
                        </a:rPr>
                        <m:t>𝑡</m:t>
                      </m:r>
                    </m:sub>
                    <m:sup>
                      <m:r>
                        <a:rPr lang="en-US" b="0" i="1">
                          <a:latin typeface="Cambria Math" panose="02040503050406030204" pitchFamily="18" charset="0"/>
                        </a:rPr>
                        <m:t>𝑎</m:t>
                      </m:r>
                      <m:r>
                        <a:rPr lang="en-US" b="0" i="1" smtClean="0">
                          <a:latin typeface="Cambria Math" panose="02040503050406030204" pitchFamily="18" charset="0"/>
                        </a:rPr>
                        <m:t>𝑔𝑒𝑛𝑡</m:t>
                      </m:r>
                    </m:sup>
                  </m:sSubSup>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𝑛</m:t>
                      </m:r>
                    </m:sub>
                  </m:sSub>
                  <m:r>
                    <a:rPr lang="en-US" b="0" i="1">
                      <a:latin typeface="Cambria Math" panose="02040503050406030204" pitchFamily="18" charset="0"/>
                    </a:rPr>
                    <m:t>))</m:t>
                  </m:r>
                </m:oMath>
              </a14:m>
              <a:endParaRPr lang="en-US" dirty="0"/>
            </a:p>
          </dgm:t>
        </dgm:pt>
      </mc:Choice>
      <mc:Fallback xmlns="">
        <dgm:pt modelId="{AB3D0D33-9640-4454-BD2A-3DFFE4DF714B}">
          <dgm:prSet/>
          <dgm:spPr/>
          <dgm:t>
            <a:bodyPr/>
            <a:lstStyle/>
            <a:p>
              <a:pPr rtl="0"/>
              <a:r>
                <a:rPr lang="en-US" dirty="0" smtClean="0"/>
                <a:t>2) Bayesian rule</a:t>
              </a:r>
              <a:r>
                <a:rPr lang="en-US" dirty="0">
                  <a:sym typeface="Wingdings" panose="05000000000000000000" pitchFamily="2" charset="2"/>
                </a:rPr>
                <a:t></a:t>
              </a:r>
              <a:r>
                <a:rPr lang="en-US" b="0" i="0">
                  <a:latin typeface="Cambria Math" panose="02040503050406030204" pitchFamily="18" charset="0"/>
                </a:rPr>
                <a:t>𝑆_𝑡^𝑎</a:t>
              </a:r>
              <a:r>
                <a:rPr lang="en-US" b="0" i="0" smtClean="0">
                  <a:latin typeface="Cambria Math" panose="02040503050406030204" pitchFamily="18" charset="0"/>
                </a:rPr>
                <a:t>𝑔𝑒𝑛𝑡</a:t>
              </a:r>
              <a:r>
                <a:rPr lang="en-US" b="0" i="0">
                  <a:latin typeface="Cambria Math" panose="02040503050406030204" pitchFamily="18" charset="0"/>
                </a:rPr>
                <a:t>=(𝑝(𝑆_𝑡^𝑎</a:t>
              </a:r>
              <a:r>
                <a:rPr lang="en-US" b="0" i="0" smtClean="0">
                  <a:latin typeface="Cambria Math" panose="02040503050406030204" pitchFamily="18" charset="0"/>
                </a:rPr>
                <a:t>𝑔𝑒𝑛𝑡</a:t>
              </a:r>
              <a:r>
                <a:rPr lang="en-US" b="0" i="0">
                  <a:latin typeface="Cambria Math" panose="02040503050406030204" pitchFamily="18" charset="0"/>
                </a:rPr>
                <a:t>=𝑆_1 )…….𝑝(𝑆_𝑡^𝑎</a:t>
              </a:r>
              <a:r>
                <a:rPr lang="en-US" b="0" i="0" smtClean="0">
                  <a:latin typeface="Cambria Math" panose="02040503050406030204" pitchFamily="18" charset="0"/>
                </a:rPr>
                <a:t>𝑔𝑒𝑛𝑡</a:t>
              </a:r>
              <a:r>
                <a:rPr lang="en-US" b="0" i="0">
                  <a:latin typeface="Cambria Math" panose="02040503050406030204" pitchFamily="18" charset="0"/>
                </a:rPr>
                <a:t>=𝑆_𝑛))</a:t>
              </a:r>
              <a:endParaRPr lang="en-US" dirty="0"/>
            </a:p>
          </dgm:t>
        </dgm:pt>
      </mc:Fallback>
    </mc:AlternateContent>
    <dgm:pt modelId="{4B91A77C-C3F2-4393-B1EB-1E48EB134528}" type="parTrans" cxnId="{44F82A35-6196-4B19-8EDE-B92FA42EB84B}">
      <dgm:prSet/>
      <dgm:spPr/>
      <dgm:t>
        <a:bodyPr/>
        <a:lstStyle/>
        <a:p>
          <a:endParaRPr lang="en-US"/>
        </a:p>
      </dgm:t>
    </dgm:pt>
    <dgm:pt modelId="{1E937BF4-DC83-498C-AB6C-B5AB786BA1CD}" type="sibTrans" cxnId="{44F82A35-6196-4B19-8EDE-B92FA42EB84B}">
      <dgm:prSet/>
      <dgm:spPr/>
      <dgm:t>
        <a:bodyPr/>
        <a:lstStyle/>
        <a:p>
          <a:endParaRPr lang="en-US"/>
        </a:p>
      </dgm:t>
    </dgm:pt>
    <dgm:pt modelId="{A35FA1A9-9563-429B-92E8-F8757B2FAD7C}">
      <dgm:prSet/>
      <dgm:spPr/>
      <dgm:t>
        <a:bodyPr/>
        <a:lstStyle/>
        <a:p>
          <a:pPr rtl="0"/>
          <a:r>
            <a:rPr lang="en-US" dirty="0"/>
            <a:t>3) recurrent rule</a:t>
          </a:r>
          <a:r>
            <a:rPr lang="en-US" dirty="0">
              <a:sym typeface="Wingdings" panose="05000000000000000000" pitchFamily="2" charset="2"/>
            </a:rPr>
            <a:t></a:t>
          </a:r>
          <a:r>
            <a:rPr lang="en-US" dirty="0"/>
            <a:t>?</a:t>
          </a:r>
        </a:p>
      </dgm:t>
    </dgm:pt>
    <dgm:pt modelId="{91829F7B-118D-4E9D-B098-A3E67F963414}" type="parTrans" cxnId="{D3CAE719-E5C8-4844-93FE-B491D1D579F3}">
      <dgm:prSet/>
      <dgm:spPr/>
      <dgm:t>
        <a:bodyPr/>
        <a:lstStyle/>
        <a:p>
          <a:endParaRPr lang="en-US"/>
        </a:p>
      </dgm:t>
    </dgm:pt>
    <dgm:pt modelId="{66156390-BCCB-427E-A034-6E640BE78840}" type="sibTrans" cxnId="{D3CAE719-E5C8-4844-93FE-B491D1D579F3}">
      <dgm:prSet/>
      <dgm:spPr/>
      <dgm:t>
        <a:bodyPr/>
        <a:lstStyle/>
        <a:p>
          <a:endParaRPr lang="en-US"/>
        </a:p>
      </dgm:t>
    </dgm:pt>
    <dgm:pt modelId="{4220FE64-FA43-4A4B-8F83-766DD9FEADF7}" type="pres">
      <dgm:prSet presAssocID="{1151DB03-223A-45A6-9C58-4B13C725754C}" presName="linear" presStyleCnt="0">
        <dgm:presLayoutVars>
          <dgm:animLvl val="lvl"/>
          <dgm:resizeHandles val="exact"/>
        </dgm:presLayoutVars>
      </dgm:prSet>
      <dgm:spPr/>
    </dgm:pt>
    <dgm:pt modelId="{F4E5E67E-A185-40C4-A9FE-874A451E71B0}" type="pres">
      <dgm:prSet presAssocID="{2D787FB3-B5CD-4D8C-9B7E-2FD0C0EDDE52}" presName="parentText" presStyleLbl="node1" presStyleIdx="0" presStyleCnt="4">
        <dgm:presLayoutVars>
          <dgm:chMax val="0"/>
          <dgm:bulletEnabled val="1"/>
        </dgm:presLayoutVars>
      </dgm:prSet>
      <dgm:spPr/>
    </dgm:pt>
    <dgm:pt modelId="{D91D4D5F-6552-4518-A867-48F348D30093}" type="pres">
      <dgm:prSet presAssocID="{E61D1D35-109C-41B5-A5ED-74CE40B7D8D6}" presName="spacer" presStyleCnt="0"/>
      <dgm:spPr/>
    </dgm:pt>
    <dgm:pt modelId="{7A762DE9-BF7C-413A-B4BB-2AA1EC79697C}" type="pres">
      <dgm:prSet presAssocID="{85BB95FB-3F2C-4ECC-B5C0-E243E5037487}" presName="parentText" presStyleLbl="node1" presStyleIdx="1" presStyleCnt="4">
        <dgm:presLayoutVars>
          <dgm:chMax val="0"/>
          <dgm:bulletEnabled val="1"/>
        </dgm:presLayoutVars>
      </dgm:prSet>
      <dgm:spPr/>
    </dgm:pt>
    <dgm:pt modelId="{9BB29F4A-3935-448F-8C50-72503B55C914}" type="pres">
      <dgm:prSet presAssocID="{94ADD02C-BE0E-488F-ADB6-61681F392377}" presName="spacer" presStyleCnt="0"/>
      <dgm:spPr/>
    </dgm:pt>
    <dgm:pt modelId="{12019AFD-F23E-48B8-A4BD-AF7A85EB1B26}" type="pres">
      <dgm:prSet presAssocID="{AB3D0D33-9640-4454-BD2A-3DFFE4DF714B}" presName="parentText" presStyleLbl="node1" presStyleIdx="2" presStyleCnt="4">
        <dgm:presLayoutVars>
          <dgm:chMax val="0"/>
          <dgm:bulletEnabled val="1"/>
        </dgm:presLayoutVars>
      </dgm:prSet>
      <dgm:spPr/>
    </dgm:pt>
    <dgm:pt modelId="{81FA1B73-EE5F-4E5C-98EF-DB0294037E77}" type="pres">
      <dgm:prSet presAssocID="{1E937BF4-DC83-498C-AB6C-B5AB786BA1CD}" presName="spacer" presStyleCnt="0"/>
      <dgm:spPr/>
    </dgm:pt>
    <dgm:pt modelId="{FE10818A-29AB-4D72-B6E8-F45F1B3101FE}" type="pres">
      <dgm:prSet presAssocID="{A35FA1A9-9563-429B-92E8-F8757B2FAD7C}" presName="parentText" presStyleLbl="node1" presStyleIdx="3" presStyleCnt="4">
        <dgm:presLayoutVars>
          <dgm:chMax val="0"/>
          <dgm:bulletEnabled val="1"/>
        </dgm:presLayoutVars>
      </dgm:prSet>
      <dgm:spPr/>
    </dgm:pt>
  </dgm:ptLst>
  <dgm:cxnLst>
    <dgm:cxn modelId="{D9CF4A00-9949-4FC9-9BB6-2A9856EAD378}" srcId="{1151DB03-223A-45A6-9C58-4B13C725754C}" destId="{2D787FB3-B5CD-4D8C-9B7E-2FD0C0EDDE52}" srcOrd="0" destOrd="0" parTransId="{420CE2DF-C9D9-4CFE-B14B-60444466F411}" sibTransId="{E61D1D35-109C-41B5-A5ED-74CE40B7D8D6}"/>
    <dgm:cxn modelId="{D3CAE719-E5C8-4844-93FE-B491D1D579F3}" srcId="{1151DB03-223A-45A6-9C58-4B13C725754C}" destId="{A35FA1A9-9563-429B-92E8-F8757B2FAD7C}" srcOrd="3" destOrd="0" parTransId="{91829F7B-118D-4E9D-B098-A3E67F963414}" sibTransId="{66156390-BCCB-427E-A034-6E640BE78840}"/>
    <dgm:cxn modelId="{44F82A35-6196-4B19-8EDE-B92FA42EB84B}" srcId="{1151DB03-223A-45A6-9C58-4B13C725754C}" destId="{AB3D0D33-9640-4454-BD2A-3DFFE4DF714B}" srcOrd="2" destOrd="0" parTransId="{4B91A77C-C3F2-4393-B1EB-1E48EB134528}" sibTransId="{1E937BF4-DC83-498C-AB6C-B5AB786BA1CD}"/>
    <dgm:cxn modelId="{1C718F38-0FE0-45C2-B0B6-35B429ACCEC4}" srcId="{1151DB03-223A-45A6-9C58-4B13C725754C}" destId="{85BB95FB-3F2C-4ECC-B5C0-E243E5037487}" srcOrd="1" destOrd="0" parTransId="{860CBC95-C235-4A06-A41B-72134E95F662}" sibTransId="{94ADD02C-BE0E-488F-ADB6-61681F392377}"/>
    <dgm:cxn modelId="{2FC1BD91-7E6B-481C-BD20-3B8688C021B9}" type="presOf" srcId="{A35FA1A9-9563-429B-92E8-F8757B2FAD7C}" destId="{FE10818A-29AB-4D72-B6E8-F45F1B3101FE}" srcOrd="0" destOrd="0" presId="urn:microsoft.com/office/officeart/2005/8/layout/vList2"/>
    <dgm:cxn modelId="{B874959B-C158-4FEC-90F3-7CFC2671242C}" type="presOf" srcId="{85BB95FB-3F2C-4ECC-B5C0-E243E5037487}" destId="{7A762DE9-BF7C-413A-B4BB-2AA1EC79697C}" srcOrd="0" destOrd="0" presId="urn:microsoft.com/office/officeart/2005/8/layout/vList2"/>
    <dgm:cxn modelId="{F24A2F9E-16D6-44BE-B5D9-1B56450CD2D2}" type="presOf" srcId="{AB3D0D33-9640-4454-BD2A-3DFFE4DF714B}" destId="{12019AFD-F23E-48B8-A4BD-AF7A85EB1B26}" srcOrd="0" destOrd="0" presId="urn:microsoft.com/office/officeart/2005/8/layout/vList2"/>
    <dgm:cxn modelId="{9BC507B0-1216-44BF-B135-75696286EC3A}" type="presOf" srcId="{1151DB03-223A-45A6-9C58-4B13C725754C}" destId="{4220FE64-FA43-4A4B-8F83-766DD9FEADF7}" srcOrd="0" destOrd="0" presId="urn:microsoft.com/office/officeart/2005/8/layout/vList2"/>
    <dgm:cxn modelId="{44CB1EDD-80A0-496E-BEC9-E2897DE0197F}" type="presOf" srcId="{2D787FB3-B5CD-4D8C-9B7E-2FD0C0EDDE52}" destId="{F4E5E67E-A185-40C4-A9FE-874A451E71B0}" srcOrd="0" destOrd="0" presId="urn:microsoft.com/office/officeart/2005/8/layout/vList2"/>
    <dgm:cxn modelId="{BE0B4A2E-C4F4-4DB9-B4DC-F6E81E32F709}" type="presParOf" srcId="{4220FE64-FA43-4A4B-8F83-766DD9FEADF7}" destId="{F4E5E67E-A185-40C4-A9FE-874A451E71B0}" srcOrd="0" destOrd="0" presId="urn:microsoft.com/office/officeart/2005/8/layout/vList2"/>
    <dgm:cxn modelId="{B66B581F-8A36-44D0-B833-660ECCD21CBA}" type="presParOf" srcId="{4220FE64-FA43-4A4B-8F83-766DD9FEADF7}" destId="{D91D4D5F-6552-4518-A867-48F348D30093}" srcOrd="1" destOrd="0" presId="urn:microsoft.com/office/officeart/2005/8/layout/vList2"/>
    <dgm:cxn modelId="{8E608C54-78AB-440E-896B-31279CBF38EE}" type="presParOf" srcId="{4220FE64-FA43-4A4B-8F83-766DD9FEADF7}" destId="{7A762DE9-BF7C-413A-B4BB-2AA1EC79697C}" srcOrd="2" destOrd="0" presId="urn:microsoft.com/office/officeart/2005/8/layout/vList2"/>
    <dgm:cxn modelId="{D23A1628-60EB-450C-9FCB-7B9CB1F74586}" type="presParOf" srcId="{4220FE64-FA43-4A4B-8F83-766DD9FEADF7}" destId="{9BB29F4A-3935-448F-8C50-72503B55C914}" srcOrd="3" destOrd="0" presId="urn:microsoft.com/office/officeart/2005/8/layout/vList2"/>
    <dgm:cxn modelId="{A3D814B8-98D0-4117-8C5B-209EFD9C57A1}" type="presParOf" srcId="{4220FE64-FA43-4A4B-8F83-766DD9FEADF7}" destId="{12019AFD-F23E-48B8-A4BD-AF7A85EB1B26}" srcOrd="4" destOrd="0" presId="urn:microsoft.com/office/officeart/2005/8/layout/vList2"/>
    <dgm:cxn modelId="{46A50982-14DB-4071-9C99-F4F3A363E4A5}" type="presParOf" srcId="{4220FE64-FA43-4A4B-8F83-766DD9FEADF7}" destId="{81FA1B73-EE5F-4E5C-98EF-DB0294037E77}" srcOrd="5" destOrd="0" presId="urn:microsoft.com/office/officeart/2005/8/layout/vList2"/>
    <dgm:cxn modelId="{6B817030-078F-4BFD-BB9C-94A915D4503F}" type="presParOf" srcId="{4220FE64-FA43-4A4B-8F83-766DD9FEADF7}" destId="{FE10818A-29AB-4D72-B6E8-F45F1B3101FE}" srcOrd="6"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9E6D5D8F-44E1-4079-85E7-AA7400208A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19FF7EE-B73F-44B8-B6DE-5B67E95EECEC}">
      <dgm:prSet/>
      <dgm:spPr>
        <a:blipFill rotWithShape="0">
          <a:blip xmlns:r="http://schemas.openxmlformats.org/officeDocument/2006/relationships" r:embed="rId1"/>
          <a:stretch>
            <a:fillRect l="-425"/>
          </a:stretch>
        </a:blipFill>
      </dgm:spPr>
      <dgm:t>
        <a:bodyPr/>
        <a:lstStyle/>
        <a:p>
          <a:r>
            <a:rPr lang="en-US">
              <a:noFill/>
            </a:rPr>
            <a:t> </a:t>
          </a:r>
        </a:p>
      </dgm:t>
    </dgm:pt>
    <dgm:pt modelId="{BEF2FB3C-1093-4B60-B6BB-76C64DDE1CA4}" type="parTrans" cxnId="{4DF3A6D6-328B-4ACE-853C-12762DE11477}">
      <dgm:prSet/>
      <dgm:spPr/>
      <dgm:t>
        <a:bodyPr/>
        <a:lstStyle/>
        <a:p>
          <a:endParaRPr lang="en-US"/>
        </a:p>
      </dgm:t>
    </dgm:pt>
    <dgm:pt modelId="{0E8B155E-2EBE-4703-A84A-A4D58154943E}" type="sibTrans" cxnId="{4DF3A6D6-328B-4ACE-853C-12762DE11477}">
      <dgm:prSet/>
      <dgm:spPr/>
      <dgm:t>
        <a:bodyPr/>
        <a:lstStyle/>
        <a:p>
          <a:endParaRPr lang="en-US"/>
        </a:p>
      </dgm:t>
    </dgm:pt>
    <dgm:pt modelId="{AE8BB378-20FC-4E0A-B2E0-7F16F11FC8A8}">
      <dgm:prSet/>
      <dgm:spPr>
        <a:blipFill rotWithShape="0">
          <a:blip xmlns:r="http://schemas.openxmlformats.org/officeDocument/2006/relationships" r:embed="rId2"/>
          <a:stretch>
            <a:fillRect l="-425"/>
          </a:stretch>
        </a:blipFill>
      </dgm:spPr>
      <dgm:t>
        <a:bodyPr/>
        <a:lstStyle/>
        <a:p>
          <a:r>
            <a:rPr lang="en-US">
              <a:noFill/>
            </a:rPr>
            <a:t> </a:t>
          </a:r>
        </a:p>
      </dgm:t>
    </dgm:pt>
    <dgm:pt modelId="{88337B72-5AD5-4F5C-9CCD-22FF5DA22A8B}" type="parTrans" cxnId="{DF71144E-0FFF-4FDA-A5CC-9CDD6CDE51F8}">
      <dgm:prSet/>
      <dgm:spPr/>
      <dgm:t>
        <a:bodyPr/>
        <a:lstStyle/>
        <a:p>
          <a:endParaRPr lang="en-US"/>
        </a:p>
      </dgm:t>
    </dgm:pt>
    <dgm:pt modelId="{C2FB8CBB-2805-48F1-9752-33FD3870CAC2}" type="sibTrans" cxnId="{DF71144E-0FFF-4FDA-A5CC-9CDD6CDE51F8}">
      <dgm:prSet/>
      <dgm:spPr/>
      <dgm:t>
        <a:bodyPr/>
        <a:lstStyle/>
        <a:p>
          <a:endParaRPr lang="en-US"/>
        </a:p>
      </dgm:t>
    </dgm:pt>
    <dgm:pt modelId="{7A03C839-1450-419C-B0DD-BB401AB0C2AC}" type="pres">
      <dgm:prSet presAssocID="{9E6D5D8F-44E1-4079-85E7-AA7400208A6D}" presName="linear" presStyleCnt="0">
        <dgm:presLayoutVars>
          <dgm:animLvl val="lvl"/>
          <dgm:resizeHandles val="exact"/>
        </dgm:presLayoutVars>
      </dgm:prSet>
      <dgm:spPr/>
    </dgm:pt>
    <dgm:pt modelId="{95D2891E-C4EC-48A3-B2B7-D424C9304812}" type="pres">
      <dgm:prSet presAssocID="{E19FF7EE-B73F-44B8-B6DE-5B67E95EECEC}" presName="parentText" presStyleLbl="node1" presStyleIdx="0" presStyleCnt="2">
        <dgm:presLayoutVars>
          <dgm:chMax val="0"/>
          <dgm:bulletEnabled val="1"/>
        </dgm:presLayoutVars>
      </dgm:prSet>
      <dgm:spPr/>
    </dgm:pt>
    <dgm:pt modelId="{08461E26-CB98-40CA-9B59-92EE973A707E}" type="pres">
      <dgm:prSet presAssocID="{0E8B155E-2EBE-4703-A84A-A4D58154943E}" presName="spacer" presStyleCnt="0"/>
      <dgm:spPr/>
    </dgm:pt>
    <dgm:pt modelId="{B03DA806-9F45-4C60-AC1A-7FC32E4875AF}" type="pres">
      <dgm:prSet presAssocID="{AE8BB378-20FC-4E0A-B2E0-7F16F11FC8A8}" presName="parentText" presStyleLbl="node1" presStyleIdx="1" presStyleCnt="2">
        <dgm:presLayoutVars>
          <dgm:chMax val="0"/>
          <dgm:bulletEnabled val="1"/>
        </dgm:presLayoutVars>
      </dgm:prSet>
      <dgm:spPr/>
      <dgm:t>
        <a:bodyPr/>
        <a:lstStyle/>
        <a:p>
          <a:endParaRPr lang="en-US"/>
        </a:p>
      </dgm:t>
    </dgm:pt>
  </dgm:ptLst>
  <dgm:cxnLst>
    <dgm:cxn modelId="{DF0808EA-3EF0-40D4-83FD-7BE8E1012817}" type="presOf" srcId="{AE8BB378-20FC-4E0A-B2E0-7F16F11FC8A8}" destId="{B03DA806-9F45-4C60-AC1A-7FC32E4875AF}" srcOrd="0" destOrd="0" presId="urn:microsoft.com/office/officeart/2005/8/layout/vList2"/>
    <dgm:cxn modelId="{F0A4A1BD-BFCB-4C33-A4C6-3CDE4B01DF0A}" type="presOf" srcId="{9E6D5D8F-44E1-4079-85E7-AA7400208A6D}" destId="{7A03C839-1450-419C-B0DD-BB401AB0C2AC}" srcOrd="0" destOrd="0" presId="urn:microsoft.com/office/officeart/2005/8/layout/vList2"/>
    <dgm:cxn modelId="{DF71144E-0FFF-4FDA-A5CC-9CDD6CDE51F8}" srcId="{9E6D5D8F-44E1-4079-85E7-AA7400208A6D}" destId="{AE8BB378-20FC-4E0A-B2E0-7F16F11FC8A8}" srcOrd="1" destOrd="0" parTransId="{88337B72-5AD5-4F5C-9CCD-22FF5DA22A8B}" sibTransId="{C2FB8CBB-2805-48F1-9752-33FD3870CAC2}"/>
    <dgm:cxn modelId="{4DF3A6D6-328B-4ACE-853C-12762DE11477}" srcId="{9E6D5D8F-44E1-4079-85E7-AA7400208A6D}" destId="{E19FF7EE-B73F-44B8-B6DE-5B67E95EECEC}" srcOrd="0" destOrd="0" parTransId="{BEF2FB3C-1093-4B60-B6BB-76C64DDE1CA4}" sibTransId="{0E8B155E-2EBE-4703-A84A-A4D58154943E}"/>
    <dgm:cxn modelId="{497A84CF-E7B4-4734-B1FF-B66059841D85}" type="presOf" srcId="{E19FF7EE-B73F-44B8-B6DE-5B67E95EECEC}" destId="{95D2891E-C4EC-48A3-B2B7-D424C9304812}" srcOrd="0" destOrd="0" presId="urn:microsoft.com/office/officeart/2005/8/layout/vList2"/>
    <dgm:cxn modelId="{F21D83DE-5704-4869-9287-61CDE14310B1}" type="presParOf" srcId="{7A03C839-1450-419C-B0DD-BB401AB0C2AC}" destId="{95D2891E-C4EC-48A3-B2B7-D424C9304812}" srcOrd="0" destOrd="0" presId="urn:microsoft.com/office/officeart/2005/8/layout/vList2"/>
    <dgm:cxn modelId="{C6342AA2-B8A7-4542-A884-E6AC979AC88C}" type="presParOf" srcId="{7A03C839-1450-419C-B0DD-BB401AB0C2AC}" destId="{08461E26-CB98-40CA-9B59-92EE973A707E}" srcOrd="1" destOrd="0" presId="urn:microsoft.com/office/officeart/2005/8/layout/vList2"/>
    <dgm:cxn modelId="{AFD39AA6-5592-45F5-975C-D21D4BC915BC}" type="presParOf" srcId="{7A03C839-1450-419C-B0DD-BB401AB0C2AC}" destId="{B03DA806-9F45-4C60-AC1A-7FC32E4875AF}" srcOrd="2" destOrd="0" presId="urn:microsoft.com/office/officeart/2005/8/layout/vList2"/>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2D210B6D-6316-4615-8ECD-8FCA286036D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1146E84-0505-4C1A-A12F-DFFF6C520206}">
      <dgm:prSet/>
      <dgm:spPr>
        <a:blipFill rotWithShape="0">
          <a:blip xmlns:r="http://schemas.openxmlformats.org/officeDocument/2006/relationships" r:embed="rId1"/>
          <a:stretch>
            <a:fillRect t="-1031" b="-10309"/>
          </a:stretch>
        </a:blipFill>
      </dgm:spPr>
      <dgm:t>
        <a:bodyPr/>
        <a:lstStyle/>
        <a:p>
          <a:r>
            <a:rPr lang="en-US">
              <a:noFill/>
            </a:rPr>
            <a:t> </a:t>
          </a:r>
        </a:p>
      </dgm:t>
    </dgm:pt>
    <dgm:pt modelId="{C0FA925E-F290-4F30-9884-DF89189C2AC0}" type="parTrans" cxnId="{11ED43BD-D712-4B13-A2D0-D09BC6F1F88A}">
      <dgm:prSet/>
      <dgm:spPr/>
      <dgm:t>
        <a:bodyPr/>
        <a:lstStyle/>
        <a:p>
          <a:endParaRPr lang="en-US"/>
        </a:p>
      </dgm:t>
    </dgm:pt>
    <dgm:pt modelId="{E99C17D0-87C5-436F-AF69-CD41CB292013}" type="sibTrans" cxnId="{11ED43BD-D712-4B13-A2D0-D09BC6F1F88A}">
      <dgm:prSet/>
      <dgm:spPr/>
      <dgm:t>
        <a:bodyPr/>
        <a:lstStyle/>
        <a:p>
          <a:endParaRPr lang="en-US"/>
        </a:p>
      </dgm:t>
    </dgm:pt>
    <dgm:pt modelId="{FAFABFD1-9A1B-4490-8C6C-5BDD0D52470C}" type="pres">
      <dgm:prSet presAssocID="{2D210B6D-6316-4615-8ECD-8FCA286036D9}" presName="linear" presStyleCnt="0">
        <dgm:presLayoutVars>
          <dgm:animLvl val="lvl"/>
          <dgm:resizeHandles val="exact"/>
        </dgm:presLayoutVars>
      </dgm:prSet>
      <dgm:spPr/>
      <dgm:t>
        <a:bodyPr/>
        <a:lstStyle/>
        <a:p>
          <a:endParaRPr lang="en-US"/>
        </a:p>
      </dgm:t>
    </dgm:pt>
    <dgm:pt modelId="{65911F34-B9ED-4ED2-B2EA-A623544E7D4A}" type="pres">
      <dgm:prSet presAssocID="{31146E84-0505-4C1A-A12F-DFFF6C520206}" presName="parentText" presStyleLbl="node1" presStyleIdx="0" presStyleCnt="1" custLinFactNeighborY="999">
        <dgm:presLayoutVars>
          <dgm:chMax val="0"/>
          <dgm:bulletEnabled val="1"/>
        </dgm:presLayoutVars>
      </dgm:prSet>
      <dgm:spPr/>
      <dgm:t>
        <a:bodyPr/>
        <a:lstStyle/>
        <a:p>
          <a:endParaRPr lang="en-US"/>
        </a:p>
      </dgm:t>
    </dgm:pt>
  </dgm:ptLst>
  <dgm:cxnLst>
    <dgm:cxn modelId="{D4F8DA7A-2B63-4118-B4A4-EAEC871F2474}" type="presOf" srcId="{31146E84-0505-4C1A-A12F-DFFF6C520206}" destId="{65911F34-B9ED-4ED2-B2EA-A623544E7D4A}" srcOrd="0" destOrd="0" presId="urn:microsoft.com/office/officeart/2005/8/layout/vList2"/>
    <dgm:cxn modelId="{11ED43BD-D712-4B13-A2D0-D09BC6F1F88A}" srcId="{2D210B6D-6316-4615-8ECD-8FCA286036D9}" destId="{31146E84-0505-4C1A-A12F-DFFF6C520206}" srcOrd="0" destOrd="0" parTransId="{C0FA925E-F290-4F30-9884-DF89189C2AC0}" sibTransId="{E99C17D0-87C5-436F-AF69-CD41CB292013}"/>
    <dgm:cxn modelId="{9454A9ED-AE7C-458A-9B77-3671B7187A4F}" type="presOf" srcId="{2D210B6D-6316-4615-8ECD-8FCA286036D9}" destId="{FAFABFD1-9A1B-4490-8C6C-5BDD0D52470C}" srcOrd="0" destOrd="0" presId="urn:microsoft.com/office/officeart/2005/8/layout/vList2"/>
    <dgm:cxn modelId="{7EF0BCB6-593F-48A4-96C3-851773EFE76C}" type="presParOf" srcId="{FAFABFD1-9A1B-4490-8C6C-5BDD0D52470C}" destId="{65911F34-B9ED-4ED2-B2EA-A623544E7D4A}" srcOrd="0" destOrd="0" presId="urn:microsoft.com/office/officeart/2005/8/layout/vList2"/>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08F1DAE7-A63E-4F41-B647-FACBD25E86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F724DB6-D351-42D3-B849-BA91A6C52709}">
          <dgm:prSet custT="1"/>
          <dgm:spPr>
            <a:solidFill>
              <a:srgbClr val="FFFF00"/>
            </a:solidFill>
          </dgm:spPr>
          <dgm:t>
            <a:bodyPr/>
            <a:lstStyle/>
            <a:p>
              <a:pPr rtl="0"/>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b="0" i="1" smtClean="0">
                            <a:solidFill>
                              <a:schemeClr val="tx1"/>
                            </a:solidFill>
                            <a:latin typeface="Cambria Math" panose="02040503050406030204" pitchFamily="18" charset="0"/>
                          </a:rPr>
                          <m:t>𝑘</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m:t>
                        </m:r>
                      </m:sub>
                    </m:sSub>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𝑠</m:t>
                        </m:r>
                      </m:e>
                    </m:d>
                    <m:r>
                      <a:rPr lang="en-US" sz="1400" i="1">
                        <a:solidFill>
                          <a:schemeClr val="tx1"/>
                        </a:solidFill>
                        <a:latin typeface="Cambria Math" panose="02040503050406030204" pitchFamily="18" charset="0"/>
                      </a:rPr>
                      <m:t>=</m:t>
                    </m:r>
                    <m:func>
                      <m:funcPr>
                        <m:ctrlPr>
                          <a:rPr lang="en-US" sz="1400" i="1">
                            <a:solidFill>
                              <a:schemeClr val="tx1"/>
                            </a:solidFill>
                            <a:latin typeface="Cambria Math" panose="02040503050406030204" pitchFamily="18" charset="0"/>
                          </a:rPr>
                        </m:ctrlPr>
                      </m:funcPr>
                      <m:fName>
                        <m:limLow>
                          <m:limLowPr>
                            <m:ctrlPr>
                              <a:rPr lang="en-US" sz="1400" i="1">
                                <a:solidFill>
                                  <a:schemeClr val="tx1"/>
                                </a:solidFill>
                                <a:latin typeface="Cambria Math" panose="02040503050406030204" pitchFamily="18" charset="0"/>
                              </a:rPr>
                            </m:ctrlPr>
                          </m:limLowPr>
                          <m:e>
                            <m:r>
                              <m:rPr>
                                <m:sty m:val="p"/>
                              </m:rPr>
                              <a:rPr lang="en-US" sz="1400">
                                <a:solidFill>
                                  <a:schemeClr val="tx1"/>
                                </a:solidFill>
                                <a:latin typeface="Cambria Math" panose="02040503050406030204" pitchFamily="18" charset="0"/>
                              </a:rPr>
                              <m:t>max</m:t>
                            </m:r>
                          </m:e>
                          <m:lim>
                            <m:r>
                              <a:rPr lang="en-US" sz="1400" i="1">
                                <a:solidFill>
                                  <a:schemeClr val="tx1"/>
                                </a:solidFill>
                                <a:latin typeface="Cambria Math" panose="02040503050406030204" pitchFamily="18" charset="0"/>
                              </a:rPr>
                              <m:t>𝑎</m:t>
                            </m:r>
                          </m:lim>
                        </m:limLow>
                      </m:fName>
                      <m:e>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𝑅</m:t>
                            </m:r>
                          </m:e>
                          <m:sub>
                            <m:r>
                              <a:rPr lang="en-US" sz="1400" i="1">
                                <a:solidFill>
                                  <a:schemeClr val="tx1"/>
                                </a:solidFill>
                                <a:latin typeface="Cambria Math" panose="02040503050406030204" pitchFamily="18" charset="0"/>
                              </a:rPr>
                              <m:t>𝑠</m:t>
                            </m:r>
                          </m:sub>
                          <m:sup>
                            <m:r>
                              <a:rPr lang="en-US" sz="1400" i="1">
                                <a:solidFill>
                                  <a:schemeClr val="tx1"/>
                                </a:solidFill>
                                <a:latin typeface="Cambria Math" panose="02040503050406030204" pitchFamily="18" charset="0"/>
                              </a:rPr>
                              <m:t>𝑎</m:t>
                            </m:r>
                          </m:sup>
                        </m:sSub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𝛾</m:t>
                        </m:r>
                        <m:nary>
                          <m:naryPr>
                            <m:chr m:val="∑"/>
                            <m:supHide m:val="on"/>
                            <m:ctrlPr>
                              <a:rPr lang="en-US" sz="1400" i="1">
                                <a:solidFill>
                                  <a:schemeClr val="tx1"/>
                                </a:solidFill>
                                <a:latin typeface="Cambria Math" panose="02040503050406030204" pitchFamily="18" charset="0"/>
                              </a:rPr>
                            </m:ctrlPr>
                          </m:naryPr>
                          <m:sub>
                            <m:sSup>
                              <m:sSupPr>
                                <m:ctrlPr>
                                  <a:rPr lang="en-US" sz="1400" i="1">
                                    <a:solidFill>
                                      <a:schemeClr val="tx1"/>
                                    </a:solidFill>
                                    <a:latin typeface="Cambria Math" panose="02040503050406030204" pitchFamily="18" charset="0"/>
                                  </a:rPr>
                                </m:ctrlPr>
                              </m:sSupPr>
                              <m:e>
                                <m:r>
                                  <m:rPr>
                                    <m:brk m:alnAt="7"/>
                                  </m:rPr>
                                  <a:rPr lang="en-US" sz="1400" i="1">
                                    <a:solidFill>
                                      <a:schemeClr val="tx1"/>
                                    </a:solidFill>
                                    <a:latin typeface="Cambria Math" panose="02040503050406030204" pitchFamily="18" charset="0"/>
                                  </a:rPr>
                                  <m:t>𝑠</m:t>
                                </m:r>
                              </m:e>
                              <m:sup>
                                <m:r>
                                  <a:rPr lang="en-US" sz="1400" i="1">
                                    <a:solidFill>
                                      <a:schemeClr val="tx1"/>
                                    </a:solidFill>
                                    <a:latin typeface="Cambria Math" panose="02040503050406030204" pitchFamily="18" charset="0"/>
                                  </a:rPr>
                                  <m:t>′</m:t>
                                </m:r>
                              </m:sup>
                            </m:sSup>
                            <m:r>
                              <m:rPr>
                                <m:brk m:alnAt="7"/>
                              </m:rPr>
                              <a:rPr lang="en-US" sz="1400" i="1">
                                <a:solidFill>
                                  <a:schemeClr val="tx1"/>
                                </a:solidFill>
                                <a:latin typeface="Cambria Math" panose="02040503050406030204" pitchFamily="18" charset="0"/>
                              </a:rPr>
                              <m:t>𝜖</m:t>
                            </m:r>
                            <m:r>
                              <a:rPr lang="en-US" sz="1400" i="1">
                                <a:solidFill>
                                  <a:schemeClr val="tx1"/>
                                </a:solidFill>
                                <a:latin typeface="Cambria Math" panose="02040503050406030204" pitchFamily="18" charset="0"/>
                              </a:rPr>
                              <m:t>𝑆</m:t>
                            </m:r>
                          </m:sub>
                          <m:sup/>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𝑃</m:t>
                                </m:r>
                              </m:e>
                              <m:sub>
                                <m:r>
                                  <a:rPr lang="en-US" sz="1400" i="1">
                                    <a:solidFill>
                                      <a:schemeClr val="tx1"/>
                                    </a:solidFill>
                                    <a:latin typeface="Cambria Math" panose="02040503050406030204" pitchFamily="18" charset="0"/>
                                  </a:rPr>
                                  <m:t>𝑠</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𝑠</m:t>
                                    </m:r>
                                  </m:e>
                                  <m:sup>
                                    <m:r>
                                      <a:rPr lang="en-US" sz="1400" i="1">
                                        <a:solidFill>
                                          <a:schemeClr val="tx1"/>
                                        </a:solidFill>
                                        <a:latin typeface="Cambria Math" panose="02040503050406030204" pitchFamily="18" charset="0"/>
                                      </a:rPr>
                                      <m:t>′</m:t>
                                    </m:r>
                                  </m:sup>
                                </m:sSup>
                              </m:sub>
                              <m:sup>
                                <m:r>
                                  <a:rPr lang="en-US" sz="1400" i="1">
                                    <a:solidFill>
                                      <a:schemeClr val="tx1"/>
                                    </a:solidFill>
                                    <a:latin typeface="Cambria Math" panose="02040503050406030204" pitchFamily="18" charset="0"/>
                                  </a:rPr>
                                  <m:t>𝑎</m:t>
                                </m:r>
                              </m:sup>
                            </m:sSubSup>
                          </m:e>
                        </m:nary>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b="0" i="1" smtClean="0">
                                <a:solidFill>
                                  <a:schemeClr val="tx1"/>
                                </a:solidFill>
                                <a:latin typeface="Cambria Math" panose="02040503050406030204" pitchFamily="18" charset="0"/>
                              </a:rPr>
                              <m:t>𝑘</m:t>
                            </m:r>
                          </m:sub>
                        </m:sSub>
                        <m:d>
                          <m:dPr>
                            <m:ctrlPr>
                              <a:rPr lang="en-US" sz="1400" i="1">
                                <a:solidFill>
                                  <a:schemeClr val="tx1"/>
                                </a:solidFill>
                                <a:latin typeface="Cambria Math" panose="02040503050406030204" pitchFamily="18" charset="0"/>
                              </a:rPr>
                            </m:ctrlPr>
                          </m:dPr>
                          <m:e>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𝑠</m:t>
                                </m:r>
                              </m:e>
                              <m:sup>
                                <m:r>
                                  <a:rPr lang="en-US" sz="1400" i="1">
                                    <a:solidFill>
                                      <a:schemeClr val="tx1"/>
                                    </a:solidFill>
                                    <a:latin typeface="Cambria Math" panose="02040503050406030204" pitchFamily="18" charset="0"/>
                                  </a:rPr>
                                  <m:t>′</m:t>
                                </m:r>
                              </m:sup>
                            </m:sSup>
                          </m:e>
                        </m:d>
                        <m:r>
                          <a:rPr lang="en-US" sz="1400" i="1">
                            <a:solidFill>
                              <a:schemeClr val="tx1"/>
                            </a:solidFill>
                            <a:latin typeface="Cambria Math" panose="02040503050406030204" pitchFamily="18" charset="0"/>
                          </a:rPr>
                          <m:t>)</m:t>
                        </m:r>
                        <m:r>
                          <m:rPr>
                            <m:nor/>
                          </m:rPr>
                          <a:rPr lang="en-US" sz="1400" i="1">
                            <a:solidFill>
                              <a:schemeClr val="tx1"/>
                            </a:solidFill>
                          </a:rPr>
                          <m:t> </m:t>
                        </m:r>
                        <m:r>
                          <a:rPr lang="en-US" sz="140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𝑠</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𝑆</m:t>
                        </m:r>
                      </m:e>
                    </m:func>
                  </m:oMath>
                </m:oMathPara>
              </a14:m>
              <a:endParaRPr lang="en-US" sz="3300" dirty="0"/>
            </a:p>
          </dgm:t>
        </dgm:pt>
      </mc:Choice>
      <mc:Fallback xmlns="">
        <dgm:pt modelId="{BF724DB6-D351-42D3-B849-BA91A6C52709}">
          <dgm:prSet custT="1"/>
          <dgm:spPr>
            <a:solidFill>
              <a:srgbClr val="FFFF00"/>
            </a:solidFill>
          </dgm:spPr>
          <dgm:t>
            <a:bodyPr/>
            <a:lstStyle/>
            <a:p>
              <a:pPr rtl="0"/>
              <a:r>
                <a:rPr lang="en-US" sz="1400" i="0">
                  <a:solidFill>
                    <a:schemeClr val="tx1"/>
                  </a:solidFill>
                </a:rPr>
                <a:t>𝑣</a:t>
              </a:r>
              <a:r>
                <a:rPr lang="en-US" sz="1400" i="0" smtClean="0">
                  <a:solidFill>
                    <a:schemeClr val="tx1"/>
                  </a:solidFill>
                </a:rPr>
                <a:t>_(</a:t>
              </a:r>
              <a:r>
                <a:rPr lang="en-US" sz="1400" b="0" i="0" smtClean="0">
                  <a:solidFill>
                    <a:schemeClr val="tx1"/>
                  </a:solidFill>
                  <a:latin typeface="Cambria Math" panose="02040503050406030204" pitchFamily="18" charset="0"/>
                </a:rPr>
                <a:t>𝑘+1) </a:t>
              </a:r>
              <a:r>
                <a:rPr lang="en-US" sz="1400" i="0">
                  <a:solidFill>
                    <a:schemeClr val="tx1"/>
                  </a:solidFill>
                </a:rPr>
                <a:t>(𝑠)=max┬𝑎⁡〖(𝑅_𝑠^𝑎+𝛾∑_(𝑠^′ 𝜖𝑆)▒𝑃_(𝑠𝑠^′)^𝑎  𝑣_</a:t>
              </a:r>
              <a:r>
                <a:rPr lang="en-US" sz="1400" b="0" i="0" smtClean="0">
                  <a:solidFill>
                    <a:schemeClr val="tx1"/>
                  </a:solidFill>
                  <a:latin typeface="Cambria Math" panose="02040503050406030204" pitchFamily="18" charset="0"/>
                </a:rPr>
                <a:t>𝑘 (</a:t>
              </a:r>
              <a:r>
                <a:rPr lang="en-US" sz="1400" i="0">
                  <a:solidFill>
                    <a:schemeClr val="tx1"/>
                  </a:solidFill>
                </a:rPr>
                <a:t>𝑠^′ ))" </a:t>
              </a:r>
              <a:r>
                <a:rPr lang="en-US" sz="1400" i="0" smtClean="0">
                  <a:solidFill>
                    <a:schemeClr val="tx1"/>
                  </a:solidFill>
                  <a:latin typeface="Cambria Math" panose="02040503050406030204" pitchFamily="18" charset="0"/>
                  <a:ea typeface="Cambria Math" panose="02040503050406030204" pitchFamily="18" charset="0"/>
                </a:rPr>
                <a:t>" ∀</a:t>
              </a:r>
              <a:r>
                <a:rPr lang="en-US" sz="1400" b="0" i="0" smtClean="0">
                  <a:solidFill>
                    <a:schemeClr val="tx1"/>
                  </a:solidFill>
                  <a:latin typeface="Cambria Math" panose="02040503050406030204" pitchFamily="18" charset="0"/>
                  <a:ea typeface="Cambria Math" panose="02040503050406030204" pitchFamily="18" charset="0"/>
                </a:rPr>
                <a:t>𝑠∈𝑆〗</a:t>
              </a:r>
              <a:endParaRPr lang="en-US" sz="3300" dirty="0"/>
            </a:p>
          </dgm:t>
        </dgm:pt>
      </mc:Fallback>
    </mc:AlternateContent>
    <dgm:pt modelId="{D7F4A534-FCE8-46C3-9A84-95E745AA70ED}" type="parTrans" cxnId="{8A774FC5-DB1C-40A2-86DC-167EF90D6E3F}">
      <dgm:prSet/>
      <dgm:spPr/>
      <dgm:t>
        <a:bodyPr/>
        <a:lstStyle/>
        <a:p>
          <a:endParaRPr lang="en-US"/>
        </a:p>
      </dgm:t>
    </dgm:pt>
    <dgm:pt modelId="{3F07A9EC-8BB1-4559-8E51-1FC685617869}" type="sibTrans" cxnId="{8A774FC5-DB1C-40A2-86DC-167EF90D6E3F}">
      <dgm:prSet/>
      <dgm:spPr/>
      <dgm:t>
        <a:bodyPr/>
        <a:lstStyle/>
        <a:p>
          <a:endParaRPr lang="en-US"/>
        </a:p>
      </dgm:t>
    </dgm:pt>
    <dgm:pt modelId="{F83A97C3-D988-4FE6-97A5-4C0B534E0B8C}" type="pres">
      <dgm:prSet presAssocID="{08F1DAE7-A63E-4F41-B647-FACBD25E8638}" presName="linear" presStyleCnt="0">
        <dgm:presLayoutVars>
          <dgm:animLvl val="lvl"/>
          <dgm:resizeHandles val="exact"/>
        </dgm:presLayoutVars>
      </dgm:prSet>
      <dgm:spPr/>
    </dgm:pt>
    <dgm:pt modelId="{96402D34-9F86-46C1-9B50-CD28A8F8BEAE}" type="pres">
      <dgm:prSet presAssocID="{BF724DB6-D351-42D3-B849-BA91A6C52709}" presName="parentText" presStyleLbl="node1" presStyleIdx="0" presStyleCnt="1" custScaleY="98442" custLinFactNeighborX="-28887" custLinFactNeighborY="14797">
        <dgm:presLayoutVars>
          <dgm:chMax val="0"/>
          <dgm:bulletEnabled val="1"/>
        </dgm:presLayoutVars>
      </dgm:prSet>
      <dgm:spPr/>
    </dgm:pt>
  </dgm:ptLst>
  <dgm:cxnLst>
    <dgm:cxn modelId="{BA0A2EA0-A06B-493A-94C2-2D95873AFC99}" type="presOf" srcId="{08F1DAE7-A63E-4F41-B647-FACBD25E8638}" destId="{F83A97C3-D988-4FE6-97A5-4C0B534E0B8C}" srcOrd="0" destOrd="0" presId="urn:microsoft.com/office/officeart/2005/8/layout/vList2"/>
    <dgm:cxn modelId="{8A774FC5-DB1C-40A2-86DC-167EF90D6E3F}" srcId="{08F1DAE7-A63E-4F41-B647-FACBD25E8638}" destId="{BF724DB6-D351-42D3-B849-BA91A6C52709}" srcOrd="0" destOrd="0" parTransId="{D7F4A534-FCE8-46C3-9A84-95E745AA70ED}" sibTransId="{3F07A9EC-8BB1-4559-8E51-1FC685617869}"/>
    <dgm:cxn modelId="{2D8F99FE-5DAF-448B-B87A-F623F247502B}" type="presOf" srcId="{BF724DB6-D351-42D3-B849-BA91A6C52709}" destId="{96402D34-9F86-46C1-9B50-CD28A8F8BEAE}" srcOrd="0" destOrd="0" presId="urn:microsoft.com/office/officeart/2005/8/layout/vList2"/>
    <dgm:cxn modelId="{90FACBD2-E7A6-4CC8-8326-1C9BE8FBF602}" type="presParOf" srcId="{F83A97C3-D988-4FE6-97A5-4C0B534E0B8C}" destId="{96402D34-9F86-46C1-9B50-CD28A8F8BE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08F1DAE7-A63E-4F41-B647-FACBD25E86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F724DB6-D351-42D3-B849-BA91A6C52709}">
          <dgm:prSet custT="1"/>
          <dgm:spPr>
            <a:solidFill>
              <a:srgbClr val="FFFF00"/>
            </a:solidFill>
          </dgm:spPr>
          <dgm:t>
            <a:bodyPr/>
            <a:lstStyle/>
            <a:p>
              <a:pPr rtl="0"/>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𝑄</m:t>
                        </m:r>
                      </m:e>
                      <m:sub>
                        <m:r>
                          <a:rPr lang="en-US" sz="1400" b="0" i="1" smtClean="0">
                            <a:solidFill>
                              <a:schemeClr val="tx1"/>
                            </a:solidFill>
                            <a:latin typeface="Cambria Math" panose="02040503050406030204" pitchFamily="18" charset="0"/>
                          </a:rPr>
                          <m:t>𝑘</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m:t>
                        </m:r>
                      </m:sub>
                    </m:sSub>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𝑠</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𝑎</m:t>
                        </m:r>
                      </m:e>
                    </m:d>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𝑅</m:t>
                        </m:r>
                      </m:e>
                      <m:sub>
                        <m:r>
                          <a:rPr lang="en-US" sz="1400" i="1">
                            <a:solidFill>
                              <a:schemeClr val="tx1"/>
                            </a:solidFill>
                            <a:latin typeface="Cambria Math" panose="02040503050406030204" pitchFamily="18" charset="0"/>
                          </a:rPr>
                          <m:t>𝑠</m:t>
                        </m:r>
                      </m:sub>
                      <m:sup>
                        <m:r>
                          <a:rPr lang="en-US" sz="1400" i="1">
                            <a:solidFill>
                              <a:schemeClr val="tx1"/>
                            </a:solidFill>
                            <a:latin typeface="Cambria Math" panose="02040503050406030204" pitchFamily="18" charset="0"/>
                          </a:rPr>
                          <m:t>𝑎</m:t>
                        </m:r>
                      </m:sup>
                    </m:sSub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𝛾</m:t>
                    </m:r>
                    <m:nary>
                      <m:naryPr>
                        <m:chr m:val="∑"/>
                        <m:supHide m:val="on"/>
                        <m:ctrlPr>
                          <a:rPr lang="en-US" sz="1400" i="1">
                            <a:solidFill>
                              <a:schemeClr val="tx1"/>
                            </a:solidFill>
                            <a:latin typeface="Cambria Math" panose="02040503050406030204" pitchFamily="18" charset="0"/>
                            <a:ea typeface="Cambria Math" panose="02040503050406030204" pitchFamily="18" charset="0"/>
                          </a:rPr>
                        </m:ctrlPr>
                      </m:naryPr>
                      <m:sub>
                        <m:sSup>
                          <m:sSupPr>
                            <m:ctrlPr>
                              <a:rPr lang="en-US" sz="1400" i="1">
                                <a:solidFill>
                                  <a:schemeClr val="tx1"/>
                                </a:solidFill>
                                <a:latin typeface="Cambria Math" panose="02040503050406030204" pitchFamily="18" charset="0"/>
                                <a:ea typeface="Cambria Math" panose="02040503050406030204" pitchFamily="18" charset="0"/>
                              </a:rPr>
                            </m:ctrlPr>
                          </m:sSupPr>
                          <m:e>
                            <m:r>
                              <m:rPr>
                                <m:brk m:alnAt="7"/>
                              </m:rPr>
                              <a:rPr lang="en-US" sz="1400" i="1">
                                <a:solidFill>
                                  <a:schemeClr val="tx1"/>
                                </a:solidFill>
                                <a:latin typeface="Cambria Math" panose="02040503050406030204" pitchFamily="18" charset="0"/>
                                <a:ea typeface="Cambria Math" panose="02040503050406030204" pitchFamily="18" charset="0"/>
                              </a:rPr>
                              <m:t>𝑠</m:t>
                            </m:r>
                          </m:e>
                          <m:sup>
                            <m:r>
                              <a:rPr lang="en-US" sz="1400" i="1">
                                <a:solidFill>
                                  <a:schemeClr val="tx1"/>
                                </a:solidFill>
                                <a:latin typeface="Cambria Math" panose="02040503050406030204" pitchFamily="18" charset="0"/>
                                <a:ea typeface="Cambria Math" panose="02040503050406030204" pitchFamily="18" charset="0"/>
                              </a:rPr>
                              <m:t>′</m:t>
                            </m:r>
                          </m:sup>
                        </m:sSup>
                        <m:r>
                          <m:rPr>
                            <m:brk m:alnAt="7"/>
                          </m:rPr>
                          <a:rPr lang="en-US" sz="1400" i="1">
                            <a:solidFill>
                              <a:schemeClr val="tx1"/>
                            </a:solidFill>
                            <a:latin typeface="Cambria Math" panose="02040503050406030204" pitchFamily="18" charset="0"/>
                            <a:ea typeface="Cambria Math" panose="02040503050406030204" pitchFamily="18" charset="0"/>
                          </a:rPr>
                          <m:t>𝜖</m:t>
                        </m:r>
                        <m:r>
                          <a:rPr lang="en-US" sz="1400" i="1">
                            <a:solidFill>
                              <a:schemeClr val="tx1"/>
                            </a:solidFill>
                            <a:latin typeface="Cambria Math" panose="02040503050406030204" pitchFamily="18" charset="0"/>
                            <a:ea typeface="Cambria Math" panose="02040503050406030204" pitchFamily="18" charset="0"/>
                          </a:rPr>
                          <m:t>𝑆</m:t>
                        </m:r>
                      </m:sub>
                      <m:sup/>
                      <m:e>
                        <m:sSubSup>
                          <m:sSubSupPr>
                            <m:ctrlPr>
                              <a:rPr lang="en-US" sz="1400" i="1">
                                <a:solidFill>
                                  <a:schemeClr val="tx1"/>
                                </a:solidFill>
                                <a:latin typeface="Cambria Math" panose="02040503050406030204" pitchFamily="18" charset="0"/>
                                <a:ea typeface="Cambria Math" panose="02040503050406030204" pitchFamily="18" charset="0"/>
                              </a:rPr>
                            </m:ctrlPr>
                          </m:sSubSupPr>
                          <m:e>
                            <m:r>
                              <a:rPr lang="en-US" sz="1400" i="1">
                                <a:solidFill>
                                  <a:schemeClr val="tx1"/>
                                </a:solidFill>
                                <a:latin typeface="Cambria Math" panose="02040503050406030204" pitchFamily="18" charset="0"/>
                                <a:ea typeface="Cambria Math" panose="02040503050406030204" pitchFamily="18" charset="0"/>
                              </a:rPr>
                              <m:t>𝑃</m:t>
                            </m:r>
                          </m:e>
                          <m:sub>
                            <m:r>
                              <a:rPr lang="en-US" sz="1400" i="1">
                                <a:solidFill>
                                  <a:schemeClr val="tx1"/>
                                </a:solidFill>
                                <a:latin typeface="Cambria Math" panose="02040503050406030204" pitchFamily="18" charset="0"/>
                                <a:ea typeface="Cambria Math" panose="02040503050406030204" pitchFamily="18" charset="0"/>
                              </a:rPr>
                              <m:t>𝑠</m:t>
                            </m:r>
                            <m:sSup>
                              <m:sSupPr>
                                <m:ctrlPr>
                                  <a:rPr lang="en-US" sz="1400" i="1">
                                    <a:solidFill>
                                      <a:schemeClr val="tx1"/>
                                    </a:solidFill>
                                    <a:latin typeface="Cambria Math" panose="02040503050406030204" pitchFamily="18" charset="0"/>
                                    <a:ea typeface="Cambria Math" panose="02040503050406030204" pitchFamily="18" charset="0"/>
                                  </a:rPr>
                                </m:ctrlPr>
                              </m:sSupPr>
                              <m:e>
                                <m:r>
                                  <a:rPr lang="en-US" sz="1400" i="1">
                                    <a:solidFill>
                                      <a:schemeClr val="tx1"/>
                                    </a:solidFill>
                                    <a:latin typeface="Cambria Math" panose="02040503050406030204" pitchFamily="18" charset="0"/>
                                    <a:ea typeface="Cambria Math" panose="02040503050406030204" pitchFamily="18" charset="0"/>
                                  </a:rPr>
                                  <m:t>𝑠</m:t>
                                </m:r>
                              </m:e>
                              <m:sup>
                                <m:r>
                                  <a:rPr lang="en-US" sz="1400" i="1">
                                    <a:solidFill>
                                      <a:schemeClr val="tx1"/>
                                    </a:solidFill>
                                    <a:latin typeface="Cambria Math" panose="02040503050406030204" pitchFamily="18" charset="0"/>
                                    <a:ea typeface="Cambria Math" panose="02040503050406030204" pitchFamily="18" charset="0"/>
                                  </a:rPr>
                                  <m:t>′</m:t>
                                </m:r>
                              </m:sup>
                            </m:sSup>
                          </m:sub>
                          <m:sup>
                            <m:r>
                              <a:rPr lang="en-US" sz="1400" i="1">
                                <a:solidFill>
                                  <a:schemeClr val="tx1"/>
                                </a:solidFill>
                                <a:latin typeface="Cambria Math" panose="02040503050406030204" pitchFamily="18" charset="0"/>
                                <a:ea typeface="Cambria Math" panose="02040503050406030204" pitchFamily="18" charset="0"/>
                              </a:rPr>
                              <m:t>𝑎</m:t>
                            </m:r>
                          </m:sup>
                        </m:sSubSup>
                      </m:e>
                    </m:nary>
                    <m:func>
                      <m:funcPr>
                        <m:ctrlPr>
                          <a:rPr lang="en-US" sz="1400" i="1">
                            <a:solidFill>
                              <a:schemeClr val="tx1"/>
                            </a:solidFill>
                            <a:latin typeface="Cambria Math" panose="02040503050406030204" pitchFamily="18" charset="0"/>
                          </a:rPr>
                        </m:ctrlPr>
                      </m:funcPr>
                      <m:fName>
                        <m:limLow>
                          <m:limLowPr>
                            <m:ctrlPr>
                              <a:rPr lang="en-US" sz="1400" i="1">
                                <a:solidFill>
                                  <a:schemeClr val="tx1"/>
                                </a:solidFill>
                                <a:latin typeface="Cambria Math" panose="02040503050406030204" pitchFamily="18" charset="0"/>
                              </a:rPr>
                            </m:ctrlPr>
                          </m:limLowPr>
                          <m:e>
                            <m:r>
                              <m:rPr>
                                <m:sty m:val="p"/>
                              </m:rPr>
                              <a:rPr lang="en-US" sz="1400">
                                <a:solidFill>
                                  <a:schemeClr val="tx1"/>
                                </a:solidFill>
                                <a:latin typeface="Cambria Math" panose="02040503050406030204" pitchFamily="18" charset="0"/>
                              </a:rPr>
                              <m:t>max</m:t>
                            </m:r>
                          </m:e>
                          <m:lim>
                            <m:r>
                              <a:rPr lang="en-US" sz="1400" i="1">
                                <a:solidFill>
                                  <a:schemeClr val="tx1"/>
                                </a:solidFill>
                                <a:latin typeface="Cambria Math" panose="02040503050406030204" pitchFamily="18" charset="0"/>
                              </a:rPr>
                              <m:t>𝑎</m:t>
                            </m:r>
                            <m:r>
                              <a:rPr lang="en-US" sz="1400" b="0" i="1" smtClean="0">
                                <a:solidFill>
                                  <a:schemeClr val="tx1"/>
                                </a:solidFill>
                                <a:latin typeface="Cambria Math" panose="02040503050406030204" pitchFamily="18" charset="0"/>
                              </a:rPr>
                              <m:t>′</m:t>
                            </m:r>
                          </m:lim>
                        </m:limLow>
                      </m:fNa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𝑄</m:t>
                            </m:r>
                          </m:e>
                          <m:sub>
                            <m:r>
                              <a:rPr lang="en-US" sz="1400" b="0" i="1" smtClean="0">
                                <a:solidFill>
                                  <a:schemeClr val="tx1"/>
                                </a:solidFill>
                                <a:latin typeface="Cambria Math" panose="02040503050406030204" pitchFamily="18" charset="0"/>
                                <a:ea typeface="Cambria Math" panose="02040503050406030204" pitchFamily="18" charset="0"/>
                              </a:rPr>
                              <m:t>𝑘</m:t>
                            </m:r>
                          </m:sub>
                        </m:sSub>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𝑠</m:t>
                            </m:r>
                            <m:r>
                              <a:rPr lang="en-US" sz="1400" b="0" i="1" smtClean="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𝑎</m:t>
                            </m:r>
                            <m:r>
                              <a:rPr lang="en-US" sz="1400" b="0" i="1" smtClean="0">
                                <a:solidFill>
                                  <a:schemeClr val="tx1"/>
                                </a:solidFill>
                                <a:latin typeface="Cambria Math" panose="02040503050406030204" pitchFamily="18" charset="0"/>
                              </a:rPr>
                              <m:t>′</m:t>
                            </m:r>
                          </m:e>
                        </m:d>
                      </m:e>
                    </m:func>
                  </m:oMath>
                </m:oMathPara>
              </a14:m>
              <a:endParaRPr lang="en-US" sz="3300" dirty="0"/>
            </a:p>
          </dgm:t>
        </dgm:pt>
      </mc:Choice>
      <mc:Fallback xmlns="">
        <dgm:pt modelId="{BF724DB6-D351-42D3-B849-BA91A6C52709}">
          <dgm:prSet custT="1"/>
          <dgm:spPr>
            <a:solidFill>
              <a:srgbClr val="FFFF00"/>
            </a:solidFill>
          </dgm:spPr>
          <dgm:t>
            <a:bodyPr/>
            <a:lstStyle/>
            <a:p>
              <a:pPr rtl="0"/>
              <a:r>
                <a:rPr lang="en-US" sz="1400" i="0">
                  <a:solidFill>
                    <a:schemeClr val="tx1"/>
                  </a:solidFill>
                  <a:latin typeface="Cambria Math" panose="02040503050406030204" pitchFamily="18" charset="0"/>
                </a:rPr>
                <a:t>𝑄</a:t>
              </a:r>
              <a:r>
                <a:rPr lang="en-US" sz="1400" i="0" smtClean="0">
                  <a:solidFill>
                    <a:schemeClr val="tx1"/>
                  </a:solidFill>
                  <a:latin typeface="Cambria Math" panose="02040503050406030204" pitchFamily="18" charset="0"/>
                </a:rPr>
                <a:t>_(</a:t>
              </a:r>
              <a:r>
                <a:rPr lang="en-US" sz="1400" b="0" i="0" smtClean="0">
                  <a:solidFill>
                    <a:schemeClr val="tx1"/>
                  </a:solidFill>
                  <a:latin typeface="Cambria Math" panose="02040503050406030204" pitchFamily="18" charset="0"/>
                </a:rPr>
                <a:t>𝑘+1)</a:t>
              </a:r>
              <a:r>
                <a:rPr lang="en-US" sz="1400" b="0" i="0">
                  <a:solidFill>
                    <a:schemeClr val="tx1"/>
                  </a:solidFill>
                  <a:latin typeface="Cambria Math" panose="02040503050406030204" pitchFamily="18" charset="0"/>
                </a:rPr>
                <a:t> </a:t>
              </a:r>
              <a:r>
                <a:rPr lang="en-US" sz="1400" i="0">
                  <a:solidFill>
                    <a:schemeClr val="tx1"/>
                  </a:solidFill>
                  <a:latin typeface="Cambria Math" panose="02040503050406030204" pitchFamily="18" charset="0"/>
                </a:rPr>
                <a:t>(𝑠,𝑎)=𝑅_𝑠^𝑎+</a:t>
              </a:r>
              <a:r>
                <a:rPr lang="en-US" sz="1400" i="0">
                  <a:solidFill>
                    <a:schemeClr val="tx1"/>
                  </a:solidFill>
                  <a:latin typeface="Cambria Math" panose="02040503050406030204" pitchFamily="18" charset="0"/>
                  <a:ea typeface="Cambria Math" panose="02040503050406030204" pitchFamily="18" charset="0"/>
                </a:rPr>
                <a:t>𝛾∑_(𝑠^′ 𝜖𝑆)▒𝑃_(𝑠𝑠^′)^𝑎  </a:t>
              </a:r>
              <a:r>
                <a:rPr lang="en-US" sz="1400" i="0">
                  <a:solidFill>
                    <a:schemeClr val="tx1"/>
                  </a:solidFill>
                  <a:latin typeface="Cambria Math" panose="02040503050406030204" pitchFamily="18" charset="0"/>
                </a:rPr>
                <a:t>  max┬𝑎</a:t>
              </a:r>
              <a:r>
                <a:rPr lang="en-US" sz="1400" b="0" i="0" smtClean="0">
                  <a:solidFill>
                    <a:schemeClr val="tx1"/>
                  </a:solidFill>
                  <a:latin typeface="Cambria Math" panose="02040503050406030204" pitchFamily="18" charset="0"/>
                </a:rPr>
                <a:t>′</a:t>
              </a:r>
              <a:r>
                <a:rPr lang="en-US" sz="1400" b="0" i="0">
                  <a:solidFill>
                    <a:schemeClr val="tx1"/>
                  </a:solidFill>
                  <a:latin typeface="Cambria Math" panose="02040503050406030204" pitchFamily="18" charset="0"/>
                </a:rPr>
                <a:t>⁡〖</a:t>
              </a:r>
              <a:r>
                <a:rPr lang="en-US" sz="1400" i="0">
                  <a:solidFill>
                    <a:schemeClr val="tx1"/>
                  </a:solidFill>
                  <a:latin typeface="Cambria Math" panose="02040503050406030204" pitchFamily="18" charset="0"/>
                </a:rPr>
                <a:t>𝑄_</a:t>
              </a:r>
              <a:r>
                <a:rPr lang="en-US" sz="1400" b="0" i="0" smtClean="0">
                  <a:solidFill>
                    <a:schemeClr val="tx1"/>
                  </a:solidFill>
                  <a:latin typeface="Cambria Math" panose="02040503050406030204" pitchFamily="18" charset="0"/>
                  <a:ea typeface="Cambria Math" panose="02040503050406030204" pitchFamily="18" charset="0"/>
                </a:rPr>
                <a:t>𝑘</a:t>
              </a:r>
              <a:r>
                <a:rPr lang="en-US" sz="1400" b="0" i="0">
                  <a:solidFill>
                    <a:schemeClr val="tx1"/>
                  </a:solidFill>
                  <a:latin typeface="Cambria Math" panose="02040503050406030204" pitchFamily="18" charset="0"/>
                  <a:ea typeface="Cambria Math" panose="02040503050406030204" pitchFamily="18" charset="0"/>
                </a:rPr>
                <a:t> (</a:t>
              </a:r>
              <a:r>
                <a:rPr lang="en-US" sz="1400" i="0">
                  <a:solidFill>
                    <a:schemeClr val="tx1"/>
                  </a:solidFill>
                  <a:latin typeface="Cambria Math" panose="02040503050406030204" pitchFamily="18" charset="0"/>
                </a:rPr>
                <a:t>𝑠</a:t>
              </a:r>
              <a:r>
                <a:rPr lang="en-US" sz="1400" b="0" i="0" smtClean="0">
                  <a:solidFill>
                    <a:schemeClr val="tx1"/>
                  </a:solidFill>
                  <a:latin typeface="Cambria Math" panose="02040503050406030204" pitchFamily="18" charset="0"/>
                </a:rPr>
                <a:t>′</a:t>
              </a:r>
              <a:r>
                <a:rPr lang="en-US" sz="1400" i="0">
                  <a:solidFill>
                    <a:schemeClr val="tx1"/>
                  </a:solidFill>
                  <a:latin typeface="Cambria Math" panose="02040503050406030204" pitchFamily="18" charset="0"/>
                </a:rPr>
                <a:t>,𝑎</a:t>
              </a:r>
              <a:r>
                <a:rPr lang="en-US" sz="1400" b="0" i="0" smtClean="0">
                  <a:solidFill>
                    <a:schemeClr val="tx1"/>
                  </a:solidFill>
                  <a:latin typeface="Cambria Math" panose="02040503050406030204" pitchFamily="18" charset="0"/>
                </a:rPr>
                <a:t>′)</a:t>
              </a:r>
              <a:r>
                <a:rPr lang="en-US" sz="1400" b="0" i="0">
                  <a:solidFill>
                    <a:schemeClr val="tx1"/>
                  </a:solidFill>
                  <a:latin typeface="Cambria Math" panose="02040503050406030204" pitchFamily="18" charset="0"/>
                </a:rPr>
                <a:t>〗</a:t>
              </a:r>
              <a:endParaRPr lang="en-US" sz="3300" dirty="0"/>
            </a:p>
          </dgm:t>
        </dgm:pt>
      </mc:Fallback>
    </mc:AlternateContent>
    <dgm:pt modelId="{D7F4A534-FCE8-46C3-9A84-95E745AA70ED}" type="parTrans" cxnId="{8A774FC5-DB1C-40A2-86DC-167EF90D6E3F}">
      <dgm:prSet/>
      <dgm:spPr/>
      <dgm:t>
        <a:bodyPr/>
        <a:lstStyle/>
        <a:p>
          <a:endParaRPr lang="en-US"/>
        </a:p>
      </dgm:t>
    </dgm:pt>
    <dgm:pt modelId="{3F07A9EC-8BB1-4559-8E51-1FC685617869}" type="sibTrans" cxnId="{8A774FC5-DB1C-40A2-86DC-167EF90D6E3F}">
      <dgm:prSet/>
      <dgm:spPr/>
      <dgm:t>
        <a:bodyPr/>
        <a:lstStyle/>
        <a:p>
          <a:endParaRPr lang="en-US"/>
        </a:p>
      </dgm:t>
    </dgm:pt>
    <dgm:pt modelId="{F83A97C3-D988-4FE6-97A5-4C0B534E0B8C}" type="pres">
      <dgm:prSet presAssocID="{08F1DAE7-A63E-4F41-B647-FACBD25E8638}" presName="linear" presStyleCnt="0">
        <dgm:presLayoutVars>
          <dgm:animLvl val="lvl"/>
          <dgm:resizeHandles val="exact"/>
        </dgm:presLayoutVars>
      </dgm:prSet>
      <dgm:spPr/>
    </dgm:pt>
    <dgm:pt modelId="{96402D34-9F86-46C1-9B50-CD28A8F8BEAE}" type="pres">
      <dgm:prSet presAssocID="{BF724DB6-D351-42D3-B849-BA91A6C52709}" presName="parentText" presStyleLbl="node1" presStyleIdx="0" presStyleCnt="1" custScaleY="98442" custLinFactNeighborX="-1389" custLinFactNeighborY="11044">
        <dgm:presLayoutVars>
          <dgm:chMax val="0"/>
          <dgm:bulletEnabled val="1"/>
        </dgm:presLayoutVars>
      </dgm:prSet>
      <dgm:spPr/>
    </dgm:pt>
  </dgm:ptLst>
  <dgm:cxnLst>
    <dgm:cxn modelId="{8A774FC5-DB1C-40A2-86DC-167EF90D6E3F}" srcId="{08F1DAE7-A63E-4F41-B647-FACBD25E8638}" destId="{BF724DB6-D351-42D3-B849-BA91A6C52709}" srcOrd="0" destOrd="0" parTransId="{D7F4A534-FCE8-46C3-9A84-95E745AA70ED}" sibTransId="{3F07A9EC-8BB1-4559-8E51-1FC685617869}"/>
    <dgm:cxn modelId="{1481A3E6-4A57-4552-A3C5-2A1ADFA1824E}" type="presOf" srcId="{08F1DAE7-A63E-4F41-B647-FACBD25E8638}" destId="{F83A97C3-D988-4FE6-97A5-4C0B534E0B8C}" srcOrd="0" destOrd="0" presId="urn:microsoft.com/office/officeart/2005/8/layout/vList2"/>
    <dgm:cxn modelId="{BC517EF9-80DD-4DB1-A462-70DF94A06A7A}" type="presOf" srcId="{BF724DB6-D351-42D3-B849-BA91A6C52709}" destId="{96402D34-9F86-46C1-9B50-CD28A8F8BEAE}" srcOrd="0" destOrd="0" presId="urn:microsoft.com/office/officeart/2005/8/layout/vList2"/>
    <dgm:cxn modelId="{A687C041-3DFE-4E78-A464-175D2E4E90D2}" type="presParOf" srcId="{F83A97C3-D988-4FE6-97A5-4C0B534E0B8C}" destId="{96402D34-9F86-46C1-9B50-CD28A8F8BE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08F1DAE7-A63E-4F41-B647-FACBD25E86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724DB6-D351-42D3-B849-BA91A6C52709}">
      <dgm:prSet custT="1"/>
      <dgm:spPr>
        <a:blipFill rotWithShape="0">
          <a:blip xmlns:r="http://schemas.openxmlformats.org/officeDocument/2006/relationships" r:embed="rId1"/>
          <a:stretch>
            <a:fillRect/>
          </a:stretch>
        </a:blipFill>
      </dgm:spPr>
      <dgm:t>
        <a:bodyPr/>
        <a:lstStyle/>
        <a:p>
          <a:r>
            <a:rPr lang="en-US">
              <a:noFill/>
            </a:rPr>
            <a:t> </a:t>
          </a:r>
        </a:p>
      </dgm:t>
    </dgm:pt>
    <dgm:pt modelId="{D7F4A534-FCE8-46C3-9A84-95E745AA70ED}" type="parTrans" cxnId="{8A774FC5-DB1C-40A2-86DC-167EF90D6E3F}">
      <dgm:prSet/>
      <dgm:spPr/>
      <dgm:t>
        <a:bodyPr/>
        <a:lstStyle/>
        <a:p>
          <a:endParaRPr lang="en-US"/>
        </a:p>
      </dgm:t>
    </dgm:pt>
    <dgm:pt modelId="{3F07A9EC-8BB1-4559-8E51-1FC685617869}" type="sibTrans" cxnId="{8A774FC5-DB1C-40A2-86DC-167EF90D6E3F}">
      <dgm:prSet/>
      <dgm:spPr/>
      <dgm:t>
        <a:bodyPr/>
        <a:lstStyle/>
        <a:p>
          <a:endParaRPr lang="en-US"/>
        </a:p>
      </dgm:t>
    </dgm:pt>
    <dgm:pt modelId="{F83A97C3-D988-4FE6-97A5-4C0B534E0B8C}" type="pres">
      <dgm:prSet presAssocID="{08F1DAE7-A63E-4F41-B647-FACBD25E8638}" presName="linear" presStyleCnt="0">
        <dgm:presLayoutVars>
          <dgm:animLvl val="lvl"/>
          <dgm:resizeHandles val="exact"/>
        </dgm:presLayoutVars>
      </dgm:prSet>
      <dgm:spPr/>
      <dgm:t>
        <a:bodyPr/>
        <a:lstStyle/>
        <a:p>
          <a:endParaRPr lang="en-US"/>
        </a:p>
      </dgm:t>
    </dgm:pt>
    <dgm:pt modelId="{96402D34-9F86-46C1-9B50-CD28A8F8BEAE}" type="pres">
      <dgm:prSet presAssocID="{BF724DB6-D351-42D3-B849-BA91A6C52709}" presName="parentText" presStyleLbl="node1" presStyleIdx="0" presStyleCnt="1" custScaleY="98442" custLinFactNeighborX="-28887" custLinFactNeighborY="14797">
        <dgm:presLayoutVars>
          <dgm:chMax val="0"/>
          <dgm:bulletEnabled val="1"/>
        </dgm:presLayoutVars>
      </dgm:prSet>
      <dgm:spPr/>
      <dgm:t>
        <a:bodyPr/>
        <a:lstStyle/>
        <a:p>
          <a:endParaRPr lang="en-US"/>
        </a:p>
      </dgm:t>
    </dgm:pt>
  </dgm:ptLst>
  <dgm:cxnLst>
    <dgm:cxn modelId="{8A774FC5-DB1C-40A2-86DC-167EF90D6E3F}" srcId="{08F1DAE7-A63E-4F41-B647-FACBD25E8638}" destId="{BF724DB6-D351-42D3-B849-BA91A6C52709}" srcOrd="0" destOrd="0" parTransId="{D7F4A534-FCE8-46C3-9A84-95E745AA70ED}" sibTransId="{3F07A9EC-8BB1-4559-8E51-1FC685617869}"/>
    <dgm:cxn modelId="{2D8F99FE-5DAF-448B-B87A-F623F247502B}" type="presOf" srcId="{BF724DB6-D351-42D3-B849-BA91A6C52709}" destId="{96402D34-9F86-46C1-9B50-CD28A8F8BEAE}" srcOrd="0" destOrd="0" presId="urn:microsoft.com/office/officeart/2005/8/layout/vList2"/>
    <dgm:cxn modelId="{BA0A2EA0-A06B-493A-94C2-2D95873AFC99}" type="presOf" srcId="{08F1DAE7-A63E-4F41-B647-FACBD25E8638}" destId="{F83A97C3-D988-4FE6-97A5-4C0B534E0B8C}" srcOrd="0" destOrd="0" presId="urn:microsoft.com/office/officeart/2005/8/layout/vList2"/>
    <dgm:cxn modelId="{90FACBD2-E7A6-4CC8-8326-1C9BE8FBF602}" type="presParOf" srcId="{F83A97C3-D988-4FE6-97A5-4C0B534E0B8C}" destId="{96402D34-9F86-46C1-9B50-CD28A8F8BE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EB69755C-AC5A-4E50-817E-148D805C3595}"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US"/>
        </a:p>
      </dgm:t>
    </dgm:pt>
    <dgm:pt modelId="{2122A0F1-7EC4-48D0-B724-607848D68F10}">
      <dgm:prSet phldrT="[Text]"/>
      <dgm:spPr>
        <a:solidFill>
          <a:schemeClr val="accent2"/>
        </a:solidFill>
      </dgm:spPr>
      <dgm:t>
        <a:bodyPr/>
        <a:lstStyle/>
        <a:p>
          <a:r>
            <a:rPr lang="en-US" dirty="0">
              <a:solidFill>
                <a:schemeClr val="tx2"/>
              </a:solidFill>
            </a:rPr>
            <a:t>Asynchronous dynamic programming</a:t>
          </a:r>
        </a:p>
      </dgm:t>
    </dgm:pt>
    <dgm:pt modelId="{7BA39E09-1D1C-408B-B118-07D166B4578E}" type="parTrans" cxnId="{2A58D20F-13E6-4853-9DEA-1413F18352B8}">
      <dgm:prSet/>
      <dgm:spPr/>
      <dgm:t>
        <a:bodyPr/>
        <a:lstStyle/>
        <a:p>
          <a:endParaRPr lang="en-US"/>
        </a:p>
      </dgm:t>
    </dgm:pt>
    <dgm:pt modelId="{5790B233-220D-4877-A458-27AE29738B17}" type="sibTrans" cxnId="{2A58D20F-13E6-4853-9DEA-1413F18352B8}">
      <dgm:prSet/>
      <dgm:spPr/>
      <dgm:t>
        <a:bodyPr/>
        <a:lstStyle/>
        <a:p>
          <a:endParaRPr lang="en-US"/>
        </a:p>
      </dgm:t>
    </dgm:pt>
    <dgm:pt modelId="{E974CD40-8C14-4088-986D-0F6E518FCAFC}">
      <dgm:prSet phldrT="[Text]" custT="1"/>
      <dgm:spPr>
        <a:solidFill>
          <a:srgbClr val="FFC000"/>
        </a:solidFill>
      </dgm:spPr>
      <dgm:t>
        <a:bodyPr/>
        <a:lstStyle/>
        <a:p>
          <a:r>
            <a:rPr lang="en-US" sz="1800" dirty="0"/>
            <a:t>In place dynamic programming</a:t>
          </a:r>
        </a:p>
      </dgm:t>
    </dgm:pt>
    <dgm:pt modelId="{D462396A-3E0B-47FA-8412-BB799445F1ED}" type="parTrans" cxnId="{0F4E95B6-2ED4-4640-A9BF-1BEA492541EA}">
      <dgm:prSet/>
      <dgm:spPr/>
      <dgm:t>
        <a:bodyPr/>
        <a:lstStyle/>
        <a:p>
          <a:endParaRPr lang="en-US"/>
        </a:p>
      </dgm:t>
    </dgm:pt>
    <dgm:pt modelId="{F8B56241-F2B7-47B9-B7CE-4434DF415410}" type="sibTrans" cxnId="{0F4E95B6-2ED4-4640-A9BF-1BEA492541EA}">
      <dgm:prSet/>
      <dgm:spPr/>
      <dgm:t>
        <a:bodyPr/>
        <a:lstStyle/>
        <a:p>
          <a:endParaRPr lang="en-US"/>
        </a:p>
      </dgm:t>
    </dgm:pt>
    <dgm:pt modelId="{45C9F268-DF1B-491E-AD4B-9F1B22692B8C}">
      <dgm:prSet phldrT="[Text]"/>
      <dgm:spPr>
        <a:solidFill>
          <a:srgbClr val="FFC000"/>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Prioritized sweeping</a:t>
          </a:r>
        </a:p>
      </dgm:t>
    </dgm:pt>
    <dgm:pt modelId="{D141FA39-7142-42D9-AF34-BF6BEC715035}" type="parTrans" cxnId="{0782A57A-5FC4-4D2F-AA52-21B2236859BC}">
      <dgm:prSet/>
      <dgm:spPr/>
      <dgm:t>
        <a:bodyPr/>
        <a:lstStyle/>
        <a:p>
          <a:endParaRPr lang="en-US"/>
        </a:p>
      </dgm:t>
    </dgm:pt>
    <dgm:pt modelId="{6C975D0E-5A48-43B5-9603-BD9CBCF249EB}" type="sibTrans" cxnId="{0782A57A-5FC4-4D2F-AA52-21B2236859BC}">
      <dgm:prSet/>
      <dgm:spPr/>
      <dgm:t>
        <a:bodyPr/>
        <a:lstStyle/>
        <a:p>
          <a:endParaRPr lang="en-US"/>
        </a:p>
      </dgm:t>
    </dgm:pt>
    <dgm:pt modelId="{A0F2C32F-2D35-4564-9D02-AD1CBB9E5675}">
      <dgm:prSet phldrT="[Text]"/>
      <dgm:spPr>
        <a:solidFill>
          <a:srgbClr val="FFC000"/>
        </a:solidFill>
      </dgm:spPr>
      <dgm:t>
        <a:bodyPr/>
        <a:lstStyle/>
        <a:p>
          <a:r>
            <a:rPr lang="en-US" dirty="0"/>
            <a:t>Real-time dynamic programming</a:t>
          </a:r>
        </a:p>
      </dgm:t>
    </dgm:pt>
    <dgm:pt modelId="{909825F7-5406-4E30-AD5E-21BFE35EDC23}" type="parTrans" cxnId="{D033416B-FB52-48AF-A581-FFD56871BE34}">
      <dgm:prSet/>
      <dgm:spPr/>
      <dgm:t>
        <a:bodyPr/>
        <a:lstStyle/>
        <a:p>
          <a:endParaRPr lang="en-US"/>
        </a:p>
      </dgm:t>
    </dgm:pt>
    <dgm:pt modelId="{6DA9ABB9-E18C-4507-A97F-686BB5EB4DE8}" type="sibTrans" cxnId="{D033416B-FB52-48AF-A581-FFD56871BE34}">
      <dgm:prSet/>
      <dgm:spPr/>
      <dgm:t>
        <a:bodyPr/>
        <a:lstStyle/>
        <a:p>
          <a:endParaRPr lang="en-US"/>
        </a:p>
      </dgm:t>
    </dgm:pt>
    <dgm:pt modelId="{5FEADA3A-3252-4610-9797-A723AAEF66E9}" type="pres">
      <dgm:prSet presAssocID="{EB69755C-AC5A-4E50-817E-148D805C3595}" presName="Name0" presStyleCnt="0">
        <dgm:presLayoutVars>
          <dgm:chMax val="1"/>
          <dgm:chPref val="1"/>
          <dgm:dir/>
          <dgm:animOne val="branch"/>
          <dgm:animLvl val="lvl"/>
        </dgm:presLayoutVars>
      </dgm:prSet>
      <dgm:spPr/>
    </dgm:pt>
    <dgm:pt modelId="{64201AEB-9F25-42B0-ACDE-C772AA6CF184}" type="pres">
      <dgm:prSet presAssocID="{2122A0F1-7EC4-48D0-B724-607848D68F10}" presName="singleCycle" presStyleCnt="0"/>
      <dgm:spPr/>
    </dgm:pt>
    <dgm:pt modelId="{15F9C3E1-CD1D-4B8C-A265-F6F1AA1AA3CE}" type="pres">
      <dgm:prSet presAssocID="{2122A0F1-7EC4-48D0-B724-607848D68F10}" presName="singleCenter" presStyleLbl="node1" presStyleIdx="0" presStyleCnt="4" custScaleX="216316" custScaleY="137223" custLinFactNeighborX="763" custLinFactNeighborY="-10422">
        <dgm:presLayoutVars>
          <dgm:chMax val="7"/>
          <dgm:chPref val="7"/>
        </dgm:presLayoutVars>
      </dgm:prSet>
      <dgm:spPr/>
    </dgm:pt>
    <dgm:pt modelId="{94F8FBE7-D57B-4C7E-95B8-C2C0C223EC85}" type="pres">
      <dgm:prSet presAssocID="{D462396A-3E0B-47FA-8412-BB799445F1ED}" presName="Name56" presStyleLbl="parChTrans1D2" presStyleIdx="0" presStyleCnt="3"/>
      <dgm:spPr/>
    </dgm:pt>
    <dgm:pt modelId="{B188702C-C815-4E1B-B1C5-003F549B4C8D}" type="pres">
      <dgm:prSet presAssocID="{E974CD40-8C14-4088-986D-0F6E518FCAFC}" presName="text0" presStyleLbl="node1" presStyleIdx="1" presStyleCnt="4" custScaleX="159527" custRadScaleRad="104769" custRadScaleInc="-869">
        <dgm:presLayoutVars>
          <dgm:bulletEnabled val="1"/>
        </dgm:presLayoutVars>
      </dgm:prSet>
      <dgm:spPr/>
    </dgm:pt>
    <dgm:pt modelId="{9966B3BA-C589-4811-ACEC-156854484C2A}" type="pres">
      <dgm:prSet presAssocID="{D141FA39-7142-42D9-AF34-BF6BEC715035}" presName="Name56" presStyleLbl="parChTrans1D2" presStyleIdx="1" presStyleCnt="3"/>
      <dgm:spPr/>
    </dgm:pt>
    <dgm:pt modelId="{1CBF4903-BBB8-4661-9379-C04642FA09C2}" type="pres">
      <dgm:prSet presAssocID="{45C9F268-DF1B-491E-AD4B-9F1B22692B8C}" presName="text0" presStyleLbl="node1" presStyleIdx="2" presStyleCnt="4" custScaleX="157549" custRadScaleRad="163867" custRadScaleInc="-14498">
        <dgm:presLayoutVars>
          <dgm:bulletEnabled val="1"/>
        </dgm:presLayoutVars>
      </dgm:prSet>
      <dgm:spPr/>
    </dgm:pt>
    <dgm:pt modelId="{79E33D07-7E3A-4B0C-9024-E5B43D112E78}" type="pres">
      <dgm:prSet presAssocID="{909825F7-5406-4E30-AD5E-21BFE35EDC23}" presName="Name56" presStyleLbl="parChTrans1D2" presStyleIdx="2" presStyleCnt="3"/>
      <dgm:spPr/>
    </dgm:pt>
    <dgm:pt modelId="{C313A96F-5E84-4917-B52B-2013FB01D241}" type="pres">
      <dgm:prSet presAssocID="{A0F2C32F-2D35-4564-9D02-AD1CBB9E5675}" presName="text0" presStyleLbl="node1" presStyleIdx="3" presStyleCnt="4" custScaleX="169443" custRadScaleRad="161801" custRadScaleInc="14657">
        <dgm:presLayoutVars>
          <dgm:bulletEnabled val="1"/>
        </dgm:presLayoutVars>
      </dgm:prSet>
      <dgm:spPr/>
    </dgm:pt>
  </dgm:ptLst>
  <dgm:cxnLst>
    <dgm:cxn modelId="{2D29A40A-A925-46B1-B4D9-F3BCC2BE69A0}" type="presOf" srcId="{45C9F268-DF1B-491E-AD4B-9F1B22692B8C}" destId="{1CBF4903-BBB8-4661-9379-C04642FA09C2}" srcOrd="0" destOrd="0" presId="urn:microsoft.com/office/officeart/2008/layout/RadialCluster"/>
    <dgm:cxn modelId="{2A58D20F-13E6-4853-9DEA-1413F18352B8}" srcId="{EB69755C-AC5A-4E50-817E-148D805C3595}" destId="{2122A0F1-7EC4-48D0-B724-607848D68F10}" srcOrd="0" destOrd="0" parTransId="{7BA39E09-1D1C-408B-B118-07D166B4578E}" sibTransId="{5790B233-220D-4877-A458-27AE29738B17}"/>
    <dgm:cxn modelId="{B10BA51A-4E49-4165-B8E9-72E2E585C37D}" type="presOf" srcId="{D141FA39-7142-42D9-AF34-BF6BEC715035}" destId="{9966B3BA-C589-4811-ACEC-156854484C2A}" srcOrd="0" destOrd="0" presId="urn:microsoft.com/office/officeart/2008/layout/RadialCluster"/>
    <dgm:cxn modelId="{D033416B-FB52-48AF-A581-FFD56871BE34}" srcId="{2122A0F1-7EC4-48D0-B724-607848D68F10}" destId="{A0F2C32F-2D35-4564-9D02-AD1CBB9E5675}" srcOrd="2" destOrd="0" parTransId="{909825F7-5406-4E30-AD5E-21BFE35EDC23}" sibTransId="{6DA9ABB9-E18C-4507-A97F-686BB5EB4DE8}"/>
    <dgm:cxn modelId="{D71A7459-CB54-40D5-A268-9FFD040DEBA2}" type="presOf" srcId="{E974CD40-8C14-4088-986D-0F6E518FCAFC}" destId="{B188702C-C815-4E1B-B1C5-003F549B4C8D}" srcOrd="0" destOrd="0" presId="urn:microsoft.com/office/officeart/2008/layout/RadialCluster"/>
    <dgm:cxn modelId="{CD18C679-78AE-4977-B726-86148DCA6428}" type="presOf" srcId="{A0F2C32F-2D35-4564-9D02-AD1CBB9E5675}" destId="{C313A96F-5E84-4917-B52B-2013FB01D241}" srcOrd="0" destOrd="0" presId="urn:microsoft.com/office/officeart/2008/layout/RadialCluster"/>
    <dgm:cxn modelId="{0782A57A-5FC4-4D2F-AA52-21B2236859BC}" srcId="{2122A0F1-7EC4-48D0-B724-607848D68F10}" destId="{45C9F268-DF1B-491E-AD4B-9F1B22692B8C}" srcOrd="1" destOrd="0" parTransId="{D141FA39-7142-42D9-AF34-BF6BEC715035}" sibTransId="{6C975D0E-5A48-43B5-9603-BD9CBCF249EB}"/>
    <dgm:cxn modelId="{14D8B691-839E-431D-AEE0-858D53DC68E3}" type="presOf" srcId="{909825F7-5406-4E30-AD5E-21BFE35EDC23}" destId="{79E33D07-7E3A-4B0C-9024-E5B43D112E78}" srcOrd="0" destOrd="0" presId="urn:microsoft.com/office/officeart/2008/layout/RadialCluster"/>
    <dgm:cxn modelId="{4D5F5B97-67E4-42B7-8415-907B361F0314}" type="presOf" srcId="{D462396A-3E0B-47FA-8412-BB799445F1ED}" destId="{94F8FBE7-D57B-4C7E-95B8-C2C0C223EC85}" srcOrd="0" destOrd="0" presId="urn:microsoft.com/office/officeart/2008/layout/RadialCluster"/>
    <dgm:cxn modelId="{02BB11A8-F06B-422D-B9D5-E4371E0D17B9}" type="presOf" srcId="{EB69755C-AC5A-4E50-817E-148D805C3595}" destId="{5FEADA3A-3252-4610-9797-A723AAEF66E9}" srcOrd="0" destOrd="0" presId="urn:microsoft.com/office/officeart/2008/layout/RadialCluster"/>
    <dgm:cxn modelId="{0F4E95B6-2ED4-4640-A9BF-1BEA492541EA}" srcId="{2122A0F1-7EC4-48D0-B724-607848D68F10}" destId="{E974CD40-8C14-4088-986D-0F6E518FCAFC}" srcOrd="0" destOrd="0" parTransId="{D462396A-3E0B-47FA-8412-BB799445F1ED}" sibTransId="{F8B56241-F2B7-47B9-B7CE-4434DF415410}"/>
    <dgm:cxn modelId="{1072CDFB-D9B8-4884-8F70-AF8F59EE3C4F}" type="presOf" srcId="{2122A0F1-7EC4-48D0-B724-607848D68F10}" destId="{15F9C3E1-CD1D-4B8C-A265-F6F1AA1AA3CE}" srcOrd="0" destOrd="0" presId="urn:microsoft.com/office/officeart/2008/layout/RadialCluster"/>
    <dgm:cxn modelId="{A1D098AA-E372-4BD3-90D4-8D08B2E7BC4E}" type="presParOf" srcId="{5FEADA3A-3252-4610-9797-A723AAEF66E9}" destId="{64201AEB-9F25-42B0-ACDE-C772AA6CF184}" srcOrd="0" destOrd="0" presId="urn:microsoft.com/office/officeart/2008/layout/RadialCluster"/>
    <dgm:cxn modelId="{E3779917-B9F8-4BE0-B72C-49125490FEC7}" type="presParOf" srcId="{64201AEB-9F25-42B0-ACDE-C772AA6CF184}" destId="{15F9C3E1-CD1D-4B8C-A265-F6F1AA1AA3CE}" srcOrd="0" destOrd="0" presId="urn:microsoft.com/office/officeart/2008/layout/RadialCluster"/>
    <dgm:cxn modelId="{C789EC66-0391-4DEA-A776-F179B31B0EA9}" type="presParOf" srcId="{64201AEB-9F25-42B0-ACDE-C772AA6CF184}" destId="{94F8FBE7-D57B-4C7E-95B8-C2C0C223EC85}" srcOrd="1" destOrd="0" presId="urn:microsoft.com/office/officeart/2008/layout/RadialCluster"/>
    <dgm:cxn modelId="{CB8144AF-1A98-461C-9B9C-17DFB2417C24}" type="presParOf" srcId="{64201AEB-9F25-42B0-ACDE-C772AA6CF184}" destId="{B188702C-C815-4E1B-B1C5-003F549B4C8D}" srcOrd="2" destOrd="0" presId="urn:microsoft.com/office/officeart/2008/layout/RadialCluster"/>
    <dgm:cxn modelId="{A7D8EDFE-B527-4895-97C8-0EC6FF133EE8}" type="presParOf" srcId="{64201AEB-9F25-42B0-ACDE-C772AA6CF184}" destId="{9966B3BA-C589-4811-ACEC-156854484C2A}" srcOrd="3" destOrd="0" presId="urn:microsoft.com/office/officeart/2008/layout/RadialCluster"/>
    <dgm:cxn modelId="{AB2711CB-9EA0-4821-9420-99478F1DAAE5}" type="presParOf" srcId="{64201AEB-9F25-42B0-ACDE-C772AA6CF184}" destId="{1CBF4903-BBB8-4661-9379-C04642FA09C2}" srcOrd="4" destOrd="0" presId="urn:microsoft.com/office/officeart/2008/layout/RadialCluster"/>
    <dgm:cxn modelId="{D21449A7-D1E9-4A49-922B-E0B4A73E2401}" type="presParOf" srcId="{64201AEB-9F25-42B0-ACDE-C772AA6CF184}" destId="{79E33D07-7E3A-4B0C-9024-E5B43D112E78}" srcOrd="5" destOrd="0" presId="urn:microsoft.com/office/officeart/2008/layout/RadialCluster"/>
    <dgm:cxn modelId="{A0331302-8742-4FED-B578-D79B5F74E5FB}" type="presParOf" srcId="{64201AEB-9F25-42B0-ACDE-C772AA6CF184}" destId="{C313A96F-5E84-4917-B52B-2013FB01D2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08F1DAE7-A63E-4F41-B647-FACBD25E86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724DB6-D351-42D3-B849-BA91A6C52709}">
      <dgm:prSet custT="1"/>
      <dgm:spPr>
        <a:blipFill rotWithShape="0">
          <a:blip xmlns:r="http://schemas.openxmlformats.org/officeDocument/2006/relationships" r:embed="rId1"/>
          <a:stretch>
            <a:fillRect/>
          </a:stretch>
        </a:blipFill>
      </dgm:spPr>
      <dgm:t>
        <a:bodyPr/>
        <a:lstStyle/>
        <a:p>
          <a:r>
            <a:rPr lang="en-US">
              <a:noFill/>
            </a:rPr>
            <a:t> </a:t>
          </a:r>
        </a:p>
      </dgm:t>
    </dgm:pt>
    <dgm:pt modelId="{D7F4A534-FCE8-46C3-9A84-95E745AA70ED}" type="parTrans" cxnId="{8A774FC5-DB1C-40A2-86DC-167EF90D6E3F}">
      <dgm:prSet/>
      <dgm:spPr/>
      <dgm:t>
        <a:bodyPr/>
        <a:lstStyle/>
        <a:p>
          <a:endParaRPr lang="en-US"/>
        </a:p>
      </dgm:t>
    </dgm:pt>
    <dgm:pt modelId="{3F07A9EC-8BB1-4559-8E51-1FC685617869}" type="sibTrans" cxnId="{8A774FC5-DB1C-40A2-86DC-167EF90D6E3F}">
      <dgm:prSet/>
      <dgm:spPr/>
      <dgm:t>
        <a:bodyPr/>
        <a:lstStyle/>
        <a:p>
          <a:endParaRPr lang="en-US"/>
        </a:p>
      </dgm:t>
    </dgm:pt>
    <dgm:pt modelId="{F83A97C3-D988-4FE6-97A5-4C0B534E0B8C}" type="pres">
      <dgm:prSet presAssocID="{08F1DAE7-A63E-4F41-B647-FACBD25E8638}" presName="linear" presStyleCnt="0">
        <dgm:presLayoutVars>
          <dgm:animLvl val="lvl"/>
          <dgm:resizeHandles val="exact"/>
        </dgm:presLayoutVars>
      </dgm:prSet>
      <dgm:spPr/>
      <dgm:t>
        <a:bodyPr/>
        <a:lstStyle/>
        <a:p>
          <a:endParaRPr lang="en-US"/>
        </a:p>
      </dgm:t>
    </dgm:pt>
    <dgm:pt modelId="{96402D34-9F86-46C1-9B50-CD28A8F8BEAE}" type="pres">
      <dgm:prSet presAssocID="{BF724DB6-D351-42D3-B849-BA91A6C52709}" presName="parentText" presStyleLbl="node1" presStyleIdx="0" presStyleCnt="1" custScaleY="98442" custLinFactNeighborX="-1389" custLinFactNeighborY="11044">
        <dgm:presLayoutVars>
          <dgm:chMax val="0"/>
          <dgm:bulletEnabled val="1"/>
        </dgm:presLayoutVars>
      </dgm:prSet>
      <dgm:spPr/>
      <dgm:t>
        <a:bodyPr/>
        <a:lstStyle/>
        <a:p>
          <a:endParaRPr lang="en-US"/>
        </a:p>
      </dgm:t>
    </dgm:pt>
  </dgm:ptLst>
  <dgm:cxnLst>
    <dgm:cxn modelId="{8A774FC5-DB1C-40A2-86DC-167EF90D6E3F}" srcId="{08F1DAE7-A63E-4F41-B647-FACBD25E8638}" destId="{BF724DB6-D351-42D3-B849-BA91A6C52709}" srcOrd="0" destOrd="0" parTransId="{D7F4A534-FCE8-46C3-9A84-95E745AA70ED}" sibTransId="{3F07A9EC-8BB1-4559-8E51-1FC685617869}"/>
    <dgm:cxn modelId="{BC517EF9-80DD-4DB1-A462-70DF94A06A7A}" type="presOf" srcId="{BF724DB6-D351-42D3-B849-BA91A6C52709}" destId="{96402D34-9F86-46C1-9B50-CD28A8F8BEAE}" srcOrd="0" destOrd="0" presId="urn:microsoft.com/office/officeart/2005/8/layout/vList2"/>
    <dgm:cxn modelId="{1481A3E6-4A57-4552-A3C5-2A1ADFA1824E}" type="presOf" srcId="{08F1DAE7-A63E-4F41-B647-FACBD25E8638}" destId="{F83A97C3-D988-4FE6-97A5-4C0B534E0B8C}" srcOrd="0" destOrd="0" presId="urn:microsoft.com/office/officeart/2005/8/layout/vList2"/>
    <dgm:cxn modelId="{A687C041-3DFE-4E78-A464-175D2E4E90D2}" type="presParOf" srcId="{F83A97C3-D988-4FE6-97A5-4C0B534E0B8C}" destId="{96402D34-9F86-46C1-9B50-CD28A8F8BE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EB76D817-B656-4BDC-802F-19E87859948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740988D-879B-4E12-AF41-07EBBE14388E}">
      <dgm:prSet custT="1"/>
      <dgm:spPr/>
      <dgm:t>
        <a:bodyPr/>
        <a:lstStyle/>
        <a:p>
          <a:pPr algn="ctr" rtl="0"/>
          <a:r>
            <a:rPr lang="en-US" sz="1200" dirty="0"/>
            <a:t>We use some magnitude for deciding which state should be updated</a:t>
          </a:r>
        </a:p>
      </dgm:t>
    </dgm:pt>
    <dgm:pt modelId="{10E02572-095C-44F5-8B00-8F59F94EDC45}" type="parTrans" cxnId="{07611002-8F5A-497B-A853-A2F30C5D9829}">
      <dgm:prSet/>
      <dgm:spPr/>
      <dgm:t>
        <a:bodyPr/>
        <a:lstStyle/>
        <a:p>
          <a:endParaRPr lang="en-US"/>
        </a:p>
      </dgm:t>
    </dgm:pt>
    <dgm:pt modelId="{C8D29376-F1C9-4533-B7AF-2EF35A673BC7}" type="sibTrans" cxnId="{07611002-8F5A-497B-A853-A2F30C5D9829}">
      <dgm:prSet/>
      <dgm:spPr/>
      <dgm:t>
        <a:bodyPr/>
        <a:lstStyle/>
        <a:p>
          <a:endParaRPr lang="en-US"/>
        </a:p>
      </dgm:t>
    </dgm:pt>
    <dgm:pt modelId="{AE540C4D-1A9C-44D6-B96B-13B8FFD30384}" type="pres">
      <dgm:prSet presAssocID="{EB76D817-B656-4BDC-802F-19E87859948E}" presName="linear" presStyleCnt="0">
        <dgm:presLayoutVars>
          <dgm:animLvl val="lvl"/>
          <dgm:resizeHandles val="exact"/>
        </dgm:presLayoutVars>
      </dgm:prSet>
      <dgm:spPr/>
    </dgm:pt>
    <dgm:pt modelId="{1BE3F73B-6DB4-4C06-9B09-399F7A391FE7}" type="pres">
      <dgm:prSet presAssocID="{B740988D-879B-4E12-AF41-07EBBE14388E}" presName="parentText" presStyleLbl="node1" presStyleIdx="0" presStyleCnt="1" custLinFactNeighborX="430" custLinFactNeighborY="-42021">
        <dgm:presLayoutVars>
          <dgm:chMax val="0"/>
          <dgm:bulletEnabled val="1"/>
        </dgm:presLayoutVars>
      </dgm:prSet>
      <dgm:spPr/>
    </dgm:pt>
  </dgm:ptLst>
  <dgm:cxnLst>
    <dgm:cxn modelId="{07611002-8F5A-497B-A853-A2F30C5D9829}" srcId="{EB76D817-B656-4BDC-802F-19E87859948E}" destId="{B740988D-879B-4E12-AF41-07EBBE14388E}" srcOrd="0" destOrd="0" parTransId="{10E02572-095C-44F5-8B00-8F59F94EDC45}" sibTransId="{C8D29376-F1C9-4533-B7AF-2EF35A673BC7}"/>
    <dgm:cxn modelId="{FAA56434-AECC-4FA9-8380-2DB92C97BF3A}" type="presOf" srcId="{EB76D817-B656-4BDC-802F-19E87859948E}" destId="{AE540C4D-1A9C-44D6-B96B-13B8FFD30384}" srcOrd="0" destOrd="0" presId="urn:microsoft.com/office/officeart/2005/8/layout/vList2"/>
    <dgm:cxn modelId="{93428DB8-DAB1-43DC-8CE6-AC28604E5D13}" type="presOf" srcId="{B740988D-879B-4E12-AF41-07EBBE14388E}" destId="{1BE3F73B-6DB4-4C06-9B09-399F7A391FE7}" srcOrd="0" destOrd="0" presId="urn:microsoft.com/office/officeart/2005/8/layout/vList2"/>
    <dgm:cxn modelId="{D1EBBE7B-E3BF-4DB7-9CB9-B85CEFF9F05E}" type="presParOf" srcId="{AE540C4D-1A9C-44D6-B96B-13B8FFD30384}" destId="{1BE3F73B-6DB4-4C06-9B09-399F7A391FE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01530920-B510-43CB-A216-E820E7559F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2835DC3-F4EB-4162-8016-02DC6B68EA89}">
      <dgm:prSet custT="1"/>
      <dgm:spPr>
        <a:solidFill>
          <a:srgbClr val="FF0000"/>
        </a:solidFill>
      </dgm:spPr>
      <dgm:t>
        <a:bodyPr/>
        <a:lstStyle/>
        <a:p>
          <a:pPr algn="ctr" rtl="0"/>
          <a:r>
            <a:rPr lang="en-US" sz="1200" dirty="0"/>
            <a:t>At each update of state we should update error magnitude for that state</a:t>
          </a:r>
        </a:p>
      </dgm:t>
    </dgm:pt>
    <dgm:pt modelId="{C0AE9968-F50E-4A84-A9A4-351B14C6B336}" type="parTrans" cxnId="{11FA253F-EDAD-4A0C-B0DE-2A53CF63DABD}">
      <dgm:prSet/>
      <dgm:spPr/>
      <dgm:t>
        <a:bodyPr/>
        <a:lstStyle/>
        <a:p>
          <a:endParaRPr lang="en-US"/>
        </a:p>
      </dgm:t>
    </dgm:pt>
    <dgm:pt modelId="{0E678231-A679-4C0B-828A-27ABA021A703}" type="sibTrans" cxnId="{11FA253F-EDAD-4A0C-B0DE-2A53CF63DABD}">
      <dgm:prSet/>
      <dgm:spPr/>
      <dgm:t>
        <a:bodyPr/>
        <a:lstStyle/>
        <a:p>
          <a:endParaRPr lang="en-US"/>
        </a:p>
      </dgm:t>
    </dgm:pt>
    <dgm:pt modelId="{15AD71C7-E5BC-4FA9-94D1-EF7B512DFD17}" type="pres">
      <dgm:prSet presAssocID="{01530920-B510-43CB-A216-E820E7559FB2}" presName="linear" presStyleCnt="0">
        <dgm:presLayoutVars>
          <dgm:animLvl val="lvl"/>
          <dgm:resizeHandles val="exact"/>
        </dgm:presLayoutVars>
      </dgm:prSet>
      <dgm:spPr/>
    </dgm:pt>
    <dgm:pt modelId="{0706FC4F-DCBC-4F36-9461-527F968A6DD1}" type="pres">
      <dgm:prSet presAssocID="{12835DC3-F4EB-4162-8016-02DC6B68EA89}" presName="parentText" presStyleLbl="node1" presStyleIdx="0" presStyleCnt="1" custLinFactNeighborX="-1053" custLinFactNeighborY="838">
        <dgm:presLayoutVars>
          <dgm:chMax val="0"/>
          <dgm:bulletEnabled val="1"/>
        </dgm:presLayoutVars>
      </dgm:prSet>
      <dgm:spPr/>
    </dgm:pt>
  </dgm:ptLst>
  <dgm:cxnLst>
    <dgm:cxn modelId="{11FA253F-EDAD-4A0C-B0DE-2A53CF63DABD}" srcId="{01530920-B510-43CB-A216-E820E7559FB2}" destId="{12835DC3-F4EB-4162-8016-02DC6B68EA89}" srcOrd="0" destOrd="0" parTransId="{C0AE9968-F50E-4A84-A9A4-351B14C6B336}" sibTransId="{0E678231-A679-4C0B-828A-27ABA021A703}"/>
    <dgm:cxn modelId="{E6B28F86-3C38-46E5-BD24-3F074C87DC2E}" type="presOf" srcId="{12835DC3-F4EB-4162-8016-02DC6B68EA89}" destId="{0706FC4F-DCBC-4F36-9461-527F968A6DD1}" srcOrd="0" destOrd="0" presId="urn:microsoft.com/office/officeart/2005/8/layout/vList2"/>
    <dgm:cxn modelId="{C7DB43EE-2E9A-4A18-A993-167264CF3C6B}" type="presOf" srcId="{01530920-B510-43CB-A216-E820E7559FB2}" destId="{15AD71C7-E5BC-4FA9-94D1-EF7B512DFD17}" srcOrd="0" destOrd="0" presId="urn:microsoft.com/office/officeart/2005/8/layout/vList2"/>
    <dgm:cxn modelId="{9C1F90E7-72C4-40F9-8E25-69CD90E10A59}" type="presParOf" srcId="{15AD71C7-E5BC-4FA9-94D1-EF7B512DFD17}" destId="{0706FC4F-DCBC-4F36-9461-527F968A6DD1}"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A373C8EC-7200-4F1D-9A0A-354DEF609D60}" type="doc">
      <dgm:prSet loTypeId="urn:microsoft.com/office/officeart/2005/8/layout/radial1" loCatId="cycle" qsTypeId="urn:microsoft.com/office/officeart/2005/8/quickstyle/3d3" qsCatId="3D" csTypeId="urn:microsoft.com/office/officeart/2005/8/colors/accent1_2" csCatId="accent1" phldr="1"/>
      <dgm:spPr/>
      <dgm:t>
        <a:bodyPr/>
        <a:lstStyle/>
        <a:p>
          <a:endParaRPr lang="en-US"/>
        </a:p>
      </dgm:t>
    </dgm:pt>
    <dgm:pt modelId="{33A15E3E-4116-4B3E-B8F4-9C074670F68D}">
      <dgm:prSet phldrT="[Text]"/>
      <dgm:spPr/>
      <dgm:t>
        <a:bodyPr/>
        <a:lstStyle/>
        <a:p>
          <a:r>
            <a:rPr lang="en-US" dirty="0"/>
            <a:t>Model free learning</a:t>
          </a:r>
        </a:p>
      </dgm:t>
    </dgm:pt>
    <dgm:pt modelId="{A94CBF10-6866-48CA-BCC9-EEE6614FDA5F}" type="parTrans" cxnId="{DD6CB9E7-ABA5-4C40-B7F8-BEF738A6CA57}">
      <dgm:prSet/>
      <dgm:spPr/>
      <dgm:t>
        <a:bodyPr/>
        <a:lstStyle/>
        <a:p>
          <a:endParaRPr lang="en-US"/>
        </a:p>
      </dgm:t>
    </dgm:pt>
    <dgm:pt modelId="{09970D5B-F65C-49A9-99AB-A0E47818A54E}" type="sibTrans" cxnId="{DD6CB9E7-ABA5-4C40-B7F8-BEF738A6CA57}">
      <dgm:prSet/>
      <dgm:spPr/>
      <dgm:t>
        <a:bodyPr/>
        <a:lstStyle/>
        <a:p>
          <a:endParaRPr lang="en-US"/>
        </a:p>
      </dgm:t>
    </dgm:pt>
    <dgm:pt modelId="{568E5936-B341-4FC7-90E4-9776E42D44BB}">
      <dgm:prSet phldrT="[Text]"/>
      <dgm:spPr/>
      <dgm:t>
        <a:bodyPr/>
        <a:lstStyle/>
        <a:p>
          <a:r>
            <a:rPr lang="en-US" dirty="0"/>
            <a:t>Use experience for updating value functions</a:t>
          </a:r>
        </a:p>
      </dgm:t>
    </dgm:pt>
    <dgm:pt modelId="{B0D766C2-78FD-4CF9-B5AB-EF97104B7671}" type="parTrans" cxnId="{DF15B47A-17D1-47C3-9A00-F615A09492A3}">
      <dgm:prSet/>
      <dgm:spPr/>
      <dgm:t>
        <a:bodyPr/>
        <a:lstStyle/>
        <a:p>
          <a:endParaRPr lang="en-US"/>
        </a:p>
      </dgm:t>
    </dgm:pt>
    <dgm:pt modelId="{CF570936-F9CA-4571-829B-6C3C30805211}" type="sibTrans" cxnId="{DF15B47A-17D1-47C3-9A00-F615A09492A3}">
      <dgm:prSet/>
      <dgm:spPr/>
      <dgm:t>
        <a:bodyPr/>
        <a:lstStyle/>
        <a:p>
          <a:endParaRPr lang="en-US"/>
        </a:p>
      </dgm:t>
    </dgm:pt>
    <dgm:pt modelId="{B9FF8A2A-DF4B-472B-AFEF-92741063E196}">
      <dgm:prSet phldrT="[Text]"/>
      <dgm:spPr/>
      <dgm:t>
        <a:bodyPr/>
        <a:lstStyle/>
        <a:p>
          <a:r>
            <a:rPr lang="en-US" dirty="0"/>
            <a:t>We don’t have model of environment</a:t>
          </a:r>
        </a:p>
      </dgm:t>
    </dgm:pt>
    <dgm:pt modelId="{2BAA9B6B-3928-4B08-9BF5-A3A75C1497AB}" type="parTrans" cxnId="{E3D1598F-0A6F-4ECF-9E7C-1905B9147B3D}">
      <dgm:prSet/>
      <dgm:spPr/>
      <dgm:t>
        <a:bodyPr/>
        <a:lstStyle/>
        <a:p>
          <a:endParaRPr lang="en-US"/>
        </a:p>
      </dgm:t>
    </dgm:pt>
    <dgm:pt modelId="{ED419647-812A-4581-8D97-A82E2DEA5807}" type="sibTrans" cxnId="{E3D1598F-0A6F-4ECF-9E7C-1905B9147B3D}">
      <dgm:prSet/>
      <dgm:spPr/>
      <dgm:t>
        <a:bodyPr/>
        <a:lstStyle/>
        <a:p>
          <a:endParaRPr lang="en-US"/>
        </a:p>
      </dgm:t>
    </dgm:pt>
    <dgm:pt modelId="{1003B15D-CBC9-4174-8E98-3818906A1308}">
      <dgm:prSet phldrT="[Text]"/>
      <dgm:spPr>
        <a:solidFill>
          <a:srgbClr val="FF0000"/>
        </a:solidFill>
      </dgm:spPr>
      <dgm:t>
        <a:bodyPr/>
        <a:lstStyle/>
        <a:p>
          <a:r>
            <a:rPr lang="en-US" dirty="0"/>
            <a:t>Monte Carlo method:</a:t>
          </a:r>
        </a:p>
        <a:p>
          <a:r>
            <a:rPr lang="en-US" dirty="0"/>
            <a:t>(episodic tasks)</a:t>
          </a:r>
        </a:p>
      </dgm:t>
    </dgm:pt>
    <dgm:pt modelId="{DB725AE7-7D27-46F8-86EA-EC1149192461}" type="parTrans" cxnId="{665A030B-8A09-4F38-A87B-E4D202BAB4F6}">
      <dgm:prSet/>
      <dgm:spPr/>
      <dgm:t>
        <a:bodyPr/>
        <a:lstStyle/>
        <a:p>
          <a:endParaRPr lang="en-US"/>
        </a:p>
      </dgm:t>
    </dgm:pt>
    <dgm:pt modelId="{3C3C9A18-187B-40BE-93BC-2F58C4DA8EAC}" type="sibTrans" cxnId="{665A030B-8A09-4F38-A87B-E4D202BAB4F6}">
      <dgm:prSet/>
      <dgm:spPr/>
      <dgm:t>
        <a:bodyPr/>
        <a:lstStyle/>
        <a:p>
          <a:endParaRPr lang="en-US"/>
        </a:p>
      </dgm:t>
    </dgm:pt>
    <dgm:pt modelId="{25BCC774-9FBD-49C2-95EE-1F11747E9434}">
      <dgm:prSet phldrT="[Text]"/>
      <dgm:spPr/>
      <dgm:t>
        <a:bodyPr/>
        <a:lstStyle/>
        <a:p>
          <a:r>
            <a:rPr lang="en-US" dirty="0"/>
            <a:t>Use agent </a:t>
          </a:r>
        </a:p>
      </dgm:t>
    </dgm:pt>
    <dgm:pt modelId="{1B82D155-4794-442F-985D-17C81F1E54BE}" type="parTrans" cxnId="{322E59B3-FE63-47A8-833A-3C44051E9715}">
      <dgm:prSet/>
      <dgm:spPr/>
      <dgm:t>
        <a:bodyPr/>
        <a:lstStyle/>
        <a:p>
          <a:endParaRPr lang="en-US"/>
        </a:p>
      </dgm:t>
    </dgm:pt>
    <dgm:pt modelId="{FEFF75AB-CF8F-467F-9774-E3FB1E7C4661}" type="sibTrans" cxnId="{322E59B3-FE63-47A8-833A-3C44051E9715}">
      <dgm:prSet/>
      <dgm:spPr/>
      <dgm:t>
        <a:bodyPr/>
        <a:lstStyle/>
        <a:p>
          <a:endParaRPr lang="en-US"/>
        </a:p>
      </dgm:t>
    </dgm:pt>
    <dgm:pt modelId="{E1D52772-DB49-4188-8F90-D25C0F0591B6}">
      <dgm:prSet phldrT="[Text]" phldr="1"/>
      <dgm:spPr/>
      <dgm:t>
        <a:bodyPr/>
        <a:lstStyle/>
        <a:p>
          <a:endParaRPr lang="en-US" dirty="0"/>
        </a:p>
      </dgm:t>
    </dgm:pt>
    <dgm:pt modelId="{55BA7732-8C27-4005-8E1E-B38387077A8D}" type="parTrans" cxnId="{8F5C025F-53D3-4265-AB84-50167CC03EBC}">
      <dgm:prSet/>
      <dgm:spPr/>
      <dgm:t>
        <a:bodyPr/>
        <a:lstStyle/>
        <a:p>
          <a:endParaRPr lang="en-US"/>
        </a:p>
      </dgm:t>
    </dgm:pt>
    <dgm:pt modelId="{B2221F52-5FE8-4DC7-B402-0A19B106FFDD}" type="sibTrans" cxnId="{8F5C025F-53D3-4265-AB84-50167CC03EBC}">
      <dgm:prSet/>
      <dgm:spPr/>
      <dgm:t>
        <a:bodyPr/>
        <a:lstStyle/>
        <a:p>
          <a:endParaRPr lang="en-US"/>
        </a:p>
      </dgm:t>
    </dgm:pt>
    <dgm:pt modelId="{A031D1DB-22A4-4DE2-B931-4ED36673A15D}">
      <dgm:prSet phldrT="[Text]"/>
      <dgm:spPr>
        <a:solidFill>
          <a:srgbClr val="FF0000"/>
        </a:solidFill>
      </dgm:spPr>
      <dgm:t>
        <a:bodyPr/>
        <a:lstStyle/>
        <a:p>
          <a:r>
            <a:rPr lang="en-US" dirty="0"/>
            <a:t>TD learning </a:t>
          </a:r>
        </a:p>
        <a:p>
          <a:r>
            <a:rPr lang="en-US" dirty="0"/>
            <a:t>(Continues task)</a:t>
          </a:r>
        </a:p>
        <a:p>
          <a:endParaRPr lang="en-US" dirty="0"/>
        </a:p>
        <a:p>
          <a:r>
            <a:rPr lang="en-US" dirty="0"/>
            <a:t>(bootstrapping)</a:t>
          </a:r>
        </a:p>
      </dgm:t>
    </dgm:pt>
    <dgm:pt modelId="{30EBECD2-1D04-4215-AE53-284578247BB2}" type="parTrans" cxnId="{89629958-0CF4-4C7D-B0DE-85FAE2D343BF}">
      <dgm:prSet/>
      <dgm:spPr/>
      <dgm:t>
        <a:bodyPr/>
        <a:lstStyle/>
        <a:p>
          <a:endParaRPr lang="en-US"/>
        </a:p>
      </dgm:t>
    </dgm:pt>
    <dgm:pt modelId="{EDFF9C86-B09E-4AA6-B565-D8F5AC58840D}" type="sibTrans" cxnId="{89629958-0CF4-4C7D-B0DE-85FAE2D343BF}">
      <dgm:prSet/>
      <dgm:spPr/>
      <dgm:t>
        <a:bodyPr/>
        <a:lstStyle/>
        <a:p>
          <a:endParaRPr lang="en-US"/>
        </a:p>
      </dgm:t>
    </dgm:pt>
    <dgm:pt modelId="{EB5C48B9-DD7F-4BFC-9DBE-F9C6FD6459D2}" type="pres">
      <dgm:prSet presAssocID="{A373C8EC-7200-4F1D-9A0A-354DEF609D60}" presName="cycle" presStyleCnt="0">
        <dgm:presLayoutVars>
          <dgm:chMax val="1"/>
          <dgm:dir/>
          <dgm:animLvl val="ctr"/>
          <dgm:resizeHandles val="exact"/>
        </dgm:presLayoutVars>
      </dgm:prSet>
      <dgm:spPr/>
    </dgm:pt>
    <dgm:pt modelId="{35E305A0-3770-428E-BC18-4CBD40E79317}" type="pres">
      <dgm:prSet presAssocID="{33A15E3E-4116-4B3E-B8F4-9C074670F68D}" presName="centerShape" presStyleLbl="node0" presStyleIdx="0" presStyleCnt="1" custScaleX="166561" custScaleY="73327"/>
      <dgm:spPr/>
    </dgm:pt>
    <dgm:pt modelId="{862D3852-0FED-448B-AE06-BA62C75C6CDB}" type="pres">
      <dgm:prSet presAssocID="{B0D766C2-78FD-4CF9-B5AB-EF97104B7671}" presName="Name9" presStyleLbl="parChTrans1D2" presStyleIdx="0" presStyleCnt="5"/>
      <dgm:spPr/>
    </dgm:pt>
    <dgm:pt modelId="{EADD3CC4-E6C5-44DE-9730-BBD30CC4AD09}" type="pres">
      <dgm:prSet presAssocID="{B0D766C2-78FD-4CF9-B5AB-EF97104B7671}" presName="connTx" presStyleLbl="parChTrans1D2" presStyleIdx="0" presStyleCnt="5"/>
      <dgm:spPr/>
    </dgm:pt>
    <dgm:pt modelId="{97ABEC3D-6341-4184-B3A2-41D4AF8909C2}" type="pres">
      <dgm:prSet presAssocID="{568E5936-B341-4FC7-90E4-9776E42D44BB}" presName="node" presStyleLbl="node1" presStyleIdx="0" presStyleCnt="5" custRadScaleRad="95462" custRadScaleInc="-1262">
        <dgm:presLayoutVars>
          <dgm:bulletEnabled val="1"/>
        </dgm:presLayoutVars>
      </dgm:prSet>
      <dgm:spPr/>
    </dgm:pt>
    <dgm:pt modelId="{88ADC3CC-277B-4E8A-B50A-AC4D375B554B}" type="pres">
      <dgm:prSet presAssocID="{2BAA9B6B-3928-4B08-9BF5-A3A75C1497AB}" presName="Name9" presStyleLbl="parChTrans1D2" presStyleIdx="1" presStyleCnt="5"/>
      <dgm:spPr/>
    </dgm:pt>
    <dgm:pt modelId="{76E585B9-8AE9-4893-851E-DF9D0F9C6650}" type="pres">
      <dgm:prSet presAssocID="{2BAA9B6B-3928-4B08-9BF5-A3A75C1497AB}" presName="connTx" presStyleLbl="parChTrans1D2" presStyleIdx="1" presStyleCnt="5"/>
      <dgm:spPr/>
    </dgm:pt>
    <dgm:pt modelId="{49E5F16E-5A23-4B7B-A163-12305E153723}" type="pres">
      <dgm:prSet presAssocID="{B9FF8A2A-DF4B-472B-AFEF-92741063E196}" presName="node" presStyleLbl="node1" presStyleIdx="1" presStyleCnt="5" custRadScaleRad="132141" custRadScaleInc="-35517">
        <dgm:presLayoutVars>
          <dgm:bulletEnabled val="1"/>
        </dgm:presLayoutVars>
      </dgm:prSet>
      <dgm:spPr/>
    </dgm:pt>
    <dgm:pt modelId="{D2C3AADA-9B74-433D-8D4A-CE2816712C48}" type="pres">
      <dgm:prSet presAssocID="{DB725AE7-7D27-46F8-86EA-EC1149192461}" presName="Name9" presStyleLbl="parChTrans1D2" presStyleIdx="2" presStyleCnt="5"/>
      <dgm:spPr/>
    </dgm:pt>
    <dgm:pt modelId="{21A47260-D476-4BF3-B790-878FFB74F9FB}" type="pres">
      <dgm:prSet presAssocID="{DB725AE7-7D27-46F8-86EA-EC1149192461}" presName="connTx" presStyleLbl="parChTrans1D2" presStyleIdx="2" presStyleCnt="5"/>
      <dgm:spPr/>
    </dgm:pt>
    <dgm:pt modelId="{5B46FA64-8F28-47E7-97EF-179252379032}" type="pres">
      <dgm:prSet presAssocID="{1003B15D-CBC9-4174-8E98-3818906A1308}" presName="node" presStyleLbl="node1" presStyleIdx="2" presStyleCnt="5" custRadScaleRad="203268" custRadScaleInc="-86745">
        <dgm:presLayoutVars>
          <dgm:bulletEnabled val="1"/>
        </dgm:presLayoutVars>
      </dgm:prSet>
      <dgm:spPr/>
    </dgm:pt>
    <dgm:pt modelId="{3BE1F629-A198-4FE2-8B51-E3FB5C99C268}" type="pres">
      <dgm:prSet presAssocID="{1B82D155-4794-442F-985D-17C81F1E54BE}" presName="Name9" presStyleLbl="parChTrans1D2" presStyleIdx="3" presStyleCnt="5"/>
      <dgm:spPr/>
    </dgm:pt>
    <dgm:pt modelId="{B9C5F522-8E79-4877-9D05-2791755BE241}" type="pres">
      <dgm:prSet presAssocID="{1B82D155-4794-442F-985D-17C81F1E54BE}" presName="connTx" presStyleLbl="parChTrans1D2" presStyleIdx="3" presStyleCnt="5"/>
      <dgm:spPr/>
    </dgm:pt>
    <dgm:pt modelId="{E9D9F992-2ED7-4B26-ADF0-D61BDEAA2F9F}" type="pres">
      <dgm:prSet presAssocID="{25BCC774-9FBD-49C2-95EE-1F11747E9434}" presName="node" presStyleLbl="node1" presStyleIdx="3" presStyleCnt="5" custRadScaleRad="217133" custRadScaleInc="225436">
        <dgm:presLayoutVars>
          <dgm:bulletEnabled val="1"/>
        </dgm:presLayoutVars>
      </dgm:prSet>
      <dgm:spPr/>
    </dgm:pt>
    <dgm:pt modelId="{45CF9587-C381-4EE6-A63B-196505976357}" type="pres">
      <dgm:prSet presAssocID="{30EBECD2-1D04-4215-AE53-284578247BB2}" presName="Name9" presStyleLbl="parChTrans1D2" presStyleIdx="4" presStyleCnt="5"/>
      <dgm:spPr/>
    </dgm:pt>
    <dgm:pt modelId="{712C66FA-32A7-4293-A1B0-1D07241F98A8}" type="pres">
      <dgm:prSet presAssocID="{30EBECD2-1D04-4215-AE53-284578247BB2}" presName="connTx" presStyleLbl="parChTrans1D2" presStyleIdx="4" presStyleCnt="5"/>
      <dgm:spPr/>
    </dgm:pt>
    <dgm:pt modelId="{89B612F9-A180-4BC8-B610-E43ACFE9ECDE}" type="pres">
      <dgm:prSet presAssocID="{A031D1DB-22A4-4DE2-B931-4ED36673A15D}" presName="node" presStyleLbl="node1" presStyleIdx="4" presStyleCnt="5" custRadScaleRad="128593" custRadScaleInc="-53998">
        <dgm:presLayoutVars>
          <dgm:bulletEnabled val="1"/>
        </dgm:presLayoutVars>
      </dgm:prSet>
      <dgm:spPr/>
    </dgm:pt>
  </dgm:ptLst>
  <dgm:cxnLst>
    <dgm:cxn modelId="{665A030B-8A09-4F38-A87B-E4D202BAB4F6}" srcId="{33A15E3E-4116-4B3E-B8F4-9C074670F68D}" destId="{1003B15D-CBC9-4174-8E98-3818906A1308}" srcOrd="2" destOrd="0" parTransId="{DB725AE7-7D27-46F8-86EA-EC1149192461}" sibTransId="{3C3C9A18-187B-40BE-93BC-2F58C4DA8EAC}"/>
    <dgm:cxn modelId="{6E72AF0C-6A16-44C6-A439-894F30C7D669}" type="presOf" srcId="{B0D766C2-78FD-4CF9-B5AB-EF97104B7671}" destId="{EADD3CC4-E6C5-44DE-9730-BBD30CC4AD09}" srcOrd="1" destOrd="0" presId="urn:microsoft.com/office/officeart/2005/8/layout/radial1"/>
    <dgm:cxn modelId="{D4013129-54B2-40E0-BC68-4367065362E1}" type="presOf" srcId="{B9FF8A2A-DF4B-472B-AFEF-92741063E196}" destId="{49E5F16E-5A23-4B7B-A163-12305E153723}" srcOrd="0" destOrd="0" presId="urn:microsoft.com/office/officeart/2005/8/layout/radial1"/>
    <dgm:cxn modelId="{8F5C025F-53D3-4265-AB84-50167CC03EBC}" srcId="{A373C8EC-7200-4F1D-9A0A-354DEF609D60}" destId="{E1D52772-DB49-4188-8F90-D25C0F0591B6}" srcOrd="1" destOrd="0" parTransId="{55BA7732-8C27-4005-8E1E-B38387077A8D}" sibTransId="{B2221F52-5FE8-4DC7-B402-0A19B106FFDD}"/>
    <dgm:cxn modelId="{D3F92365-BB23-421D-87BF-591217E8260C}" type="presOf" srcId="{1B82D155-4794-442F-985D-17C81F1E54BE}" destId="{B9C5F522-8E79-4877-9D05-2791755BE241}" srcOrd="1" destOrd="0" presId="urn:microsoft.com/office/officeart/2005/8/layout/radial1"/>
    <dgm:cxn modelId="{7E96D14D-97FC-47B5-A331-2BEC2AD4B497}" type="presOf" srcId="{33A15E3E-4116-4B3E-B8F4-9C074670F68D}" destId="{35E305A0-3770-428E-BC18-4CBD40E79317}" srcOrd="0" destOrd="0" presId="urn:microsoft.com/office/officeart/2005/8/layout/radial1"/>
    <dgm:cxn modelId="{752CED51-2026-4927-ACD9-655110466778}" type="presOf" srcId="{DB725AE7-7D27-46F8-86EA-EC1149192461}" destId="{D2C3AADA-9B74-433D-8D4A-CE2816712C48}" srcOrd="0" destOrd="0" presId="urn:microsoft.com/office/officeart/2005/8/layout/radial1"/>
    <dgm:cxn modelId="{CE202854-E1ED-46CB-A380-33A2AA4C1860}" type="presOf" srcId="{A031D1DB-22A4-4DE2-B931-4ED36673A15D}" destId="{89B612F9-A180-4BC8-B610-E43ACFE9ECDE}" srcOrd="0" destOrd="0" presId="urn:microsoft.com/office/officeart/2005/8/layout/radial1"/>
    <dgm:cxn modelId="{89629958-0CF4-4C7D-B0DE-85FAE2D343BF}" srcId="{33A15E3E-4116-4B3E-B8F4-9C074670F68D}" destId="{A031D1DB-22A4-4DE2-B931-4ED36673A15D}" srcOrd="4" destOrd="0" parTransId="{30EBECD2-1D04-4215-AE53-284578247BB2}" sibTransId="{EDFF9C86-B09E-4AA6-B565-D8F5AC58840D}"/>
    <dgm:cxn modelId="{DF15B47A-17D1-47C3-9A00-F615A09492A3}" srcId="{33A15E3E-4116-4B3E-B8F4-9C074670F68D}" destId="{568E5936-B341-4FC7-90E4-9776E42D44BB}" srcOrd="0" destOrd="0" parTransId="{B0D766C2-78FD-4CF9-B5AB-EF97104B7671}" sibTransId="{CF570936-F9CA-4571-829B-6C3C30805211}"/>
    <dgm:cxn modelId="{95B63180-2E94-4344-BCBB-3131E16B9A29}" type="presOf" srcId="{30EBECD2-1D04-4215-AE53-284578247BB2}" destId="{712C66FA-32A7-4293-A1B0-1D07241F98A8}" srcOrd="1" destOrd="0" presId="urn:microsoft.com/office/officeart/2005/8/layout/radial1"/>
    <dgm:cxn modelId="{B60BDC81-FCD4-4F1E-B853-DD9D4843DDA5}" type="presOf" srcId="{A373C8EC-7200-4F1D-9A0A-354DEF609D60}" destId="{EB5C48B9-DD7F-4BFC-9DBE-F9C6FD6459D2}" srcOrd="0" destOrd="0" presId="urn:microsoft.com/office/officeart/2005/8/layout/radial1"/>
    <dgm:cxn modelId="{96642A84-0E29-4676-9BD8-D1FBEC4EE958}" type="presOf" srcId="{B0D766C2-78FD-4CF9-B5AB-EF97104B7671}" destId="{862D3852-0FED-448B-AE06-BA62C75C6CDB}" srcOrd="0" destOrd="0" presId="urn:microsoft.com/office/officeart/2005/8/layout/radial1"/>
    <dgm:cxn modelId="{4DDB8A8C-0869-4C03-9C3B-8C2D1AAFFDAC}" type="presOf" srcId="{1B82D155-4794-442F-985D-17C81F1E54BE}" destId="{3BE1F629-A198-4FE2-8B51-E3FB5C99C268}" srcOrd="0" destOrd="0" presId="urn:microsoft.com/office/officeart/2005/8/layout/radial1"/>
    <dgm:cxn modelId="{E3D1598F-0A6F-4ECF-9E7C-1905B9147B3D}" srcId="{33A15E3E-4116-4B3E-B8F4-9C074670F68D}" destId="{B9FF8A2A-DF4B-472B-AFEF-92741063E196}" srcOrd="1" destOrd="0" parTransId="{2BAA9B6B-3928-4B08-9BF5-A3A75C1497AB}" sibTransId="{ED419647-812A-4581-8D97-A82E2DEA5807}"/>
    <dgm:cxn modelId="{B4467EA1-F76E-4D8E-B83C-17307EB1964A}" type="presOf" srcId="{1003B15D-CBC9-4174-8E98-3818906A1308}" destId="{5B46FA64-8F28-47E7-97EF-179252379032}" srcOrd="0" destOrd="0" presId="urn:microsoft.com/office/officeart/2005/8/layout/radial1"/>
    <dgm:cxn modelId="{322E59B3-FE63-47A8-833A-3C44051E9715}" srcId="{33A15E3E-4116-4B3E-B8F4-9C074670F68D}" destId="{25BCC774-9FBD-49C2-95EE-1F11747E9434}" srcOrd="3" destOrd="0" parTransId="{1B82D155-4794-442F-985D-17C81F1E54BE}" sibTransId="{FEFF75AB-CF8F-467F-9774-E3FB1E7C4661}"/>
    <dgm:cxn modelId="{180595B5-09CF-410E-B79F-254DB2B47C57}" type="presOf" srcId="{25BCC774-9FBD-49C2-95EE-1F11747E9434}" destId="{E9D9F992-2ED7-4B26-ADF0-D61BDEAA2F9F}" srcOrd="0" destOrd="0" presId="urn:microsoft.com/office/officeart/2005/8/layout/radial1"/>
    <dgm:cxn modelId="{0B6711B7-CA74-4A4A-B381-CE3E2AFE3935}" type="presOf" srcId="{2BAA9B6B-3928-4B08-9BF5-A3A75C1497AB}" destId="{76E585B9-8AE9-4893-851E-DF9D0F9C6650}" srcOrd="1" destOrd="0" presId="urn:microsoft.com/office/officeart/2005/8/layout/radial1"/>
    <dgm:cxn modelId="{C484EBB9-7F66-450D-893D-2238159A3416}" type="presOf" srcId="{568E5936-B341-4FC7-90E4-9776E42D44BB}" destId="{97ABEC3D-6341-4184-B3A2-41D4AF8909C2}" srcOrd="0" destOrd="0" presId="urn:microsoft.com/office/officeart/2005/8/layout/radial1"/>
    <dgm:cxn modelId="{F187DBDD-7A77-4730-92D5-92995728008D}" type="presOf" srcId="{2BAA9B6B-3928-4B08-9BF5-A3A75C1497AB}" destId="{88ADC3CC-277B-4E8A-B50A-AC4D375B554B}" srcOrd="0" destOrd="0" presId="urn:microsoft.com/office/officeart/2005/8/layout/radial1"/>
    <dgm:cxn modelId="{C10DADDF-DEE1-4428-AE65-1F3D8ED97FC6}" type="presOf" srcId="{30EBECD2-1D04-4215-AE53-284578247BB2}" destId="{45CF9587-C381-4EE6-A63B-196505976357}" srcOrd="0" destOrd="0" presId="urn:microsoft.com/office/officeart/2005/8/layout/radial1"/>
    <dgm:cxn modelId="{A28D56E1-200F-4927-A71F-34C62B737ACB}" type="presOf" srcId="{DB725AE7-7D27-46F8-86EA-EC1149192461}" destId="{21A47260-D476-4BF3-B790-878FFB74F9FB}" srcOrd="1" destOrd="0" presId="urn:microsoft.com/office/officeart/2005/8/layout/radial1"/>
    <dgm:cxn modelId="{DD6CB9E7-ABA5-4C40-B7F8-BEF738A6CA57}" srcId="{A373C8EC-7200-4F1D-9A0A-354DEF609D60}" destId="{33A15E3E-4116-4B3E-B8F4-9C074670F68D}" srcOrd="0" destOrd="0" parTransId="{A94CBF10-6866-48CA-BCC9-EEE6614FDA5F}" sibTransId="{09970D5B-F65C-49A9-99AB-A0E47818A54E}"/>
    <dgm:cxn modelId="{44DBC47E-7D96-43CD-A7AE-BCF0B53AEB56}" type="presParOf" srcId="{EB5C48B9-DD7F-4BFC-9DBE-F9C6FD6459D2}" destId="{35E305A0-3770-428E-BC18-4CBD40E79317}" srcOrd="0" destOrd="0" presId="urn:microsoft.com/office/officeart/2005/8/layout/radial1"/>
    <dgm:cxn modelId="{7D1BA1F6-9AB2-45D6-B09E-A446FD441C42}" type="presParOf" srcId="{EB5C48B9-DD7F-4BFC-9DBE-F9C6FD6459D2}" destId="{862D3852-0FED-448B-AE06-BA62C75C6CDB}" srcOrd="1" destOrd="0" presId="urn:microsoft.com/office/officeart/2005/8/layout/radial1"/>
    <dgm:cxn modelId="{491EBDEA-8647-44DA-BA2F-23AA213A5507}" type="presParOf" srcId="{862D3852-0FED-448B-AE06-BA62C75C6CDB}" destId="{EADD3CC4-E6C5-44DE-9730-BBD30CC4AD09}" srcOrd="0" destOrd="0" presId="urn:microsoft.com/office/officeart/2005/8/layout/radial1"/>
    <dgm:cxn modelId="{63B14A24-C243-4960-A0A1-1C74BC806A91}" type="presParOf" srcId="{EB5C48B9-DD7F-4BFC-9DBE-F9C6FD6459D2}" destId="{97ABEC3D-6341-4184-B3A2-41D4AF8909C2}" srcOrd="2" destOrd="0" presId="urn:microsoft.com/office/officeart/2005/8/layout/radial1"/>
    <dgm:cxn modelId="{D2ACA58E-118D-4945-8DDD-3F8DAF302722}" type="presParOf" srcId="{EB5C48B9-DD7F-4BFC-9DBE-F9C6FD6459D2}" destId="{88ADC3CC-277B-4E8A-B50A-AC4D375B554B}" srcOrd="3" destOrd="0" presId="urn:microsoft.com/office/officeart/2005/8/layout/radial1"/>
    <dgm:cxn modelId="{11EBF165-6691-4389-AB45-D2D2C48E75B2}" type="presParOf" srcId="{88ADC3CC-277B-4E8A-B50A-AC4D375B554B}" destId="{76E585B9-8AE9-4893-851E-DF9D0F9C6650}" srcOrd="0" destOrd="0" presId="urn:microsoft.com/office/officeart/2005/8/layout/radial1"/>
    <dgm:cxn modelId="{27DB7AB4-5F38-42E0-9B9D-50DE2333E727}" type="presParOf" srcId="{EB5C48B9-DD7F-4BFC-9DBE-F9C6FD6459D2}" destId="{49E5F16E-5A23-4B7B-A163-12305E153723}" srcOrd="4" destOrd="0" presId="urn:microsoft.com/office/officeart/2005/8/layout/radial1"/>
    <dgm:cxn modelId="{BBE82D71-F3FF-4F80-8C4B-88B3A906177C}" type="presParOf" srcId="{EB5C48B9-DD7F-4BFC-9DBE-F9C6FD6459D2}" destId="{D2C3AADA-9B74-433D-8D4A-CE2816712C48}" srcOrd="5" destOrd="0" presId="urn:microsoft.com/office/officeart/2005/8/layout/radial1"/>
    <dgm:cxn modelId="{E9B3A60F-DBFA-435E-AF80-7E23E9FCC9C5}" type="presParOf" srcId="{D2C3AADA-9B74-433D-8D4A-CE2816712C48}" destId="{21A47260-D476-4BF3-B790-878FFB74F9FB}" srcOrd="0" destOrd="0" presId="urn:microsoft.com/office/officeart/2005/8/layout/radial1"/>
    <dgm:cxn modelId="{8E4CAA8B-D349-4683-B516-FADAF3B16CF1}" type="presParOf" srcId="{EB5C48B9-DD7F-4BFC-9DBE-F9C6FD6459D2}" destId="{5B46FA64-8F28-47E7-97EF-179252379032}" srcOrd="6" destOrd="0" presId="urn:microsoft.com/office/officeart/2005/8/layout/radial1"/>
    <dgm:cxn modelId="{334DB099-366F-4A32-92EF-450B0ECD7F32}" type="presParOf" srcId="{EB5C48B9-DD7F-4BFC-9DBE-F9C6FD6459D2}" destId="{3BE1F629-A198-4FE2-8B51-E3FB5C99C268}" srcOrd="7" destOrd="0" presId="urn:microsoft.com/office/officeart/2005/8/layout/radial1"/>
    <dgm:cxn modelId="{A9F7BDA7-9652-441E-8507-6872465C34FE}" type="presParOf" srcId="{3BE1F629-A198-4FE2-8B51-E3FB5C99C268}" destId="{B9C5F522-8E79-4877-9D05-2791755BE241}" srcOrd="0" destOrd="0" presId="urn:microsoft.com/office/officeart/2005/8/layout/radial1"/>
    <dgm:cxn modelId="{1746AA9B-870A-4F13-AC0F-819312837B94}" type="presParOf" srcId="{EB5C48B9-DD7F-4BFC-9DBE-F9C6FD6459D2}" destId="{E9D9F992-2ED7-4B26-ADF0-D61BDEAA2F9F}" srcOrd="8" destOrd="0" presId="urn:microsoft.com/office/officeart/2005/8/layout/radial1"/>
    <dgm:cxn modelId="{6FB15123-8678-48AA-BF0E-4D306BF8E501}" type="presParOf" srcId="{EB5C48B9-DD7F-4BFC-9DBE-F9C6FD6459D2}" destId="{45CF9587-C381-4EE6-A63B-196505976357}" srcOrd="9" destOrd="0" presId="urn:microsoft.com/office/officeart/2005/8/layout/radial1"/>
    <dgm:cxn modelId="{C56D0157-0606-46E7-8A03-8CA54305F3EE}" type="presParOf" srcId="{45CF9587-C381-4EE6-A63B-196505976357}" destId="{712C66FA-32A7-4293-A1B0-1D07241F98A8}" srcOrd="0" destOrd="0" presId="urn:microsoft.com/office/officeart/2005/8/layout/radial1"/>
    <dgm:cxn modelId="{1C3649B5-52CA-4A4E-94A1-748BF0CA1063}" type="presParOf" srcId="{EB5C48B9-DD7F-4BFC-9DBE-F9C6FD6459D2}" destId="{89B612F9-A180-4BC8-B610-E43ACFE9ECDE}" srcOrd="1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51DB03-223A-45A6-9C58-4B13C72575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D787FB3-B5CD-4D8C-9B7E-2FD0C0EDDE52}">
      <dgm:prSet/>
      <dgm:spPr/>
      <dgm:t>
        <a:bodyPr/>
        <a:lstStyle/>
        <a:p>
          <a:pPr rtl="0"/>
          <a:r>
            <a:rPr lang="en-US" dirty="0" smtClean="0"/>
            <a:t>In this situation markov process rule is not satisfied so we build our agent state from other ways</a:t>
          </a:r>
          <a:endParaRPr lang="en-US" dirty="0"/>
        </a:p>
      </dgm:t>
    </dgm:pt>
    <dgm:pt modelId="{420CE2DF-C9D9-4CFE-B14B-60444466F411}" type="parTrans" cxnId="{D9CF4A00-9949-4FC9-9BB6-2A9856EAD378}">
      <dgm:prSet/>
      <dgm:spPr/>
      <dgm:t>
        <a:bodyPr/>
        <a:lstStyle/>
        <a:p>
          <a:endParaRPr lang="en-US"/>
        </a:p>
      </dgm:t>
    </dgm:pt>
    <dgm:pt modelId="{E61D1D35-109C-41B5-A5ED-74CE40B7D8D6}" type="sibTrans" cxnId="{D9CF4A00-9949-4FC9-9BB6-2A9856EAD378}">
      <dgm:prSet/>
      <dgm:spPr/>
      <dgm:t>
        <a:bodyPr/>
        <a:lstStyle/>
        <a:p>
          <a:endParaRPr lang="en-US"/>
        </a:p>
      </dgm:t>
    </dgm:pt>
    <dgm:pt modelId="{85BB95FB-3F2C-4ECC-B5C0-E243E5037487}">
      <dgm:prSet/>
      <dgm:spPr>
        <a:blipFill rotWithShape="0">
          <a:blip xmlns:r="http://schemas.openxmlformats.org/officeDocument/2006/relationships" r:embed="rId1"/>
          <a:stretch>
            <a:fillRect l="-319" b="-5195"/>
          </a:stretch>
        </a:blipFill>
      </dgm:spPr>
      <dgm:t>
        <a:bodyPr/>
        <a:lstStyle/>
        <a:p>
          <a:r>
            <a:rPr lang="en-US">
              <a:noFill/>
            </a:rPr>
            <a:t> </a:t>
          </a:r>
        </a:p>
      </dgm:t>
    </dgm:pt>
    <dgm:pt modelId="{860CBC95-C235-4A06-A41B-72134E95F662}" type="parTrans" cxnId="{1C718F38-0FE0-45C2-B0B6-35B429ACCEC4}">
      <dgm:prSet/>
      <dgm:spPr/>
      <dgm:t>
        <a:bodyPr/>
        <a:lstStyle/>
        <a:p>
          <a:endParaRPr lang="en-US"/>
        </a:p>
      </dgm:t>
    </dgm:pt>
    <dgm:pt modelId="{94ADD02C-BE0E-488F-ADB6-61681F392377}" type="sibTrans" cxnId="{1C718F38-0FE0-45C2-B0B6-35B429ACCEC4}">
      <dgm:prSet/>
      <dgm:spPr/>
      <dgm:t>
        <a:bodyPr/>
        <a:lstStyle/>
        <a:p>
          <a:endParaRPr lang="en-US"/>
        </a:p>
      </dgm:t>
    </dgm:pt>
    <dgm:pt modelId="{AB3D0D33-9640-4454-BD2A-3DFFE4DF714B}">
      <dgm:prSet/>
      <dgm:spPr>
        <a:blipFill rotWithShape="0">
          <a:blip xmlns:r="http://schemas.openxmlformats.org/officeDocument/2006/relationships" r:embed="rId2"/>
          <a:stretch>
            <a:fillRect l="-319" b="-3846"/>
          </a:stretch>
        </a:blipFill>
      </dgm:spPr>
      <dgm:t>
        <a:bodyPr/>
        <a:lstStyle/>
        <a:p>
          <a:r>
            <a:rPr lang="en-US">
              <a:noFill/>
            </a:rPr>
            <a:t> </a:t>
          </a:r>
        </a:p>
      </dgm:t>
    </dgm:pt>
    <dgm:pt modelId="{4B91A77C-C3F2-4393-B1EB-1E48EB134528}" type="parTrans" cxnId="{44F82A35-6196-4B19-8EDE-B92FA42EB84B}">
      <dgm:prSet/>
      <dgm:spPr/>
      <dgm:t>
        <a:bodyPr/>
        <a:lstStyle/>
        <a:p>
          <a:endParaRPr lang="en-US"/>
        </a:p>
      </dgm:t>
    </dgm:pt>
    <dgm:pt modelId="{1E937BF4-DC83-498C-AB6C-B5AB786BA1CD}" type="sibTrans" cxnId="{44F82A35-6196-4B19-8EDE-B92FA42EB84B}">
      <dgm:prSet/>
      <dgm:spPr/>
      <dgm:t>
        <a:bodyPr/>
        <a:lstStyle/>
        <a:p>
          <a:endParaRPr lang="en-US"/>
        </a:p>
      </dgm:t>
    </dgm:pt>
    <dgm:pt modelId="{A35FA1A9-9563-429B-92E8-F8757B2FAD7C}">
      <dgm:prSet/>
      <dgm:spPr/>
      <dgm:t>
        <a:bodyPr/>
        <a:lstStyle/>
        <a:p>
          <a:pPr rtl="0"/>
          <a:r>
            <a:rPr lang="en-US" dirty="0" smtClean="0"/>
            <a:t>3) recurrent rule</a:t>
          </a:r>
          <a:r>
            <a:rPr lang="en-US" dirty="0" smtClean="0">
              <a:sym typeface="Wingdings" panose="05000000000000000000" pitchFamily="2" charset="2"/>
            </a:rPr>
            <a:t></a:t>
          </a:r>
          <a:r>
            <a:rPr lang="en-US" dirty="0" smtClean="0"/>
            <a:t>?</a:t>
          </a:r>
          <a:endParaRPr lang="en-US" dirty="0"/>
        </a:p>
      </dgm:t>
    </dgm:pt>
    <dgm:pt modelId="{91829F7B-118D-4E9D-B098-A3E67F963414}" type="parTrans" cxnId="{D3CAE719-E5C8-4844-93FE-B491D1D579F3}">
      <dgm:prSet/>
      <dgm:spPr/>
      <dgm:t>
        <a:bodyPr/>
        <a:lstStyle/>
        <a:p>
          <a:endParaRPr lang="en-US"/>
        </a:p>
      </dgm:t>
    </dgm:pt>
    <dgm:pt modelId="{66156390-BCCB-427E-A034-6E640BE78840}" type="sibTrans" cxnId="{D3CAE719-E5C8-4844-93FE-B491D1D579F3}">
      <dgm:prSet/>
      <dgm:spPr/>
      <dgm:t>
        <a:bodyPr/>
        <a:lstStyle/>
        <a:p>
          <a:endParaRPr lang="en-US"/>
        </a:p>
      </dgm:t>
    </dgm:pt>
    <dgm:pt modelId="{4220FE64-FA43-4A4B-8F83-766DD9FEADF7}" type="pres">
      <dgm:prSet presAssocID="{1151DB03-223A-45A6-9C58-4B13C725754C}" presName="linear" presStyleCnt="0">
        <dgm:presLayoutVars>
          <dgm:animLvl val="lvl"/>
          <dgm:resizeHandles val="exact"/>
        </dgm:presLayoutVars>
      </dgm:prSet>
      <dgm:spPr/>
      <dgm:t>
        <a:bodyPr/>
        <a:lstStyle/>
        <a:p>
          <a:endParaRPr lang="en-US"/>
        </a:p>
      </dgm:t>
    </dgm:pt>
    <dgm:pt modelId="{F4E5E67E-A185-40C4-A9FE-874A451E71B0}" type="pres">
      <dgm:prSet presAssocID="{2D787FB3-B5CD-4D8C-9B7E-2FD0C0EDDE52}" presName="parentText" presStyleLbl="node1" presStyleIdx="0" presStyleCnt="4">
        <dgm:presLayoutVars>
          <dgm:chMax val="0"/>
          <dgm:bulletEnabled val="1"/>
        </dgm:presLayoutVars>
      </dgm:prSet>
      <dgm:spPr/>
      <dgm:t>
        <a:bodyPr/>
        <a:lstStyle/>
        <a:p>
          <a:endParaRPr lang="en-US"/>
        </a:p>
      </dgm:t>
    </dgm:pt>
    <dgm:pt modelId="{D91D4D5F-6552-4518-A867-48F348D30093}" type="pres">
      <dgm:prSet presAssocID="{E61D1D35-109C-41B5-A5ED-74CE40B7D8D6}" presName="spacer" presStyleCnt="0"/>
      <dgm:spPr/>
    </dgm:pt>
    <dgm:pt modelId="{7A762DE9-BF7C-413A-B4BB-2AA1EC79697C}" type="pres">
      <dgm:prSet presAssocID="{85BB95FB-3F2C-4ECC-B5C0-E243E5037487}" presName="parentText" presStyleLbl="node1" presStyleIdx="1" presStyleCnt="4">
        <dgm:presLayoutVars>
          <dgm:chMax val="0"/>
          <dgm:bulletEnabled val="1"/>
        </dgm:presLayoutVars>
      </dgm:prSet>
      <dgm:spPr/>
      <dgm:t>
        <a:bodyPr/>
        <a:lstStyle/>
        <a:p>
          <a:endParaRPr lang="en-US"/>
        </a:p>
      </dgm:t>
    </dgm:pt>
    <dgm:pt modelId="{9BB29F4A-3935-448F-8C50-72503B55C914}" type="pres">
      <dgm:prSet presAssocID="{94ADD02C-BE0E-488F-ADB6-61681F392377}" presName="spacer" presStyleCnt="0"/>
      <dgm:spPr/>
    </dgm:pt>
    <dgm:pt modelId="{12019AFD-F23E-48B8-A4BD-AF7A85EB1B26}" type="pres">
      <dgm:prSet presAssocID="{AB3D0D33-9640-4454-BD2A-3DFFE4DF714B}" presName="parentText" presStyleLbl="node1" presStyleIdx="2" presStyleCnt="4">
        <dgm:presLayoutVars>
          <dgm:chMax val="0"/>
          <dgm:bulletEnabled val="1"/>
        </dgm:presLayoutVars>
      </dgm:prSet>
      <dgm:spPr/>
      <dgm:t>
        <a:bodyPr/>
        <a:lstStyle/>
        <a:p>
          <a:endParaRPr lang="en-US"/>
        </a:p>
      </dgm:t>
    </dgm:pt>
    <dgm:pt modelId="{81FA1B73-EE5F-4E5C-98EF-DB0294037E77}" type="pres">
      <dgm:prSet presAssocID="{1E937BF4-DC83-498C-AB6C-B5AB786BA1CD}" presName="spacer" presStyleCnt="0"/>
      <dgm:spPr/>
    </dgm:pt>
    <dgm:pt modelId="{FE10818A-29AB-4D72-B6E8-F45F1B3101FE}" type="pres">
      <dgm:prSet presAssocID="{A35FA1A9-9563-429B-92E8-F8757B2FAD7C}" presName="parentText" presStyleLbl="node1" presStyleIdx="3" presStyleCnt="4">
        <dgm:presLayoutVars>
          <dgm:chMax val="0"/>
          <dgm:bulletEnabled val="1"/>
        </dgm:presLayoutVars>
      </dgm:prSet>
      <dgm:spPr/>
      <dgm:t>
        <a:bodyPr/>
        <a:lstStyle/>
        <a:p>
          <a:endParaRPr lang="en-US"/>
        </a:p>
      </dgm:t>
    </dgm:pt>
  </dgm:ptLst>
  <dgm:cxnLst>
    <dgm:cxn modelId="{B874959B-C158-4FEC-90F3-7CFC2671242C}" type="presOf" srcId="{85BB95FB-3F2C-4ECC-B5C0-E243E5037487}" destId="{7A762DE9-BF7C-413A-B4BB-2AA1EC79697C}" srcOrd="0" destOrd="0" presId="urn:microsoft.com/office/officeart/2005/8/layout/vList2"/>
    <dgm:cxn modelId="{9BC507B0-1216-44BF-B135-75696286EC3A}" type="presOf" srcId="{1151DB03-223A-45A6-9C58-4B13C725754C}" destId="{4220FE64-FA43-4A4B-8F83-766DD9FEADF7}" srcOrd="0" destOrd="0" presId="urn:microsoft.com/office/officeart/2005/8/layout/vList2"/>
    <dgm:cxn modelId="{F24A2F9E-16D6-44BE-B5D9-1B56450CD2D2}" type="presOf" srcId="{AB3D0D33-9640-4454-BD2A-3DFFE4DF714B}" destId="{12019AFD-F23E-48B8-A4BD-AF7A85EB1B26}" srcOrd="0" destOrd="0" presId="urn:microsoft.com/office/officeart/2005/8/layout/vList2"/>
    <dgm:cxn modelId="{D3CAE719-E5C8-4844-93FE-B491D1D579F3}" srcId="{1151DB03-223A-45A6-9C58-4B13C725754C}" destId="{A35FA1A9-9563-429B-92E8-F8757B2FAD7C}" srcOrd="3" destOrd="0" parTransId="{91829F7B-118D-4E9D-B098-A3E67F963414}" sibTransId="{66156390-BCCB-427E-A034-6E640BE78840}"/>
    <dgm:cxn modelId="{D9CF4A00-9949-4FC9-9BB6-2A9856EAD378}" srcId="{1151DB03-223A-45A6-9C58-4B13C725754C}" destId="{2D787FB3-B5CD-4D8C-9B7E-2FD0C0EDDE52}" srcOrd="0" destOrd="0" parTransId="{420CE2DF-C9D9-4CFE-B14B-60444466F411}" sibTransId="{E61D1D35-109C-41B5-A5ED-74CE40B7D8D6}"/>
    <dgm:cxn modelId="{44F82A35-6196-4B19-8EDE-B92FA42EB84B}" srcId="{1151DB03-223A-45A6-9C58-4B13C725754C}" destId="{AB3D0D33-9640-4454-BD2A-3DFFE4DF714B}" srcOrd="2" destOrd="0" parTransId="{4B91A77C-C3F2-4393-B1EB-1E48EB134528}" sibTransId="{1E937BF4-DC83-498C-AB6C-B5AB786BA1CD}"/>
    <dgm:cxn modelId="{2FC1BD91-7E6B-481C-BD20-3B8688C021B9}" type="presOf" srcId="{A35FA1A9-9563-429B-92E8-F8757B2FAD7C}" destId="{FE10818A-29AB-4D72-B6E8-F45F1B3101FE}" srcOrd="0" destOrd="0" presId="urn:microsoft.com/office/officeart/2005/8/layout/vList2"/>
    <dgm:cxn modelId="{1C718F38-0FE0-45C2-B0B6-35B429ACCEC4}" srcId="{1151DB03-223A-45A6-9C58-4B13C725754C}" destId="{85BB95FB-3F2C-4ECC-B5C0-E243E5037487}" srcOrd="1" destOrd="0" parTransId="{860CBC95-C235-4A06-A41B-72134E95F662}" sibTransId="{94ADD02C-BE0E-488F-ADB6-61681F392377}"/>
    <dgm:cxn modelId="{44CB1EDD-80A0-496E-BEC9-E2897DE0197F}" type="presOf" srcId="{2D787FB3-B5CD-4D8C-9B7E-2FD0C0EDDE52}" destId="{F4E5E67E-A185-40C4-A9FE-874A451E71B0}" srcOrd="0" destOrd="0" presId="urn:microsoft.com/office/officeart/2005/8/layout/vList2"/>
    <dgm:cxn modelId="{BE0B4A2E-C4F4-4DB9-B4DC-F6E81E32F709}" type="presParOf" srcId="{4220FE64-FA43-4A4B-8F83-766DD9FEADF7}" destId="{F4E5E67E-A185-40C4-A9FE-874A451E71B0}" srcOrd="0" destOrd="0" presId="urn:microsoft.com/office/officeart/2005/8/layout/vList2"/>
    <dgm:cxn modelId="{B66B581F-8A36-44D0-B833-660ECCD21CBA}" type="presParOf" srcId="{4220FE64-FA43-4A4B-8F83-766DD9FEADF7}" destId="{D91D4D5F-6552-4518-A867-48F348D30093}" srcOrd="1" destOrd="0" presId="urn:microsoft.com/office/officeart/2005/8/layout/vList2"/>
    <dgm:cxn modelId="{8E608C54-78AB-440E-896B-31279CBF38EE}" type="presParOf" srcId="{4220FE64-FA43-4A4B-8F83-766DD9FEADF7}" destId="{7A762DE9-BF7C-413A-B4BB-2AA1EC79697C}" srcOrd="2" destOrd="0" presId="urn:microsoft.com/office/officeart/2005/8/layout/vList2"/>
    <dgm:cxn modelId="{D23A1628-60EB-450C-9FCB-7B9CB1F74586}" type="presParOf" srcId="{4220FE64-FA43-4A4B-8F83-766DD9FEADF7}" destId="{9BB29F4A-3935-448F-8C50-72503B55C914}" srcOrd="3" destOrd="0" presId="urn:microsoft.com/office/officeart/2005/8/layout/vList2"/>
    <dgm:cxn modelId="{A3D814B8-98D0-4117-8C5B-209EFD9C57A1}" type="presParOf" srcId="{4220FE64-FA43-4A4B-8F83-766DD9FEADF7}" destId="{12019AFD-F23E-48B8-A4BD-AF7A85EB1B26}" srcOrd="4" destOrd="0" presId="urn:microsoft.com/office/officeart/2005/8/layout/vList2"/>
    <dgm:cxn modelId="{46A50982-14DB-4071-9C99-F4F3A363E4A5}" type="presParOf" srcId="{4220FE64-FA43-4A4B-8F83-766DD9FEADF7}" destId="{81FA1B73-EE5F-4E5C-98EF-DB0294037E77}" srcOrd="5" destOrd="0" presId="urn:microsoft.com/office/officeart/2005/8/layout/vList2"/>
    <dgm:cxn modelId="{6B817030-078F-4BFD-BB9C-94A915D4503F}" type="presParOf" srcId="{4220FE64-FA43-4A4B-8F83-766DD9FEADF7}" destId="{FE10818A-29AB-4D72-B6E8-F45F1B3101FE}" srcOrd="6"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1FFB66C4-4E9E-4806-B087-28DA614C9E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57A4549-1E86-4977-B687-C6636B9F9521}">
      <dgm:prSet custT="1"/>
      <dgm:spPr>
        <a:solidFill>
          <a:schemeClr val="accent2"/>
        </a:solidFill>
      </dgm:spPr>
      <dgm:t>
        <a:bodyPr/>
        <a:lstStyle/>
        <a:p>
          <a:pPr rtl="0"/>
          <a:r>
            <a:rPr lang="en-US" sz="1200" dirty="0"/>
            <a:t>Process should be episodic</a:t>
          </a:r>
        </a:p>
      </dgm:t>
    </dgm:pt>
    <dgm:pt modelId="{8BA0A42E-7720-4718-AA45-CFF6C0FEB8DD}" type="parTrans" cxnId="{BA281FA7-2A4A-4DD6-A898-ADCD1FCFC502}">
      <dgm:prSet/>
      <dgm:spPr/>
      <dgm:t>
        <a:bodyPr/>
        <a:lstStyle/>
        <a:p>
          <a:endParaRPr lang="en-US"/>
        </a:p>
      </dgm:t>
    </dgm:pt>
    <dgm:pt modelId="{40B2C071-AB38-49EA-A0A3-EE3EEEC2D36E}" type="sibTrans" cxnId="{BA281FA7-2A4A-4DD6-A898-ADCD1FCFC502}">
      <dgm:prSet/>
      <dgm:spPr/>
      <dgm:t>
        <a:bodyPr/>
        <a:lstStyle/>
        <a:p>
          <a:endParaRPr lang="en-US"/>
        </a:p>
      </dgm:t>
    </dgm:pt>
    <dgm:pt modelId="{48E1AC64-F187-4F04-974A-6702CA4E0672}" type="pres">
      <dgm:prSet presAssocID="{1FFB66C4-4E9E-4806-B087-28DA614C9E7E}" presName="linear" presStyleCnt="0">
        <dgm:presLayoutVars>
          <dgm:animLvl val="lvl"/>
          <dgm:resizeHandles val="exact"/>
        </dgm:presLayoutVars>
      </dgm:prSet>
      <dgm:spPr/>
    </dgm:pt>
    <dgm:pt modelId="{D5A85FD6-B008-4A60-8F3E-F3279E691A22}" type="pres">
      <dgm:prSet presAssocID="{757A4549-1E86-4977-B687-C6636B9F9521}" presName="parentText" presStyleLbl="node1" presStyleIdx="0" presStyleCnt="1">
        <dgm:presLayoutVars>
          <dgm:chMax val="0"/>
          <dgm:bulletEnabled val="1"/>
        </dgm:presLayoutVars>
      </dgm:prSet>
      <dgm:spPr/>
    </dgm:pt>
  </dgm:ptLst>
  <dgm:cxnLst>
    <dgm:cxn modelId="{64CF6558-4466-4F7F-841C-C9ABD0A0CD7B}" type="presOf" srcId="{757A4549-1E86-4977-B687-C6636B9F9521}" destId="{D5A85FD6-B008-4A60-8F3E-F3279E691A22}" srcOrd="0" destOrd="0" presId="urn:microsoft.com/office/officeart/2005/8/layout/vList2"/>
    <dgm:cxn modelId="{BA281FA7-2A4A-4DD6-A898-ADCD1FCFC502}" srcId="{1FFB66C4-4E9E-4806-B087-28DA614C9E7E}" destId="{757A4549-1E86-4977-B687-C6636B9F9521}" srcOrd="0" destOrd="0" parTransId="{8BA0A42E-7720-4718-AA45-CFF6C0FEB8DD}" sibTransId="{40B2C071-AB38-49EA-A0A3-EE3EEEC2D36E}"/>
    <dgm:cxn modelId="{FA5FD5DC-0C8C-419D-B00F-DB291DD262BA}" type="presOf" srcId="{1FFB66C4-4E9E-4806-B087-28DA614C9E7E}" destId="{48E1AC64-F187-4F04-974A-6702CA4E0672}" srcOrd="0" destOrd="0" presId="urn:microsoft.com/office/officeart/2005/8/layout/vList2"/>
    <dgm:cxn modelId="{898580B5-045C-47E3-ABBC-4556D414C4C0}" type="presParOf" srcId="{48E1AC64-F187-4F04-974A-6702CA4E0672}" destId="{D5A85FD6-B008-4A60-8F3E-F3279E691A22}"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4A8F7532-68E2-4349-A33E-489C011603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mc:AlternateContent xmlns:mc="http://schemas.openxmlformats.org/markup-compatibility/2006" xmlns:a14="http://schemas.microsoft.com/office/drawing/2010/main">
      <mc:Choice Requires="a14">
        <dgm:pt modelId="{C1C87764-49D0-4235-A3FC-6A7C3BF7F037}">
          <dgm:prSet/>
          <dgm:spPr/>
          <dgm:t>
            <a:bodyPr/>
            <a:lstStyle/>
            <a:p>
              <a:pPr algn="ctr" rtl="0"/>
              <a:r>
                <a:rPr lang="en-US" dirty="0"/>
                <a:t>We do this loop to counter(s)</a:t>
              </a:r>
              <a:r>
                <a:rPr lang="en-US" dirty="0">
                  <a:sym typeface="Wingdings" panose="05000000000000000000" pitchFamily="2" charset="2"/>
                </a:rPr>
                <a:t></a:t>
              </a:r>
              <a14:m>
                <m:oMath xmlns:m="http://schemas.openxmlformats.org/officeDocument/2006/math">
                  <m:r>
                    <a:rPr lang="en-US" i="1">
                      <a:latin typeface="Cambria Math" panose="02040503050406030204" pitchFamily="18" charset="0"/>
                    </a:rPr>
                    <m:t>∞</m:t>
                  </m:r>
                </m:oMath>
              </a14:m>
              <a:r>
                <a:rPr lang="en-US" dirty="0"/>
                <a:t> and get true value function for policy which we make our episodes</a:t>
              </a:r>
            </a:p>
          </dgm:t>
        </dgm:pt>
      </mc:Choice>
      <mc:Fallback xmlns="">
        <dgm:pt modelId="{C1C87764-49D0-4235-A3FC-6A7C3BF7F037}">
          <dgm:prSet/>
          <dgm:spPr/>
          <dgm:t>
            <a:bodyPr/>
            <a:lstStyle/>
            <a:p>
              <a:pPr algn="ctr" rtl="0"/>
              <a:r>
                <a:rPr lang="en-US" dirty="0" smtClean="0"/>
                <a:t>We do this loop to counter(s)</a:t>
              </a:r>
              <a:r>
                <a:rPr lang="en-US" dirty="0">
                  <a:sym typeface="Wingdings" panose="05000000000000000000" pitchFamily="2" charset="2"/>
                </a:rPr>
                <a:t></a:t>
              </a:r>
              <a:r>
                <a:rPr lang="en-US" i="0"/>
                <a:t>∞</a:t>
              </a:r>
              <a:r>
                <a:rPr lang="en-US" dirty="0"/>
                <a:t> and get true value function for policy which we make our episodes</a:t>
              </a:r>
            </a:p>
          </dgm:t>
        </dgm:pt>
      </mc:Fallback>
    </mc:AlternateContent>
    <dgm:pt modelId="{64EEF968-AA75-4175-97C0-BFC8DC9BBED4}" type="parTrans" cxnId="{0B6D5D81-4109-4BF1-9351-3D274C5E6CCF}">
      <dgm:prSet/>
      <dgm:spPr/>
      <dgm:t>
        <a:bodyPr/>
        <a:lstStyle/>
        <a:p>
          <a:endParaRPr lang="en-US"/>
        </a:p>
      </dgm:t>
    </dgm:pt>
    <dgm:pt modelId="{CF25689F-E638-4C0E-A915-4258F8E94DDA}" type="sibTrans" cxnId="{0B6D5D81-4109-4BF1-9351-3D274C5E6CCF}">
      <dgm:prSet/>
      <dgm:spPr/>
      <dgm:t>
        <a:bodyPr/>
        <a:lstStyle/>
        <a:p>
          <a:endParaRPr lang="en-US"/>
        </a:p>
      </dgm:t>
    </dgm:pt>
    <dgm:pt modelId="{66EAA48E-48A1-4C6B-A982-3855D96E493C}" type="pres">
      <dgm:prSet presAssocID="{4A8F7532-68E2-4349-A33E-489C01160373}" presName="linear" presStyleCnt="0">
        <dgm:presLayoutVars>
          <dgm:animLvl val="lvl"/>
          <dgm:resizeHandles val="exact"/>
        </dgm:presLayoutVars>
      </dgm:prSet>
      <dgm:spPr/>
    </dgm:pt>
    <dgm:pt modelId="{848E2F64-EE29-4A3B-97D0-29B36437D590}" type="pres">
      <dgm:prSet presAssocID="{C1C87764-49D0-4235-A3FC-6A7C3BF7F037}" presName="parentText" presStyleLbl="node1" presStyleIdx="0" presStyleCnt="1" custLinFactNeighborY="12853">
        <dgm:presLayoutVars>
          <dgm:chMax val="0"/>
          <dgm:bulletEnabled val="1"/>
        </dgm:presLayoutVars>
      </dgm:prSet>
      <dgm:spPr/>
    </dgm:pt>
  </dgm:ptLst>
  <dgm:cxnLst>
    <dgm:cxn modelId="{A5DEF553-0280-425F-B74D-9CC18700B81D}" type="presOf" srcId="{4A8F7532-68E2-4349-A33E-489C01160373}" destId="{66EAA48E-48A1-4C6B-A982-3855D96E493C}" srcOrd="0" destOrd="0" presId="urn:microsoft.com/office/officeart/2005/8/layout/vList2"/>
    <dgm:cxn modelId="{0B6D5D81-4109-4BF1-9351-3D274C5E6CCF}" srcId="{4A8F7532-68E2-4349-A33E-489C01160373}" destId="{C1C87764-49D0-4235-A3FC-6A7C3BF7F037}" srcOrd="0" destOrd="0" parTransId="{64EEF968-AA75-4175-97C0-BFC8DC9BBED4}" sibTransId="{CF25689F-E638-4C0E-A915-4258F8E94DDA}"/>
    <dgm:cxn modelId="{466DCBB0-3BC0-4270-AD5D-C790F2F037DC}" type="presOf" srcId="{C1C87764-49D0-4235-A3FC-6A7C3BF7F037}" destId="{848E2F64-EE29-4A3B-97D0-29B36437D590}" srcOrd="0" destOrd="0" presId="urn:microsoft.com/office/officeart/2005/8/layout/vList2"/>
    <dgm:cxn modelId="{46F00E19-9A30-4C08-8506-ADDBA00DBBB7}" type="presParOf" srcId="{66EAA48E-48A1-4C6B-A982-3855D96E493C}" destId="{848E2F64-EE29-4A3B-97D0-29B36437D59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4A8F7532-68E2-4349-A33E-489C011603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mc:AlternateContent xmlns:mc="http://schemas.openxmlformats.org/markup-compatibility/2006" xmlns:a14="http://schemas.microsoft.com/office/drawing/2010/main">
      <mc:Choice Requires="a14">
        <dgm:pt modelId="{C1C87764-49D0-4235-A3FC-6A7C3BF7F037}">
          <dgm:prSet/>
          <dgm:spPr/>
          <dgm:t>
            <a:bodyPr/>
            <a:lstStyle/>
            <a:p>
              <a:pPr algn="ctr" rtl="0"/>
              <a:r>
                <a:rPr lang="en-US" dirty="0"/>
                <a:t>We do this loop to counter(s)</a:t>
              </a:r>
              <a:r>
                <a:rPr lang="en-US" dirty="0">
                  <a:sym typeface="Wingdings" panose="05000000000000000000" pitchFamily="2" charset="2"/>
                </a:rPr>
                <a:t></a:t>
              </a:r>
              <a14:m>
                <m:oMath xmlns:m="http://schemas.openxmlformats.org/officeDocument/2006/math">
                  <m:r>
                    <a:rPr lang="en-US" i="1">
                      <a:latin typeface="Cambria Math" panose="02040503050406030204" pitchFamily="18" charset="0"/>
                    </a:rPr>
                    <m:t>∞</m:t>
                  </m:r>
                </m:oMath>
              </a14:m>
              <a:r>
                <a:rPr lang="en-US" dirty="0"/>
                <a:t> and get true value function for policy which we make our episodes</a:t>
              </a:r>
            </a:p>
          </dgm:t>
        </dgm:pt>
      </mc:Choice>
      <mc:Fallback xmlns="">
        <dgm:pt modelId="{C1C87764-49D0-4235-A3FC-6A7C3BF7F037}">
          <dgm:prSet/>
          <dgm:spPr/>
          <dgm:t>
            <a:bodyPr/>
            <a:lstStyle/>
            <a:p>
              <a:pPr algn="ctr" rtl="0"/>
              <a:r>
                <a:rPr lang="en-US" dirty="0" smtClean="0"/>
                <a:t>We do this loop to counter(s)</a:t>
              </a:r>
              <a:r>
                <a:rPr lang="en-US" dirty="0">
                  <a:sym typeface="Wingdings" panose="05000000000000000000" pitchFamily="2" charset="2"/>
                </a:rPr>
                <a:t></a:t>
              </a:r>
              <a:r>
                <a:rPr lang="en-US" i="0"/>
                <a:t>∞</a:t>
              </a:r>
              <a:r>
                <a:rPr lang="en-US" dirty="0"/>
                <a:t> and get true value function for policy which we make our episodes</a:t>
              </a:r>
            </a:p>
          </dgm:t>
        </dgm:pt>
      </mc:Fallback>
    </mc:AlternateContent>
    <dgm:pt modelId="{64EEF968-AA75-4175-97C0-BFC8DC9BBED4}" type="parTrans" cxnId="{0B6D5D81-4109-4BF1-9351-3D274C5E6CCF}">
      <dgm:prSet/>
      <dgm:spPr/>
      <dgm:t>
        <a:bodyPr/>
        <a:lstStyle/>
        <a:p>
          <a:endParaRPr lang="en-US"/>
        </a:p>
      </dgm:t>
    </dgm:pt>
    <dgm:pt modelId="{CF25689F-E638-4C0E-A915-4258F8E94DDA}" type="sibTrans" cxnId="{0B6D5D81-4109-4BF1-9351-3D274C5E6CCF}">
      <dgm:prSet/>
      <dgm:spPr/>
      <dgm:t>
        <a:bodyPr/>
        <a:lstStyle/>
        <a:p>
          <a:endParaRPr lang="en-US"/>
        </a:p>
      </dgm:t>
    </dgm:pt>
    <dgm:pt modelId="{66EAA48E-48A1-4C6B-A982-3855D96E493C}" type="pres">
      <dgm:prSet presAssocID="{4A8F7532-68E2-4349-A33E-489C01160373}" presName="linear" presStyleCnt="0">
        <dgm:presLayoutVars>
          <dgm:animLvl val="lvl"/>
          <dgm:resizeHandles val="exact"/>
        </dgm:presLayoutVars>
      </dgm:prSet>
      <dgm:spPr/>
    </dgm:pt>
    <dgm:pt modelId="{848E2F64-EE29-4A3B-97D0-29B36437D590}" type="pres">
      <dgm:prSet presAssocID="{C1C87764-49D0-4235-A3FC-6A7C3BF7F037}" presName="parentText" presStyleLbl="node1" presStyleIdx="0" presStyleCnt="1" custLinFactNeighborY="12853">
        <dgm:presLayoutVars>
          <dgm:chMax val="0"/>
          <dgm:bulletEnabled val="1"/>
        </dgm:presLayoutVars>
      </dgm:prSet>
      <dgm:spPr/>
    </dgm:pt>
  </dgm:ptLst>
  <dgm:cxnLst>
    <dgm:cxn modelId="{99A1290B-9B63-4D0B-87EC-623F08451A3A}" type="presOf" srcId="{C1C87764-49D0-4235-A3FC-6A7C3BF7F037}" destId="{848E2F64-EE29-4A3B-97D0-29B36437D590}" srcOrd="0" destOrd="0" presId="urn:microsoft.com/office/officeart/2005/8/layout/vList2"/>
    <dgm:cxn modelId="{F3A39B40-0AE9-4D9F-B206-9CB63CB59454}" type="presOf" srcId="{4A8F7532-68E2-4349-A33E-489C01160373}" destId="{66EAA48E-48A1-4C6B-A982-3855D96E493C}" srcOrd="0" destOrd="0" presId="urn:microsoft.com/office/officeart/2005/8/layout/vList2"/>
    <dgm:cxn modelId="{0B6D5D81-4109-4BF1-9351-3D274C5E6CCF}" srcId="{4A8F7532-68E2-4349-A33E-489C01160373}" destId="{C1C87764-49D0-4235-A3FC-6A7C3BF7F037}" srcOrd="0" destOrd="0" parTransId="{64EEF968-AA75-4175-97C0-BFC8DC9BBED4}" sibTransId="{CF25689F-E638-4C0E-A915-4258F8E94DDA}"/>
    <dgm:cxn modelId="{2870F5B2-CDEA-4FE3-B579-C87B38BD9673}" type="presParOf" srcId="{66EAA48E-48A1-4C6B-A982-3855D96E493C}" destId="{848E2F64-EE29-4A3B-97D0-29B36437D59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F48A3DA5-1F04-46E0-A6F7-912374E8954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5373D5C-5FBC-4206-BAA5-4D8FE645EDBA}">
      <dgm:prSet/>
      <dgm:spPr/>
      <dgm:t>
        <a:bodyPr/>
        <a:lstStyle/>
        <a:p>
          <a:pPr rtl="0"/>
          <a:r>
            <a:rPr lang="en-US"/>
            <a:t>We can apply this to our Monte Carlo method</a:t>
          </a:r>
        </a:p>
      </dgm:t>
    </dgm:pt>
    <dgm:pt modelId="{435602C8-E3A0-48BF-80F6-02EAFA2872B3}" type="parTrans" cxnId="{3E1CCAD6-D295-4348-A569-74D792BC46F1}">
      <dgm:prSet/>
      <dgm:spPr/>
      <dgm:t>
        <a:bodyPr/>
        <a:lstStyle/>
        <a:p>
          <a:endParaRPr lang="en-US"/>
        </a:p>
      </dgm:t>
    </dgm:pt>
    <dgm:pt modelId="{E12F52DD-633E-4702-B616-3E18C2304831}" type="sibTrans" cxnId="{3E1CCAD6-D295-4348-A569-74D792BC46F1}">
      <dgm:prSet/>
      <dgm:spPr/>
      <dgm:t>
        <a:bodyPr/>
        <a:lstStyle/>
        <a:p>
          <a:endParaRPr lang="en-US"/>
        </a:p>
      </dgm:t>
    </dgm:pt>
    <dgm:pt modelId="{9D61D528-2605-458D-B06C-1C689086A5A7}" type="pres">
      <dgm:prSet presAssocID="{F48A3DA5-1F04-46E0-A6F7-912374E8954B}" presName="linear" presStyleCnt="0">
        <dgm:presLayoutVars>
          <dgm:animLvl val="lvl"/>
          <dgm:resizeHandles val="exact"/>
        </dgm:presLayoutVars>
      </dgm:prSet>
      <dgm:spPr/>
    </dgm:pt>
    <dgm:pt modelId="{30D8C5AD-D030-45F7-ACC6-7339FF61007C}" type="pres">
      <dgm:prSet presAssocID="{65373D5C-5FBC-4206-BAA5-4D8FE645EDBA}" presName="parentText" presStyleLbl="node1" presStyleIdx="0" presStyleCnt="1">
        <dgm:presLayoutVars>
          <dgm:chMax val="0"/>
          <dgm:bulletEnabled val="1"/>
        </dgm:presLayoutVars>
      </dgm:prSet>
      <dgm:spPr/>
    </dgm:pt>
  </dgm:ptLst>
  <dgm:cxnLst>
    <dgm:cxn modelId="{6F9D6871-7D9B-4D24-8EC9-152B9368CDE4}" type="presOf" srcId="{F48A3DA5-1F04-46E0-A6F7-912374E8954B}" destId="{9D61D528-2605-458D-B06C-1C689086A5A7}" srcOrd="0" destOrd="0" presId="urn:microsoft.com/office/officeart/2005/8/layout/vList2"/>
    <dgm:cxn modelId="{3E1CCAD6-D295-4348-A569-74D792BC46F1}" srcId="{F48A3DA5-1F04-46E0-A6F7-912374E8954B}" destId="{65373D5C-5FBC-4206-BAA5-4D8FE645EDBA}" srcOrd="0" destOrd="0" parTransId="{435602C8-E3A0-48BF-80F6-02EAFA2872B3}" sibTransId="{E12F52DD-633E-4702-B616-3E18C2304831}"/>
    <dgm:cxn modelId="{8B9ECEE2-845F-4DA3-B9CD-2A9AB006D288}" type="presOf" srcId="{65373D5C-5FBC-4206-BAA5-4D8FE645EDBA}" destId="{30D8C5AD-D030-45F7-ACC6-7339FF61007C}" srcOrd="0" destOrd="0" presId="urn:microsoft.com/office/officeart/2005/8/layout/vList2"/>
    <dgm:cxn modelId="{D4B313D8-7A17-4196-A378-059D19B42B50}" type="presParOf" srcId="{9D61D528-2605-458D-B06C-1C689086A5A7}" destId="{30D8C5AD-D030-45F7-ACC6-7339FF61007C}"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4A8F7532-68E2-4349-A33E-489C011603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1C87764-49D0-4235-A3FC-6A7C3BF7F037}">
      <dgm:prSet/>
      <dgm:spPr>
        <a:blipFill rotWithShape="0">
          <a:blip xmlns:r="http://schemas.openxmlformats.org/officeDocument/2006/relationships" r:embed="rId1"/>
          <a:stretch>
            <a:fillRect/>
          </a:stretch>
        </a:blipFill>
      </dgm:spPr>
      <dgm:t>
        <a:bodyPr/>
        <a:lstStyle/>
        <a:p>
          <a:r>
            <a:rPr lang="en-US">
              <a:noFill/>
            </a:rPr>
            <a:t> </a:t>
          </a:r>
        </a:p>
      </dgm:t>
    </dgm:pt>
    <dgm:pt modelId="{64EEF968-AA75-4175-97C0-BFC8DC9BBED4}" type="parTrans" cxnId="{0B6D5D81-4109-4BF1-9351-3D274C5E6CCF}">
      <dgm:prSet/>
      <dgm:spPr/>
      <dgm:t>
        <a:bodyPr/>
        <a:lstStyle/>
        <a:p>
          <a:endParaRPr lang="en-US"/>
        </a:p>
      </dgm:t>
    </dgm:pt>
    <dgm:pt modelId="{CF25689F-E638-4C0E-A915-4258F8E94DDA}" type="sibTrans" cxnId="{0B6D5D81-4109-4BF1-9351-3D274C5E6CCF}">
      <dgm:prSet/>
      <dgm:spPr/>
      <dgm:t>
        <a:bodyPr/>
        <a:lstStyle/>
        <a:p>
          <a:endParaRPr lang="en-US"/>
        </a:p>
      </dgm:t>
    </dgm:pt>
    <dgm:pt modelId="{66EAA48E-48A1-4C6B-A982-3855D96E493C}" type="pres">
      <dgm:prSet presAssocID="{4A8F7532-68E2-4349-A33E-489C01160373}" presName="linear" presStyleCnt="0">
        <dgm:presLayoutVars>
          <dgm:animLvl val="lvl"/>
          <dgm:resizeHandles val="exact"/>
        </dgm:presLayoutVars>
      </dgm:prSet>
      <dgm:spPr/>
    </dgm:pt>
    <dgm:pt modelId="{848E2F64-EE29-4A3B-97D0-29B36437D590}" type="pres">
      <dgm:prSet presAssocID="{C1C87764-49D0-4235-A3FC-6A7C3BF7F037}" presName="parentText" presStyleLbl="node1" presStyleIdx="0" presStyleCnt="1" custLinFactNeighborY="12853">
        <dgm:presLayoutVars>
          <dgm:chMax val="0"/>
          <dgm:bulletEnabled val="1"/>
        </dgm:presLayoutVars>
      </dgm:prSet>
      <dgm:spPr/>
    </dgm:pt>
  </dgm:ptLst>
  <dgm:cxnLst>
    <dgm:cxn modelId="{0B6D5D81-4109-4BF1-9351-3D274C5E6CCF}" srcId="{4A8F7532-68E2-4349-A33E-489C01160373}" destId="{C1C87764-49D0-4235-A3FC-6A7C3BF7F037}" srcOrd="0" destOrd="0" parTransId="{64EEF968-AA75-4175-97C0-BFC8DC9BBED4}" sibTransId="{CF25689F-E638-4C0E-A915-4258F8E94DDA}"/>
    <dgm:cxn modelId="{466DCBB0-3BC0-4270-AD5D-C790F2F037DC}" type="presOf" srcId="{C1C87764-49D0-4235-A3FC-6A7C3BF7F037}" destId="{848E2F64-EE29-4A3B-97D0-29B36437D590}" srcOrd="0" destOrd="0" presId="urn:microsoft.com/office/officeart/2005/8/layout/vList2"/>
    <dgm:cxn modelId="{A5DEF553-0280-425F-B74D-9CC18700B81D}" type="presOf" srcId="{4A8F7532-68E2-4349-A33E-489C01160373}" destId="{66EAA48E-48A1-4C6B-A982-3855D96E493C}" srcOrd="0" destOrd="0" presId="urn:microsoft.com/office/officeart/2005/8/layout/vList2"/>
    <dgm:cxn modelId="{46F00E19-9A30-4C08-8506-ADDBA00DBBB7}" type="presParOf" srcId="{66EAA48E-48A1-4C6B-A982-3855D96E493C}" destId="{848E2F64-EE29-4A3B-97D0-29B36437D59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1FFB66C4-4E9E-4806-B087-28DA614C9E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57A4549-1E86-4977-B687-C6636B9F9521}">
      <dgm:prSet custT="1"/>
      <dgm:spPr>
        <a:solidFill>
          <a:schemeClr val="accent2"/>
        </a:solidFill>
      </dgm:spPr>
      <dgm:t>
        <a:bodyPr/>
        <a:lstStyle/>
        <a:p>
          <a:pPr algn="ctr" rtl="0"/>
          <a:r>
            <a:rPr lang="en-US" sz="1000" dirty="0"/>
            <a:t>Process doesn't have to be episodic and we can use this method for continues process</a:t>
          </a:r>
        </a:p>
        <a:p>
          <a:pPr algn="ctr" rtl="0"/>
          <a:endParaRPr lang="en-US" sz="1000" dirty="0"/>
        </a:p>
        <a:p>
          <a:pPr algn="ctr" rtl="0"/>
          <a:r>
            <a:rPr lang="en-US" sz="1000" dirty="0">
              <a:solidFill>
                <a:srgbClr val="FFFF00"/>
              </a:solidFill>
            </a:rPr>
            <a:t>(bootstrapping)</a:t>
          </a:r>
        </a:p>
      </dgm:t>
    </dgm:pt>
    <dgm:pt modelId="{8BA0A42E-7720-4718-AA45-CFF6C0FEB8DD}" type="parTrans" cxnId="{BA281FA7-2A4A-4DD6-A898-ADCD1FCFC502}">
      <dgm:prSet/>
      <dgm:spPr/>
      <dgm:t>
        <a:bodyPr/>
        <a:lstStyle/>
        <a:p>
          <a:endParaRPr lang="en-US"/>
        </a:p>
      </dgm:t>
    </dgm:pt>
    <dgm:pt modelId="{40B2C071-AB38-49EA-A0A3-EE3EEEC2D36E}" type="sibTrans" cxnId="{BA281FA7-2A4A-4DD6-A898-ADCD1FCFC502}">
      <dgm:prSet/>
      <dgm:spPr/>
      <dgm:t>
        <a:bodyPr/>
        <a:lstStyle/>
        <a:p>
          <a:endParaRPr lang="en-US"/>
        </a:p>
      </dgm:t>
    </dgm:pt>
    <dgm:pt modelId="{48E1AC64-F187-4F04-974A-6702CA4E0672}" type="pres">
      <dgm:prSet presAssocID="{1FFB66C4-4E9E-4806-B087-28DA614C9E7E}" presName="linear" presStyleCnt="0">
        <dgm:presLayoutVars>
          <dgm:animLvl val="lvl"/>
          <dgm:resizeHandles val="exact"/>
        </dgm:presLayoutVars>
      </dgm:prSet>
      <dgm:spPr/>
    </dgm:pt>
    <dgm:pt modelId="{D5A85FD6-B008-4A60-8F3E-F3279E691A22}" type="pres">
      <dgm:prSet presAssocID="{757A4549-1E86-4977-B687-C6636B9F9521}" presName="parentText" presStyleLbl="node1" presStyleIdx="0" presStyleCnt="1" custLinFactNeighborX="1546" custLinFactNeighborY="1813">
        <dgm:presLayoutVars>
          <dgm:chMax val="0"/>
          <dgm:bulletEnabled val="1"/>
        </dgm:presLayoutVars>
      </dgm:prSet>
      <dgm:spPr/>
    </dgm:pt>
  </dgm:ptLst>
  <dgm:cxnLst>
    <dgm:cxn modelId="{6E3D456C-1860-4B20-A12F-78A273C7898F}" type="presOf" srcId="{757A4549-1E86-4977-B687-C6636B9F9521}" destId="{D5A85FD6-B008-4A60-8F3E-F3279E691A22}" srcOrd="0" destOrd="0" presId="urn:microsoft.com/office/officeart/2005/8/layout/vList2"/>
    <dgm:cxn modelId="{8ED81781-FE38-491C-BD8A-9CD0585ECCF4}" type="presOf" srcId="{1FFB66C4-4E9E-4806-B087-28DA614C9E7E}" destId="{48E1AC64-F187-4F04-974A-6702CA4E0672}" srcOrd="0" destOrd="0" presId="urn:microsoft.com/office/officeart/2005/8/layout/vList2"/>
    <dgm:cxn modelId="{BA281FA7-2A4A-4DD6-A898-ADCD1FCFC502}" srcId="{1FFB66C4-4E9E-4806-B087-28DA614C9E7E}" destId="{757A4549-1E86-4977-B687-C6636B9F9521}" srcOrd="0" destOrd="0" parTransId="{8BA0A42E-7720-4718-AA45-CFF6C0FEB8DD}" sibTransId="{40B2C071-AB38-49EA-A0A3-EE3EEEC2D36E}"/>
    <dgm:cxn modelId="{A41242E0-6BF0-463E-A797-EAA9125BE057}" type="presParOf" srcId="{48E1AC64-F187-4F04-974A-6702CA4E0672}" destId="{D5A85FD6-B008-4A60-8F3E-F3279E691A22}" srcOrd="0" destOrd="0" presId="urn:microsoft.com/office/officeart/2005/8/layout/vList2"/>
  </dgm:cxnLst>
  <dgm:bg>
    <a:solidFill>
      <a:schemeClr val="accent2"/>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4A8F7532-68E2-4349-A33E-489C011603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1C87764-49D0-4235-A3FC-6A7C3BF7F037}">
      <dgm:prSet/>
      <dgm:spPr>
        <a:blipFill rotWithShape="0">
          <a:blip xmlns:r="http://schemas.openxmlformats.org/officeDocument/2006/relationships" r:embed="rId1"/>
          <a:stretch>
            <a:fillRect/>
          </a:stretch>
        </a:blipFill>
      </dgm:spPr>
      <dgm:t>
        <a:bodyPr/>
        <a:lstStyle/>
        <a:p>
          <a:r>
            <a:rPr lang="en-US">
              <a:noFill/>
            </a:rPr>
            <a:t> </a:t>
          </a:r>
        </a:p>
      </dgm:t>
    </dgm:pt>
    <dgm:pt modelId="{64EEF968-AA75-4175-97C0-BFC8DC9BBED4}" type="parTrans" cxnId="{0B6D5D81-4109-4BF1-9351-3D274C5E6CCF}">
      <dgm:prSet/>
      <dgm:spPr/>
      <dgm:t>
        <a:bodyPr/>
        <a:lstStyle/>
        <a:p>
          <a:endParaRPr lang="en-US"/>
        </a:p>
      </dgm:t>
    </dgm:pt>
    <dgm:pt modelId="{CF25689F-E638-4C0E-A915-4258F8E94DDA}" type="sibTrans" cxnId="{0B6D5D81-4109-4BF1-9351-3D274C5E6CCF}">
      <dgm:prSet/>
      <dgm:spPr/>
      <dgm:t>
        <a:bodyPr/>
        <a:lstStyle/>
        <a:p>
          <a:endParaRPr lang="en-US"/>
        </a:p>
      </dgm:t>
    </dgm:pt>
    <dgm:pt modelId="{66EAA48E-48A1-4C6B-A982-3855D96E493C}" type="pres">
      <dgm:prSet presAssocID="{4A8F7532-68E2-4349-A33E-489C01160373}" presName="linear" presStyleCnt="0">
        <dgm:presLayoutVars>
          <dgm:animLvl val="lvl"/>
          <dgm:resizeHandles val="exact"/>
        </dgm:presLayoutVars>
      </dgm:prSet>
      <dgm:spPr/>
    </dgm:pt>
    <dgm:pt modelId="{848E2F64-EE29-4A3B-97D0-29B36437D590}" type="pres">
      <dgm:prSet presAssocID="{C1C87764-49D0-4235-A3FC-6A7C3BF7F037}" presName="parentText" presStyleLbl="node1" presStyleIdx="0" presStyleCnt="1" custLinFactNeighborY="12853">
        <dgm:presLayoutVars>
          <dgm:chMax val="0"/>
          <dgm:bulletEnabled val="1"/>
        </dgm:presLayoutVars>
      </dgm:prSet>
      <dgm:spPr/>
    </dgm:pt>
  </dgm:ptLst>
  <dgm:cxnLst>
    <dgm:cxn modelId="{F3A39B40-0AE9-4D9F-B206-9CB63CB59454}" type="presOf" srcId="{4A8F7532-68E2-4349-A33E-489C01160373}" destId="{66EAA48E-48A1-4C6B-A982-3855D96E493C}" srcOrd="0" destOrd="0" presId="urn:microsoft.com/office/officeart/2005/8/layout/vList2"/>
    <dgm:cxn modelId="{0B6D5D81-4109-4BF1-9351-3D274C5E6CCF}" srcId="{4A8F7532-68E2-4349-A33E-489C01160373}" destId="{C1C87764-49D0-4235-A3FC-6A7C3BF7F037}" srcOrd="0" destOrd="0" parTransId="{64EEF968-AA75-4175-97C0-BFC8DC9BBED4}" sibTransId="{CF25689F-E638-4C0E-A915-4258F8E94DDA}"/>
    <dgm:cxn modelId="{99A1290B-9B63-4D0B-87EC-623F08451A3A}" type="presOf" srcId="{C1C87764-49D0-4235-A3FC-6A7C3BF7F037}" destId="{848E2F64-EE29-4A3B-97D0-29B36437D590}" srcOrd="0" destOrd="0" presId="urn:microsoft.com/office/officeart/2005/8/layout/vList2"/>
    <dgm:cxn modelId="{2870F5B2-CDEA-4FE3-B579-C87B38BD9673}" type="presParOf" srcId="{66EAA48E-48A1-4C6B-A982-3855D96E493C}" destId="{848E2F64-EE29-4A3B-97D0-29B36437D59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C2D60BB0-9F09-4A88-AB20-854A35753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2FF9DD1-BA02-499E-8EF6-6B39977C6DB5}">
      <dgm:prSet/>
      <dgm:spPr/>
      <dgm:t>
        <a:bodyPr/>
        <a:lstStyle/>
        <a:p>
          <a:pPr rtl="0"/>
          <a:r>
            <a:rPr lang="en-US"/>
            <a:t>Left) As we can see in MC method after reaching end of episode we update previous value function of all state with respect to that </a:t>
          </a:r>
        </a:p>
      </dgm:t>
    </dgm:pt>
    <dgm:pt modelId="{957718B3-EBC9-46F0-9C6E-F48913E125C1}" type="parTrans" cxnId="{9C47F642-FC72-4B86-9900-91CDF4CFD920}">
      <dgm:prSet/>
      <dgm:spPr/>
      <dgm:t>
        <a:bodyPr/>
        <a:lstStyle/>
        <a:p>
          <a:endParaRPr lang="en-US"/>
        </a:p>
      </dgm:t>
    </dgm:pt>
    <dgm:pt modelId="{897615F4-78CF-4717-B2E7-EA32E322DFFD}" type="sibTrans" cxnId="{9C47F642-FC72-4B86-9900-91CDF4CFD920}">
      <dgm:prSet/>
      <dgm:spPr/>
      <dgm:t>
        <a:bodyPr/>
        <a:lstStyle/>
        <a:p>
          <a:endParaRPr lang="en-US"/>
        </a:p>
      </dgm:t>
    </dgm:pt>
    <dgm:pt modelId="{549362C2-29BE-45F7-83D1-3BDA5C6DAD65}">
      <dgm:prSet/>
      <dgm:spPr/>
      <dgm:t>
        <a:bodyPr/>
        <a:lstStyle/>
        <a:p>
          <a:pPr rtl="0"/>
          <a:r>
            <a:rPr lang="en-US" dirty="0"/>
            <a:t>Right) As we can see in TD method after taking one step we just update previous value function of previous state with respect to our next state value function </a:t>
          </a:r>
        </a:p>
      </dgm:t>
    </dgm:pt>
    <dgm:pt modelId="{F0CEEC12-C253-4E1B-A5A9-1FA9EF7CFFB8}" type="parTrans" cxnId="{70C8E7AA-9743-4E24-847A-3055756BE266}">
      <dgm:prSet/>
      <dgm:spPr/>
      <dgm:t>
        <a:bodyPr/>
        <a:lstStyle/>
        <a:p>
          <a:endParaRPr lang="en-US"/>
        </a:p>
      </dgm:t>
    </dgm:pt>
    <dgm:pt modelId="{8677EC39-8E56-4F0F-9690-B41C09837942}" type="sibTrans" cxnId="{70C8E7AA-9743-4E24-847A-3055756BE266}">
      <dgm:prSet/>
      <dgm:spPr/>
      <dgm:t>
        <a:bodyPr/>
        <a:lstStyle/>
        <a:p>
          <a:endParaRPr lang="en-US"/>
        </a:p>
      </dgm:t>
    </dgm:pt>
    <dgm:pt modelId="{775F05BF-25B2-4DAE-9003-4F6CFAFF2662}" type="pres">
      <dgm:prSet presAssocID="{C2D60BB0-9F09-4A88-AB20-854A3575376B}" presName="linear" presStyleCnt="0">
        <dgm:presLayoutVars>
          <dgm:animLvl val="lvl"/>
          <dgm:resizeHandles val="exact"/>
        </dgm:presLayoutVars>
      </dgm:prSet>
      <dgm:spPr/>
    </dgm:pt>
    <dgm:pt modelId="{14B09FBA-0F14-4F7C-B7B9-6404907A9CA3}" type="pres">
      <dgm:prSet presAssocID="{02FF9DD1-BA02-499E-8EF6-6B39977C6DB5}" presName="parentText" presStyleLbl="node1" presStyleIdx="0" presStyleCnt="2">
        <dgm:presLayoutVars>
          <dgm:chMax val="0"/>
          <dgm:bulletEnabled val="1"/>
        </dgm:presLayoutVars>
      </dgm:prSet>
      <dgm:spPr/>
    </dgm:pt>
    <dgm:pt modelId="{49AC8C89-C7F5-4FEB-A5D6-4EA4ED4E6CDA}" type="pres">
      <dgm:prSet presAssocID="{897615F4-78CF-4717-B2E7-EA32E322DFFD}" presName="spacer" presStyleCnt="0"/>
      <dgm:spPr/>
    </dgm:pt>
    <dgm:pt modelId="{ADCBDDEB-51C5-4D7F-8BA2-2AA92343E9DB}" type="pres">
      <dgm:prSet presAssocID="{549362C2-29BE-45F7-83D1-3BDA5C6DAD65}" presName="parentText" presStyleLbl="node1" presStyleIdx="1" presStyleCnt="2">
        <dgm:presLayoutVars>
          <dgm:chMax val="0"/>
          <dgm:bulletEnabled val="1"/>
        </dgm:presLayoutVars>
      </dgm:prSet>
      <dgm:spPr/>
    </dgm:pt>
  </dgm:ptLst>
  <dgm:cxnLst>
    <dgm:cxn modelId="{85D60A3A-008D-4CDF-8849-2E6473CEEF50}" type="presOf" srcId="{02FF9DD1-BA02-499E-8EF6-6B39977C6DB5}" destId="{14B09FBA-0F14-4F7C-B7B9-6404907A9CA3}" srcOrd="0" destOrd="0" presId="urn:microsoft.com/office/officeart/2005/8/layout/vList2"/>
    <dgm:cxn modelId="{D3332B3B-CDDF-48BA-AA88-D8FB497B286C}" type="presOf" srcId="{C2D60BB0-9F09-4A88-AB20-854A3575376B}" destId="{775F05BF-25B2-4DAE-9003-4F6CFAFF2662}" srcOrd="0" destOrd="0" presId="urn:microsoft.com/office/officeart/2005/8/layout/vList2"/>
    <dgm:cxn modelId="{9C47F642-FC72-4B86-9900-91CDF4CFD920}" srcId="{C2D60BB0-9F09-4A88-AB20-854A3575376B}" destId="{02FF9DD1-BA02-499E-8EF6-6B39977C6DB5}" srcOrd="0" destOrd="0" parTransId="{957718B3-EBC9-46F0-9C6E-F48913E125C1}" sibTransId="{897615F4-78CF-4717-B2E7-EA32E322DFFD}"/>
    <dgm:cxn modelId="{70C8E7AA-9743-4E24-847A-3055756BE266}" srcId="{C2D60BB0-9F09-4A88-AB20-854A3575376B}" destId="{549362C2-29BE-45F7-83D1-3BDA5C6DAD65}" srcOrd="1" destOrd="0" parTransId="{F0CEEC12-C253-4E1B-A5A9-1FA9EF7CFFB8}" sibTransId="{8677EC39-8E56-4F0F-9690-B41C09837942}"/>
    <dgm:cxn modelId="{3041F8BA-DB4C-4249-8404-87A16C608C04}" type="presOf" srcId="{549362C2-29BE-45F7-83D1-3BDA5C6DAD65}" destId="{ADCBDDEB-51C5-4D7F-8BA2-2AA92343E9DB}" srcOrd="0" destOrd="0" presId="urn:microsoft.com/office/officeart/2005/8/layout/vList2"/>
    <dgm:cxn modelId="{1071F7E2-9A0A-41D2-AF2E-BED29CC0DA51}" type="presParOf" srcId="{775F05BF-25B2-4DAE-9003-4F6CFAFF2662}" destId="{14B09FBA-0F14-4F7C-B7B9-6404907A9CA3}" srcOrd="0" destOrd="0" presId="urn:microsoft.com/office/officeart/2005/8/layout/vList2"/>
    <dgm:cxn modelId="{0C850629-2A13-46C4-A945-3ED298B15DA8}" type="presParOf" srcId="{775F05BF-25B2-4DAE-9003-4F6CFAFF2662}" destId="{49AC8C89-C7F5-4FEB-A5D6-4EA4ED4E6CDA}" srcOrd="1" destOrd="0" presId="urn:microsoft.com/office/officeart/2005/8/layout/vList2"/>
    <dgm:cxn modelId="{5F2DC11A-6418-4D3C-869F-85D2C7A990F6}" type="presParOf" srcId="{775F05BF-25B2-4DAE-9003-4F6CFAFF2662}" destId="{ADCBDDEB-51C5-4D7F-8BA2-2AA92343E9D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6A2DFCFF-BED5-416D-9974-540F57767ED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1A122CC-B997-42AD-A3B2-CAD4DB50BF34}">
      <dgm:prSet/>
      <dgm:spPr/>
      <dgm:t>
        <a:bodyPr/>
        <a:lstStyle/>
        <a:p>
          <a:pPr algn="ctr" rtl="0"/>
          <a:r>
            <a:rPr lang="en-US" dirty="0"/>
            <a:t>TD method is online process</a:t>
          </a:r>
        </a:p>
      </dgm:t>
    </dgm:pt>
    <dgm:pt modelId="{7D083185-6E1C-415D-928E-2747C87573FE}" type="parTrans" cxnId="{392672D7-A80F-4D1E-B87D-C97A274F0463}">
      <dgm:prSet/>
      <dgm:spPr/>
      <dgm:t>
        <a:bodyPr/>
        <a:lstStyle/>
        <a:p>
          <a:endParaRPr lang="en-US"/>
        </a:p>
      </dgm:t>
    </dgm:pt>
    <dgm:pt modelId="{0BE6CE09-68FA-4AB4-9A09-89D3A64EFD67}" type="sibTrans" cxnId="{392672D7-A80F-4D1E-B87D-C97A274F0463}">
      <dgm:prSet/>
      <dgm:spPr/>
      <dgm:t>
        <a:bodyPr/>
        <a:lstStyle/>
        <a:p>
          <a:endParaRPr lang="en-US"/>
        </a:p>
      </dgm:t>
    </dgm:pt>
    <dgm:pt modelId="{84B981CF-F303-4AFE-94D3-95570DDAAE09}">
      <dgm:prSet/>
      <dgm:spPr/>
      <dgm:t>
        <a:bodyPr/>
        <a:lstStyle/>
        <a:p>
          <a:pPr algn="ctr" rtl="0"/>
          <a:r>
            <a:rPr lang="en-US" dirty="0"/>
            <a:t>TD works in continues environment</a:t>
          </a:r>
        </a:p>
      </dgm:t>
    </dgm:pt>
    <dgm:pt modelId="{90E53D4A-AA77-4FDF-A9E8-18BC924AEEF7}" type="parTrans" cxnId="{F9CB5600-5200-440A-8576-48CA3550BFA1}">
      <dgm:prSet/>
      <dgm:spPr/>
      <dgm:t>
        <a:bodyPr/>
        <a:lstStyle/>
        <a:p>
          <a:endParaRPr lang="en-US"/>
        </a:p>
      </dgm:t>
    </dgm:pt>
    <dgm:pt modelId="{DED11C84-7882-4723-B584-207363A8080C}" type="sibTrans" cxnId="{F9CB5600-5200-440A-8576-48CA3550BFA1}">
      <dgm:prSet/>
      <dgm:spPr/>
      <dgm:t>
        <a:bodyPr/>
        <a:lstStyle/>
        <a:p>
          <a:endParaRPr lang="en-US"/>
        </a:p>
      </dgm:t>
    </dgm:pt>
    <dgm:pt modelId="{965D797E-B868-4649-AB86-7F0FE11E7702}" type="pres">
      <dgm:prSet presAssocID="{6A2DFCFF-BED5-416D-9974-540F57767ED0}" presName="linear" presStyleCnt="0">
        <dgm:presLayoutVars>
          <dgm:animLvl val="lvl"/>
          <dgm:resizeHandles val="exact"/>
        </dgm:presLayoutVars>
      </dgm:prSet>
      <dgm:spPr/>
    </dgm:pt>
    <dgm:pt modelId="{3CAB6080-FE78-4074-A0C6-8FCF2C75AF9E}" type="pres">
      <dgm:prSet presAssocID="{11A122CC-B997-42AD-A3B2-CAD4DB50BF34}" presName="parentText" presStyleLbl="node1" presStyleIdx="0" presStyleCnt="2">
        <dgm:presLayoutVars>
          <dgm:chMax val="0"/>
          <dgm:bulletEnabled val="1"/>
        </dgm:presLayoutVars>
      </dgm:prSet>
      <dgm:spPr/>
    </dgm:pt>
    <dgm:pt modelId="{A9EFF7CE-EB58-43AC-BC5B-53AEBAB8D058}" type="pres">
      <dgm:prSet presAssocID="{0BE6CE09-68FA-4AB4-9A09-89D3A64EFD67}" presName="spacer" presStyleCnt="0"/>
      <dgm:spPr/>
    </dgm:pt>
    <dgm:pt modelId="{5B2538D1-98AA-4E70-B770-2FB3DC6BA56C}" type="pres">
      <dgm:prSet presAssocID="{84B981CF-F303-4AFE-94D3-95570DDAAE09}" presName="parentText" presStyleLbl="node1" presStyleIdx="1" presStyleCnt="2">
        <dgm:presLayoutVars>
          <dgm:chMax val="0"/>
          <dgm:bulletEnabled val="1"/>
        </dgm:presLayoutVars>
      </dgm:prSet>
      <dgm:spPr/>
    </dgm:pt>
  </dgm:ptLst>
  <dgm:cxnLst>
    <dgm:cxn modelId="{F9CB5600-5200-440A-8576-48CA3550BFA1}" srcId="{6A2DFCFF-BED5-416D-9974-540F57767ED0}" destId="{84B981CF-F303-4AFE-94D3-95570DDAAE09}" srcOrd="1" destOrd="0" parTransId="{90E53D4A-AA77-4FDF-A9E8-18BC924AEEF7}" sibTransId="{DED11C84-7882-4723-B584-207363A8080C}"/>
    <dgm:cxn modelId="{4040B42F-1034-41A6-9347-2C8ED3C61D83}" type="presOf" srcId="{6A2DFCFF-BED5-416D-9974-540F57767ED0}" destId="{965D797E-B868-4649-AB86-7F0FE11E7702}" srcOrd="0" destOrd="0" presId="urn:microsoft.com/office/officeart/2005/8/layout/vList2"/>
    <dgm:cxn modelId="{FC4E7456-CC6A-4232-9192-B448FC02C65D}" type="presOf" srcId="{11A122CC-B997-42AD-A3B2-CAD4DB50BF34}" destId="{3CAB6080-FE78-4074-A0C6-8FCF2C75AF9E}" srcOrd="0" destOrd="0" presId="urn:microsoft.com/office/officeart/2005/8/layout/vList2"/>
    <dgm:cxn modelId="{392672D7-A80F-4D1E-B87D-C97A274F0463}" srcId="{6A2DFCFF-BED5-416D-9974-540F57767ED0}" destId="{11A122CC-B997-42AD-A3B2-CAD4DB50BF34}" srcOrd="0" destOrd="0" parTransId="{7D083185-6E1C-415D-928E-2747C87573FE}" sibTransId="{0BE6CE09-68FA-4AB4-9A09-89D3A64EFD67}"/>
    <dgm:cxn modelId="{B69B2AE5-D0C5-41E8-A9F3-D17B9ADB6CCC}" type="presOf" srcId="{84B981CF-F303-4AFE-94D3-95570DDAAE09}" destId="{5B2538D1-98AA-4E70-B770-2FB3DC6BA56C}" srcOrd="0" destOrd="0" presId="urn:microsoft.com/office/officeart/2005/8/layout/vList2"/>
    <dgm:cxn modelId="{56BAD92C-1723-4777-9B6A-409059CFB70B}" type="presParOf" srcId="{965D797E-B868-4649-AB86-7F0FE11E7702}" destId="{3CAB6080-FE78-4074-A0C6-8FCF2C75AF9E}" srcOrd="0" destOrd="0" presId="urn:microsoft.com/office/officeart/2005/8/layout/vList2"/>
    <dgm:cxn modelId="{E5C08FD5-F279-4376-B2BF-4404D956BA1A}" type="presParOf" srcId="{965D797E-B868-4649-AB86-7F0FE11E7702}" destId="{A9EFF7CE-EB58-43AC-BC5B-53AEBAB8D058}" srcOrd="1" destOrd="0" presId="urn:microsoft.com/office/officeart/2005/8/layout/vList2"/>
    <dgm:cxn modelId="{D34601DA-CD02-4543-B11F-4DB7B83304A8}" type="presParOf" srcId="{965D797E-B868-4649-AB86-7F0FE11E7702}" destId="{5B2538D1-98AA-4E70-B770-2FB3DC6BA56C}"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33808E2A-08BF-4ACD-AE67-081BE4DD085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A81F6E0-4B68-41F7-A2E5-B14A237CA3FF}">
      <dgm:prSet/>
      <dgm:spPr/>
      <dgm:t>
        <a:bodyPr/>
        <a:lstStyle/>
        <a:p>
          <a:pPr algn="ctr" rtl="0"/>
          <a:r>
            <a:rPr lang="en-US" dirty="0"/>
            <a:t>TD sensitive to initial values</a:t>
          </a:r>
        </a:p>
      </dgm:t>
    </dgm:pt>
    <dgm:pt modelId="{225D3C13-197C-4392-AA7D-BF4A5281B427}" type="parTrans" cxnId="{F568605F-C3FB-41F7-BAFE-73AD10DA7433}">
      <dgm:prSet/>
      <dgm:spPr/>
      <dgm:t>
        <a:bodyPr/>
        <a:lstStyle/>
        <a:p>
          <a:endParaRPr lang="en-US"/>
        </a:p>
      </dgm:t>
    </dgm:pt>
    <dgm:pt modelId="{D17B6A55-FD08-4B4D-A2F6-5CE94198AD6A}" type="sibTrans" cxnId="{F568605F-C3FB-41F7-BAFE-73AD10DA7433}">
      <dgm:prSet/>
      <dgm:spPr/>
      <dgm:t>
        <a:bodyPr/>
        <a:lstStyle/>
        <a:p>
          <a:endParaRPr lang="en-US"/>
        </a:p>
      </dgm:t>
    </dgm:pt>
    <dgm:pt modelId="{4D3D0415-B2F6-4E26-8B15-1F6AACB2E8AF}" type="pres">
      <dgm:prSet presAssocID="{33808E2A-08BF-4ACD-AE67-081BE4DD085B}" presName="linear" presStyleCnt="0">
        <dgm:presLayoutVars>
          <dgm:animLvl val="lvl"/>
          <dgm:resizeHandles val="exact"/>
        </dgm:presLayoutVars>
      </dgm:prSet>
      <dgm:spPr/>
    </dgm:pt>
    <dgm:pt modelId="{84BB9EEE-2E3B-4D72-859C-86C9A053322D}" type="pres">
      <dgm:prSet presAssocID="{AA81F6E0-4B68-41F7-A2E5-B14A237CA3FF}" presName="parentText" presStyleLbl="node1" presStyleIdx="0" presStyleCnt="1" custLinFactNeighborX="1485" custLinFactNeighborY="677">
        <dgm:presLayoutVars>
          <dgm:chMax val="0"/>
          <dgm:bulletEnabled val="1"/>
        </dgm:presLayoutVars>
      </dgm:prSet>
      <dgm:spPr/>
    </dgm:pt>
  </dgm:ptLst>
  <dgm:cxnLst>
    <dgm:cxn modelId="{55BF440C-7E0A-43F7-82E3-61BAB98E3BAE}" type="presOf" srcId="{AA81F6E0-4B68-41F7-A2E5-B14A237CA3FF}" destId="{84BB9EEE-2E3B-4D72-859C-86C9A053322D}" srcOrd="0" destOrd="0" presId="urn:microsoft.com/office/officeart/2005/8/layout/vList2"/>
    <dgm:cxn modelId="{F568605F-C3FB-41F7-BAFE-73AD10DA7433}" srcId="{33808E2A-08BF-4ACD-AE67-081BE4DD085B}" destId="{AA81F6E0-4B68-41F7-A2E5-B14A237CA3FF}" srcOrd="0" destOrd="0" parTransId="{225D3C13-197C-4392-AA7D-BF4A5281B427}" sibTransId="{D17B6A55-FD08-4B4D-A2F6-5CE94198AD6A}"/>
    <dgm:cxn modelId="{6346AD7A-4BC0-4A07-A8AE-12D102C2BCEC}" type="presOf" srcId="{33808E2A-08BF-4ACD-AE67-081BE4DD085B}" destId="{4D3D0415-B2F6-4E26-8B15-1F6AACB2E8AF}" srcOrd="0" destOrd="0" presId="urn:microsoft.com/office/officeart/2005/8/layout/vList2"/>
    <dgm:cxn modelId="{81C2E84A-B0B4-4C88-A735-6F4514B34F39}" type="presParOf" srcId="{4D3D0415-B2F6-4E26-8B15-1F6AACB2E8AF}" destId="{84BB9EEE-2E3B-4D72-859C-86C9A053322D}"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5372C5-A50C-4304-8EDE-F684FB0ADE75}"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92D3BCC7-E591-4B22-AD50-A7744ADBF84B}">
      <dgm:prSet phldrT="[Text]"/>
      <dgm:spPr/>
      <dgm:t>
        <a:bodyPr/>
        <a:lstStyle/>
        <a:p>
          <a:r>
            <a:rPr lang="en-US" dirty="0"/>
            <a:t>Model</a:t>
          </a:r>
        </a:p>
      </dgm:t>
    </dgm:pt>
    <dgm:pt modelId="{B1F389A8-1FB3-48B5-8F75-3121EF62DA14}" type="parTrans" cxnId="{8F55E58C-D348-42E9-952E-592A89CC8257}">
      <dgm:prSet/>
      <dgm:spPr/>
      <dgm:t>
        <a:bodyPr/>
        <a:lstStyle/>
        <a:p>
          <a:endParaRPr lang="en-US"/>
        </a:p>
      </dgm:t>
    </dgm:pt>
    <dgm:pt modelId="{99323E91-4125-4123-910E-CA2F16E7F78D}" type="sibTrans" cxnId="{8F55E58C-D348-42E9-952E-592A89CC8257}">
      <dgm:prSet/>
      <dgm:spPr/>
      <dgm:t>
        <a:bodyPr/>
        <a:lstStyle/>
        <a:p>
          <a:endParaRPr lang="en-US"/>
        </a:p>
      </dgm:t>
    </dgm:pt>
    <mc:AlternateContent xmlns:mc="http://schemas.openxmlformats.org/markup-compatibility/2006" xmlns:a14="http://schemas.microsoft.com/office/drawing/2010/main">
      <mc:Choice Requires="a14">
        <dgm:pt modelId="{B50CD474-32D4-44B3-AC7C-40C3509158F9}">
          <dgm:prSet phldrT="[Text]" custT="1"/>
          <dgm:spPr>
            <a:solidFill>
              <a:srgbClr val="FFFF00"/>
            </a:solidFill>
          </dgm:spPr>
          <dgm:t>
            <a:bodyPr/>
            <a:lstStyle/>
            <a:p>
              <a:pPr/>
              <a14:m>
                <m:oMathPara xmlns:m="http://schemas.openxmlformats.org/officeDocument/2006/math">
                  <m:oMathParaPr>
                    <m:jc m:val="centerGroup"/>
                  </m:oMathParaPr>
                  <m:oMath xmlns:m="http://schemas.openxmlformats.org/officeDocument/2006/math">
                    <m:sSubSup>
                      <m:sSubSupPr>
                        <m:ctrlPr>
                          <a:rPr lang="en-US" sz="1400" i="1" smtClean="0">
                            <a:solidFill>
                              <a:schemeClr val="tx1"/>
                            </a:solidFill>
                            <a:latin typeface="Cambria Math" panose="02040503050406030204" pitchFamily="18" charset="0"/>
                          </a:rPr>
                        </m:ctrlPr>
                      </m:sSubSupPr>
                      <m:e>
                        <m:r>
                          <a:rPr lang="en-US" sz="1400" b="0" i="1" smtClean="0">
                            <a:solidFill>
                              <a:schemeClr val="tx1"/>
                            </a:solidFill>
                            <a:latin typeface="Cambria Math" panose="02040503050406030204" pitchFamily="18" charset="0"/>
                          </a:rPr>
                          <m:t>𝑝</m:t>
                        </m:r>
                      </m:e>
                      <m:sub>
                        <m:r>
                          <a:rPr lang="en-US" sz="1400" b="0" i="1" smtClean="0">
                            <a:solidFill>
                              <a:schemeClr val="tx1"/>
                            </a:solidFill>
                            <a:latin typeface="Cambria Math" panose="02040503050406030204" pitchFamily="18" charset="0"/>
                          </a:rPr>
                          <m:t>𝑠𝑠</m:t>
                        </m:r>
                        <m:r>
                          <a:rPr lang="en-US" sz="1400" b="0" i="1" smtClean="0">
                            <a:solidFill>
                              <a:schemeClr val="tx1"/>
                            </a:solidFill>
                            <a:latin typeface="Cambria Math" panose="02040503050406030204" pitchFamily="18" charset="0"/>
                          </a:rPr>
                          <m:t>′</m:t>
                        </m:r>
                      </m:sub>
                      <m:sup>
                        <m:r>
                          <a:rPr lang="en-US" sz="1400" b="0" i="1" smtClean="0">
                            <a:solidFill>
                              <a:schemeClr val="tx1"/>
                            </a:solidFill>
                            <a:latin typeface="Cambria Math" panose="02040503050406030204" pitchFamily="18" charset="0"/>
                          </a:rPr>
                          <m:t>𝑎</m:t>
                        </m:r>
                      </m:sup>
                    </m:sSubSup>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𝑝</m:t>
                    </m:r>
                    <m:d>
                      <m:dPr>
                        <m:ctrlPr>
                          <a:rPr lang="en-US" sz="1400" b="0" i="1" smtClean="0">
                            <a:solidFill>
                              <a:schemeClr val="tx1"/>
                            </a:solidFill>
                            <a:latin typeface="Cambria Math" panose="02040503050406030204" pitchFamily="18" charset="0"/>
                          </a:rPr>
                        </m:ctrlPr>
                      </m:dPr>
                      <m:e>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𝑠</m:t>
                            </m:r>
                          </m:e>
                          <m:sub>
                            <m:r>
                              <a:rPr lang="en-US" sz="1400" b="0" i="1" smtClean="0">
                                <a:solidFill>
                                  <a:schemeClr val="tx1"/>
                                </a:solidFill>
                                <a:latin typeface="Cambria Math" panose="02040503050406030204" pitchFamily="18" charset="0"/>
                              </a:rPr>
                              <m:t>𝑡</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𝑠</m:t>
                        </m:r>
                        <m:r>
                          <a:rPr lang="en-US" sz="1400" b="0" i="1" smtClean="0">
                            <a:solidFill>
                              <a:schemeClr val="tx1"/>
                            </a:solidFill>
                            <a:latin typeface="Cambria Math" panose="02040503050406030204" pitchFamily="18" charset="0"/>
                          </a:rPr>
                          <m:t>′</m:t>
                        </m:r>
                      </m:e>
                      <m:e>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𝑠</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𝑠</m:t>
                        </m:r>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𝑎</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𝑎</m:t>
                        </m:r>
                      </m:e>
                    </m:d>
                  </m:oMath>
                </m:oMathPara>
              </a14:m>
              <a:endParaRPr lang="en-US" sz="3000" dirty="0"/>
            </a:p>
          </dgm:t>
        </dgm:pt>
      </mc:Choice>
      <mc:Fallback xmlns="">
        <dgm:pt modelId="{B50CD474-32D4-44B3-AC7C-40C3509158F9}">
          <dgm:prSet phldrT="[Text]" custT="1"/>
          <dgm:spPr>
            <a:solidFill>
              <a:srgbClr val="FFFF00"/>
            </a:solidFill>
          </dgm:spPr>
          <dgm:t>
            <a:bodyPr/>
            <a:lstStyle/>
            <a:p>
              <a:pPr/>
              <a:r>
                <a:rPr lang="en-US" sz="1400" b="0" i="0" smtClean="0">
                  <a:solidFill>
                    <a:schemeClr val="tx1"/>
                  </a:solidFill>
                  <a:latin typeface="Cambria Math" panose="02040503050406030204" pitchFamily="18" charset="0"/>
                </a:rPr>
                <a:t>𝑝</a:t>
              </a:r>
              <a:r>
                <a:rPr lang="en-US" sz="1400" b="0" i="0" smtClean="0">
                  <a:solidFill>
                    <a:schemeClr val="tx1"/>
                  </a:solidFill>
                  <a:latin typeface="Cambria Math" panose="02040503050406030204" pitchFamily="18" charset="0"/>
                </a:rPr>
                <a:t>_</a:t>
              </a:r>
              <a:r>
                <a:rPr lang="en-US" sz="1400" b="0" i="0" smtClean="0">
                  <a:solidFill>
                    <a:schemeClr val="tx1"/>
                  </a:solidFill>
                  <a:latin typeface="Cambria Math" panose="02040503050406030204" pitchFamily="18" charset="0"/>
                </a:rPr>
                <a:t>𝑠𝑠′^𝑎=𝑝(𝑠_(𝑡+1)=𝑠′│𝑠_𝑡=𝑠,𝑎_𝑡=𝑎)</a:t>
              </a:r>
              <a:endParaRPr lang="en-US" sz="3000" dirty="0"/>
            </a:p>
          </dgm:t>
        </dgm:pt>
      </mc:Fallback>
    </mc:AlternateContent>
    <dgm:pt modelId="{7EEF437B-97EE-48F2-A72E-FF2B4DE6CF88}" type="parTrans" cxnId="{360DD72E-D7D7-4051-B1EF-AA91A989376B}">
      <dgm:prSet/>
      <dgm:spPr/>
      <dgm:t>
        <a:bodyPr/>
        <a:lstStyle/>
        <a:p>
          <a:endParaRPr lang="en-US"/>
        </a:p>
      </dgm:t>
    </dgm:pt>
    <dgm:pt modelId="{8FCB665E-2612-4458-9C90-7B12AE5C30EB}" type="sibTrans" cxnId="{360DD72E-D7D7-4051-B1EF-AA91A989376B}">
      <dgm:prSet/>
      <dgm:spPr/>
      <dgm:t>
        <a:bodyPr/>
        <a:lstStyle/>
        <a:p>
          <a:endParaRPr lang="en-US"/>
        </a:p>
      </dgm:t>
    </dgm:pt>
    <mc:AlternateContent xmlns:mc="http://schemas.openxmlformats.org/markup-compatibility/2006" xmlns:a14="http://schemas.microsoft.com/office/drawing/2010/main">
      <mc:Choice Requires="a14">
        <dgm:pt modelId="{4D83FDB3-CBB5-4075-99F4-DF9C6ED2A027}">
          <dgm:prSet phldrT="[Text]" custT="1"/>
          <dgm:spPr>
            <a:solidFill>
              <a:srgbClr val="FFFF00"/>
            </a:solidFill>
          </dgm:spPr>
          <dgm: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𝑅</m:t>
                        </m:r>
                      </m:e>
                      <m:sub>
                        <m:r>
                          <a:rPr lang="en-US" sz="1600" b="0" i="1" smtClean="0">
                            <a:solidFill>
                              <a:schemeClr val="tx1"/>
                            </a:solidFill>
                            <a:latin typeface="Cambria Math" panose="02040503050406030204" pitchFamily="18" charset="0"/>
                          </a:rPr>
                          <m:t>𝑠</m:t>
                        </m:r>
                      </m:sub>
                      <m:sup>
                        <m:r>
                          <a:rPr lang="en-US" sz="1600" b="0" i="1" smtClean="0">
                            <a:solidFill>
                              <a:schemeClr val="tx1"/>
                            </a:solidFill>
                            <a:latin typeface="Cambria Math" panose="02040503050406030204" pitchFamily="18" charset="0"/>
                          </a:rPr>
                          <m:t>𝑎</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𝑅</m:t>
                            </m:r>
                          </m:e>
                          <m:sub>
                            <m:r>
                              <a:rPr lang="en-US" sz="1600" b="0" i="1" smtClean="0">
                                <a:solidFill>
                                  <a:schemeClr val="tx1"/>
                                </a:solidFill>
                                <a:latin typeface="Cambria Math" panose="02040503050406030204" pitchFamily="18" charset="0"/>
                              </a:rPr>
                              <m:t>𝑡</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m:t>
                            </m:r>
                          </m:sub>
                        </m:sSub>
                      </m:e>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𝑆</m:t>
                            </m:r>
                          </m:e>
                          <m:sub>
                            <m:r>
                              <a:rPr lang="en-US" sz="1600" b="0" i="1" smtClean="0">
                                <a:solidFill>
                                  <a:schemeClr val="tx1"/>
                                </a:solidFill>
                                <a:latin typeface="Cambria Math" panose="02040503050406030204" pitchFamily="18" charset="0"/>
                              </a:rPr>
                              <m:t>𝑡</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𝐴</m:t>
                            </m:r>
                          </m:e>
                          <m:sub>
                            <m:r>
                              <a:rPr lang="en-US" sz="1600" b="0" i="1" smtClean="0">
                                <a:solidFill>
                                  <a:schemeClr val="tx1"/>
                                </a:solidFill>
                                <a:latin typeface="Cambria Math" panose="02040503050406030204" pitchFamily="18" charset="0"/>
                              </a:rPr>
                              <m:t>𝑡</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oMath>
                </m:oMathPara>
              </a14:m>
              <a:endParaRPr lang="en-US" sz="2000" dirty="0"/>
            </a:p>
          </dgm:t>
        </dgm:pt>
      </mc:Choice>
      <mc:Fallback xmlns="">
        <dgm:pt modelId="{4D83FDB3-CBB5-4075-99F4-DF9C6ED2A027}">
          <dgm:prSet phldrT="[Text]" custT="1"/>
          <dgm:spPr>
            <a:solidFill>
              <a:srgbClr val="FFFF00"/>
            </a:solidFill>
          </dgm:spPr>
          <dgm:t>
            <a:bodyPr/>
            <a:lstStyle/>
            <a:p>
              <a:pPr/>
              <a:r>
                <a:rPr lang="en-US" sz="1600" b="0" i="0" smtClean="0">
                  <a:solidFill>
                    <a:schemeClr val="tx1"/>
                  </a:solidFill>
                  <a:latin typeface="Cambria Math" panose="02040503050406030204" pitchFamily="18" charset="0"/>
                </a:rPr>
                <a:t>𝑅</a:t>
              </a:r>
              <a:r>
                <a:rPr lang="en-US" sz="1600" b="0" i="0" smtClean="0">
                  <a:solidFill>
                    <a:schemeClr val="tx1"/>
                  </a:solidFill>
                  <a:latin typeface="Cambria Math" panose="02040503050406030204" pitchFamily="18" charset="0"/>
                </a:rPr>
                <a:t>_</a:t>
              </a:r>
              <a:r>
                <a:rPr lang="en-US" sz="1600" b="0" i="0" smtClean="0">
                  <a:solidFill>
                    <a:schemeClr val="tx1"/>
                  </a:solidFill>
                  <a:latin typeface="Cambria Math" panose="02040503050406030204" pitchFamily="18" charset="0"/>
                </a:rPr>
                <a:t>𝑠^𝑎=𝐸(𝑅_(𝑡+1)│𝑆_𝑡=𝑠,𝐴_𝑡=𝑎)</a:t>
              </a:r>
              <a:endParaRPr lang="en-US" sz="2000" dirty="0"/>
            </a:p>
          </dgm:t>
        </dgm:pt>
      </mc:Fallback>
    </mc:AlternateContent>
    <dgm:pt modelId="{6EC68729-4261-47E2-9BC0-4E3CC0B91CFF}" type="parTrans" cxnId="{1C1BEE4D-31FB-4393-AB74-7E3465BB13EC}">
      <dgm:prSet/>
      <dgm:spPr/>
      <dgm:t>
        <a:bodyPr/>
        <a:lstStyle/>
        <a:p>
          <a:endParaRPr lang="en-US"/>
        </a:p>
      </dgm:t>
    </dgm:pt>
    <dgm:pt modelId="{0C52919B-CD91-4BA5-A2BE-E85FEF952438}" type="sibTrans" cxnId="{1C1BEE4D-31FB-4393-AB74-7E3465BB13EC}">
      <dgm:prSet/>
      <dgm:spPr/>
      <dgm:t>
        <a:bodyPr/>
        <a:lstStyle/>
        <a:p>
          <a:endParaRPr lang="en-US"/>
        </a:p>
      </dgm:t>
    </dgm:pt>
    <dgm:pt modelId="{A046765A-E0D4-421F-9C3F-888B59B3490D}" type="pres">
      <dgm:prSet presAssocID="{B05372C5-A50C-4304-8EDE-F684FB0ADE75}" presName="Name0" presStyleCnt="0">
        <dgm:presLayoutVars>
          <dgm:chMax val="1"/>
          <dgm:chPref val="1"/>
          <dgm:dir/>
          <dgm:animOne val="branch"/>
          <dgm:animLvl val="lvl"/>
        </dgm:presLayoutVars>
      </dgm:prSet>
      <dgm:spPr/>
    </dgm:pt>
    <dgm:pt modelId="{7DF7E160-0B68-4B95-911C-6291A2BF1223}" type="pres">
      <dgm:prSet presAssocID="{92D3BCC7-E591-4B22-AD50-A7744ADBF84B}" presName="singleCycle" presStyleCnt="0"/>
      <dgm:spPr/>
    </dgm:pt>
    <dgm:pt modelId="{4542AE18-A5E9-438E-857B-40652E14F2E5}" type="pres">
      <dgm:prSet presAssocID="{92D3BCC7-E591-4B22-AD50-A7744ADBF84B}" presName="singleCenter" presStyleLbl="node1" presStyleIdx="0" presStyleCnt="3" custScaleX="318156" custLinFactNeighborX="1014" custLinFactNeighborY="-40102">
        <dgm:presLayoutVars>
          <dgm:chMax val="7"/>
          <dgm:chPref val="7"/>
        </dgm:presLayoutVars>
      </dgm:prSet>
      <dgm:spPr/>
    </dgm:pt>
    <dgm:pt modelId="{B9FFA302-8D62-4459-82E8-0163CD7D20DF}" type="pres">
      <dgm:prSet presAssocID="{7EEF437B-97EE-48F2-A72E-FF2B4DE6CF88}" presName="Name56" presStyleLbl="parChTrans1D2" presStyleIdx="0" presStyleCnt="2"/>
      <dgm:spPr/>
    </dgm:pt>
    <dgm:pt modelId="{2F1069FC-5103-4B7E-8847-092CB69405A1}" type="pres">
      <dgm:prSet presAssocID="{B50CD474-32D4-44B3-AC7C-40C3509158F9}" presName="text0" presStyleLbl="node1" presStyleIdx="1" presStyleCnt="3" custScaleX="324033" custRadScaleRad="146322" custRadScaleInc="121535">
        <dgm:presLayoutVars>
          <dgm:bulletEnabled val="1"/>
        </dgm:presLayoutVars>
      </dgm:prSet>
      <dgm:spPr/>
    </dgm:pt>
    <dgm:pt modelId="{C4841930-B8D4-4438-8009-D9A512D139A8}" type="pres">
      <dgm:prSet presAssocID="{6EC68729-4261-47E2-9BC0-4E3CC0B91CFF}" presName="Name56" presStyleLbl="parChTrans1D2" presStyleIdx="1" presStyleCnt="2"/>
      <dgm:spPr/>
    </dgm:pt>
    <dgm:pt modelId="{81BED2F9-9593-49AB-BC7B-2DDA87C93507}" type="pres">
      <dgm:prSet presAssocID="{4D83FDB3-CBB5-4075-99F4-DF9C6ED2A027}" presName="text0" presStyleLbl="node1" presStyleIdx="2" presStyleCnt="3" custScaleX="325806" custRadScaleRad="154396" custRadScaleInc="79573">
        <dgm:presLayoutVars>
          <dgm:bulletEnabled val="1"/>
        </dgm:presLayoutVars>
      </dgm:prSet>
      <dgm:spPr/>
    </dgm:pt>
  </dgm:ptLst>
  <dgm:cxnLst>
    <dgm:cxn modelId="{26AAEB08-807D-40E7-8DA6-743FF04AF9A5}" type="presOf" srcId="{4D83FDB3-CBB5-4075-99F4-DF9C6ED2A027}" destId="{81BED2F9-9593-49AB-BC7B-2DDA87C93507}" srcOrd="0" destOrd="0" presId="urn:microsoft.com/office/officeart/2008/layout/RadialCluster"/>
    <dgm:cxn modelId="{360DD72E-D7D7-4051-B1EF-AA91A989376B}" srcId="{92D3BCC7-E591-4B22-AD50-A7744ADBF84B}" destId="{B50CD474-32D4-44B3-AC7C-40C3509158F9}" srcOrd="0" destOrd="0" parTransId="{7EEF437B-97EE-48F2-A72E-FF2B4DE6CF88}" sibTransId="{8FCB665E-2612-4458-9C90-7B12AE5C30EB}"/>
    <dgm:cxn modelId="{6307EA45-FC00-4563-9CD9-47E94C0FE2B1}" type="presOf" srcId="{6EC68729-4261-47E2-9BC0-4E3CC0B91CFF}" destId="{C4841930-B8D4-4438-8009-D9A512D139A8}" srcOrd="0" destOrd="0" presId="urn:microsoft.com/office/officeart/2008/layout/RadialCluster"/>
    <dgm:cxn modelId="{DA01F567-EE00-4BCE-8CAA-1356057AB680}" type="presOf" srcId="{B50CD474-32D4-44B3-AC7C-40C3509158F9}" destId="{2F1069FC-5103-4B7E-8847-092CB69405A1}" srcOrd="0" destOrd="0" presId="urn:microsoft.com/office/officeart/2008/layout/RadialCluster"/>
    <dgm:cxn modelId="{1C1BEE4D-31FB-4393-AB74-7E3465BB13EC}" srcId="{92D3BCC7-E591-4B22-AD50-A7744ADBF84B}" destId="{4D83FDB3-CBB5-4075-99F4-DF9C6ED2A027}" srcOrd="1" destOrd="0" parTransId="{6EC68729-4261-47E2-9BC0-4E3CC0B91CFF}" sibTransId="{0C52919B-CD91-4BA5-A2BE-E85FEF952438}"/>
    <dgm:cxn modelId="{8F55E58C-D348-42E9-952E-592A89CC8257}" srcId="{B05372C5-A50C-4304-8EDE-F684FB0ADE75}" destId="{92D3BCC7-E591-4B22-AD50-A7744ADBF84B}" srcOrd="0" destOrd="0" parTransId="{B1F389A8-1FB3-48B5-8F75-3121EF62DA14}" sibTransId="{99323E91-4125-4123-910E-CA2F16E7F78D}"/>
    <dgm:cxn modelId="{64055C9F-4673-49AB-ACD3-7AD104B52B5E}" type="presOf" srcId="{92D3BCC7-E591-4B22-AD50-A7744ADBF84B}" destId="{4542AE18-A5E9-438E-857B-40652E14F2E5}" srcOrd="0" destOrd="0" presId="urn:microsoft.com/office/officeart/2008/layout/RadialCluster"/>
    <dgm:cxn modelId="{14A3B1A6-D23E-4FBC-889A-A79179D9EE86}" type="presOf" srcId="{B05372C5-A50C-4304-8EDE-F684FB0ADE75}" destId="{A046765A-E0D4-421F-9C3F-888B59B3490D}" srcOrd="0" destOrd="0" presId="urn:microsoft.com/office/officeart/2008/layout/RadialCluster"/>
    <dgm:cxn modelId="{D5C428FD-8D9C-48AC-8A81-DE80B4CBBDA2}" type="presOf" srcId="{7EEF437B-97EE-48F2-A72E-FF2B4DE6CF88}" destId="{B9FFA302-8D62-4459-82E8-0163CD7D20DF}" srcOrd="0" destOrd="0" presId="urn:microsoft.com/office/officeart/2008/layout/RadialCluster"/>
    <dgm:cxn modelId="{4D2DD784-FE10-43C0-BE77-30A16865AA13}" type="presParOf" srcId="{A046765A-E0D4-421F-9C3F-888B59B3490D}" destId="{7DF7E160-0B68-4B95-911C-6291A2BF1223}" srcOrd="0" destOrd="0" presId="urn:microsoft.com/office/officeart/2008/layout/RadialCluster"/>
    <dgm:cxn modelId="{9843AEE9-0ACE-49BE-A346-F3ADE5911D10}" type="presParOf" srcId="{7DF7E160-0B68-4B95-911C-6291A2BF1223}" destId="{4542AE18-A5E9-438E-857B-40652E14F2E5}" srcOrd="0" destOrd="0" presId="urn:microsoft.com/office/officeart/2008/layout/RadialCluster"/>
    <dgm:cxn modelId="{E65C633E-AB3D-4E14-9FE9-9A6958DF68FE}" type="presParOf" srcId="{7DF7E160-0B68-4B95-911C-6291A2BF1223}" destId="{B9FFA302-8D62-4459-82E8-0163CD7D20DF}" srcOrd="1" destOrd="0" presId="urn:microsoft.com/office/officeart/2008/layout/RadialCluster"/>
    <dgm:cxn modelId="{284F5333-A645-4AD8-B42B-7DA6EF76CC12}" type="presParOf" srcId="{7DF7E160-0B68-4B95-911C-6291A2BF1223}" destId="{2F1069FC-5103-4B7E-8847-092CB69405A1}" srcOrd="2" destOrd="0" presId="urn:microsoft.com/office/officeart/2008/layout/RadialCluster"/>
    <dgm:cxn modelId="{53EA699D-75EA-4BDE-AA99-8E937A345A87}" type="presParOf" srcId="{7DF7E160-0B68-4B95-911C-6291A2BF1223}" destId="{C4841930-B8D4-4438-8009-D9A512D139A8}" srcOrd="3" destOrd="0" presId="urn:microsoft.com/office/officeart/2008/layout/RadialCluster"/>
    <dgm:cxn modelId="{0C6EDEF7-30A8-44B9-93D3-9D99DDEB8866}" type="presParOf" srcId="{7DF7E160-0B68-4B95-911C-6291A2BF1223}" destId="{81BED2F9-9593-49AB-BC7B-2DDA87C93507}" srcOrd="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24A634CA-FD9B-4128-9783-BB3C0753A1E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AB9D208-3EB7-49D3-BA5E-0126BF2E6AFA}">
      <dgm:prSet/>
      <dgm:spPr/>
      <dgm:t>
        <a:bodyPr/>
        <a:lstStyle/>
        <a:p>
          <a:pPr rtl="0"/>
          <a:r>
            <a:rPr lang="en-US"/>
            <a:t>MC not sensitive to initial values</a:t>
          </a:r>
        </a:p>
      </dgm:t>
    </dgm:pt>
    <dgm:pt modelId="{217A6A0C-8A20-49E0-A149-43E41EDF510B}" type="parTrans" cxnId="{3B94909B-3CA3-44E3-8E55-2378166E4F94}">
      <dgm:prSet/>
      <dgm:spPr/>
      <dgm:t>
        <a:bodyPr/>
        <a:lstStyle/>
        <a:p>
          <a:endParaRPr lang="en-US"/>
        </a:p>
      </dgm:t>
    </dgm:pt>
    <dgm:pt modelId="{389F78A0-FC29-4A88-8F36-D1636689CED4}" type="sibTrans" cxnId="{3B94909B-3CA3-44E3-8E55-2378166E4F94}">
      <dgm:prSet/>
      <dgm:spPr/>
      <dgm:t>
        <a:bodyPr/>
        <a:lstStyle/>
        <a:p>
          <a:endParaRPr lang="en-US"/>
        </a:p>
      </dgm:t>
    </dgm:pt>
    <dgm:pt modelId="{6F2A1B5F-316C-4746-879C-4212F4AD0247}" type="pres">
      <dgm:prSet presAssocID="{24A634CA-FD9B-4128-9783-BB3C0753A1E4}" presName="linear" presStyleCnt="0">
        <dgm:presLayoutVars>
          <dgm:animLvl val="lvl"/>
          <dgm:resizeHandles val="exact"/>
        </dgm:presLayoutVars>
      </dgm:prSet>
      <dgm:spPr/>
    </dgm:pt>
    <dgm:pt modelId="{D7167619-1D95-4A3B-907F-79973720510D}" type="pres">
      <dgm:prSet presAssocID="{5AB9D208-3EB7-49D3-BA5E-0126BF2E6AFA}" presName="parentText" presStyleLbl="node1" presStyleIdx="0" presStyleCnt="1" custLinFactNeighborX="-2744" custLinFactNeighborY="-11167">
        <dgm:presLayoutVars>
          <dgm:chMax val="0"/>
          <dgm:bulletEnabled val="1"/>
        </dgm:presLayoutVars>
      </dgm:prSet>
      <dgm:spPr/>
    </dgm:pt>
  </dgm:ptLst>
  <dgm:cxnLst>
    <dgm:cxn modelId="{B0AE5780-0315-4163-8258-1A92361045AE}" type="presOf" srcId="{24A634CA-FD9B-4128-9783-BB3C0753A1E4}" destId="{6F2A1B5F-316C-4746-879C-4212F4AD0247}" srcOrd="0" destOrd="0" presId="urn:microsoft.com/office/officeart/2005/8/layout/vList2"/>
    <dgm:cxn modelId="{3B94909B-3CA3-44E3-8E55-2378166E4F94}" srcId="{24A634CA-FD9B-4128-9783-BB3C0753A1E4}" destId="{5AB9D208-3EB7-49D3-BA5E-0126BF2E6AFA}" srcOrd="0" destOrd="0" parTransId="{217A6A0C-8A20-49E0-A149-43E41EDF510B}" sibTransId="{389F78A0-FC29-4A88-8F36-D1636689CED4}"/>
    <dgm:cxn modelId="{E59EB8BA-0401-4562-B428-02F180DE117F}" type="presOf" srcId="{5AB9D208-3EB7-49D3-BA5E-0126BF2E6AFA}" destId="{D7167619-1D95-4A3B-907F-79973720510D}" srcOrd="0" destOrd="0" presId="urn:microsoft.com/office/officeart/2005/8/layout/vList2"/>
    <dgm:cxn modelId="{67C0A0E8-F24C-46B8-8CE0-97AAD876E28C}" type="presParOf" srcId="{6F2A1B5F-316C-4746-879C-4212F4AD0247}" destId="{D7167619-1D95-4A3B-907F-79973720510D}"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B18A3C1C-FD4A-4D16-8435-B9CDA330305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58D233D-6D17-41FF-AA4A-7A8E4805A853}">
      <dgm:prSet/>
      <dgm:spPr/>
      <dgm:t>
        <a:bodyPr/>
        <a:lstStyle/>
        <a:p>
          <a:pPr algn="ctr" rtl="0"/>
          <a:r>
            <a:rPr lang="en-US" dirty="0"/>
            <a:t>We use this in markov decision environment</a:t>
          </a:r>
        </a:p>
      </dgm:t>
    </dgm:pt>
    <dgm:pt modelId="{44A9B882-CEFB-43E5-A687-5D94439DB181}" type="parTrans" cxnId="{DF3D06FA-4EB5-4FA5-B21F-6CC585A96AA2}">
      <dgm:prSet/>
      <dgm:spPr/>
      <dgm:t>
        <a:bodyPr/>
        <a:lstStyle/>
        <a:p>
          <a:endParaRPr lang="en-US"/>
        </a:p>
      </dgm:t>
    </dgm:pt>
    <dgm:pt modelId="{E5BDBB5C-4341-4286-B086-42D82CEF201C}" type="sibTrans" cxnId="{DF3D06FA-4EB5-4FA5-B21F-6CC585A96AA2}">
      <dgm:prSet/>
      <dgm:spPr/>
      <dgm:t>
        <a:bodyPr/>
        <a:lstStyle/>
        <a:p>
          <a:endParaRPr lang="en-US"/>
        </a:p>
      </dgm:t>
    </dgm:pt>
    <dgm:pt modelId="{CF6EC993-6A98-48B0-B99A-1DFF79E7E011}" type="pres">
      <dgm:prSet presAssocID="{B18A3C1C-FD4A-4D16-8435-B9CDA3303050}" presName="linear" presStyleCnt="0">
        <dgm:presLayoutVars>
          <dgm:animLvl val="lvl"/>
          <dgm:resizeHandles val="exact"/>
        </dgm:presLayoutVars>
      </dgm:prSet>
      <dgm:spPr/>
    </dgm:pt>
    <dgm:pt modelId="{4D080847-374E-49DB-87AB-CBCAFDAB049D}" type="pres">
      <dgm:prSet presAssocID="{F58D233D-6D17-41FF-AA4A-7A8E4805A853}" presName="parentText" presStyleLbl="node1" presStyleIdx="0" presStyleCnt="1">
        <dgm:presLayoutVars>
          <dgm:chMax val="0"/>
          <dgm:bulletEnabled val="1"/>
        </dgm:presLayoutVars>
      </dgm:prSet>
      <dgm:spPr/>
    </dgm:pt>
  </dgm:ptLst>
  <dgm:cxnLst>
    <dgm:cxn modelId="{06829132-DA56-494E-A7A9-F03596FC8A3F}" type="presOf" srcId="{F58D233D-6D17-41FF-AA4A-7A8E4805A853}" destId="{4D080847-374E-49DB-87AB-CBCAFDAB049D}" srcOrd="0" destOrd="0" presId="urn:microsoft.com/office/officeart/2005/8/layout/vList2"/>
    <dgm:cxn modelId="{4C86BFD5-5B10-4ED1-BB74-77716F226D1B}" type="presOf" srcId="{B18A3C1C-FD4A-4D16-8435-B9CDA3303050}" destId="{CF6EC993-6A98-48B0-B99A-1DFF79E7E011}" srcOrd="0" destOrd="0" presId="urn:microsoft.com/office/officeart/2005/8/layout/vList2"/>
    <dgm:cxn modelId="{DF3D06FA-4EB5-4FA5-B21F-6CC585A96AA2}" srcId="{B18A3C1C-FD4A-4D16-8435-B9CDA3303050}" destId="{F58D233D-6D17-41FF-AA4A-7A8E4805A853}" srcOrd="0" destOrd="0" parTransId="{44A9B882-CEFB-43E5-A687-5D94439DB181}" sibTransId="{E5BDBB5C-4341-4286-B086-42D82CEF201C}"/>
    <dgm:cxn modelId="{F80E0144-A3E1-41A8-B199-3677ACCFEEEC}" type="presParOf" srcId="{CF6EC993-6A98-48B0-B99A-1DFF79E7E011}" destId="{4D080847-374E-49DB-87AB-CBCAFDAB049D}" srcOrd="0" destOrd="0" presId="urn:microsoft.com/office/officeart/2005/8/layout/vList2"/>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73C64D4D-2157-4B4D-A202-5C21B156C1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14900FF-FF0F-457E-84F5-7539C72F4CA2}">
      <dgm:prSet/>
      <dgm:spPr/>
      <dgm:t>
        <a:bodyPr/>
        <a:lstStyle/>
        <a:p>
          <a:pPr algn="ctr" rtl="0"/>
          <a:r>
            <a:rPr lang="en-US" dirty="0"/>
            <a:t>We wait until end of episode then for each state we find all n-step return and then we use equation for updates</a:t>
          </a:r>
        </a:p>
      </dgm:t>
    </dgm:pt>
    <dgm:pt modelId="{42DE99A3-363B-4EA1-805F-8992E3D8AF1B}" type="parTrans" cxnId="{47ABB373-DEC8-43F7-B08C-DCAF3FC01736}">
      <dgm:prSet/>
      <dgm:spPr/>
      <dgm:t>
        <a:bodyPr/>
        <a:lstStyle/>
        <a:p>
          <a:endParaRPr lang="en-US"/>
        </a:p>
      </dgm:t>
    </dgm:pt>
    <dgm:pt modelId="{14979772-77C4-41DC-A4B5-22E0597DC548}" type="sibTrans" cxnId="{47ABB373-DEC8-43F7-B08C-DCAF3FC01736}">
      <dgm:prSet/>
      <dgm:spPr/>
      <dgm:t>
        <a:bodyPr/>
        <a:lstStyle/>
        <a:p>
          <a:endParaRPr lang="en-US"/>
        </a:p>
      </dgm:t>
    </dgm:pt>
    <dgm:pt modelId="{D9F368A3-2BA7-4F7A-A8CD-17E835C5C332}" type="pres">
      <dgm:prSet presAssocID="{73C64D4D-2157-4B4D-A202-5C21B156C184}" presName="linear" presStyleCnt="0">
        <dgm:presLayoutVars>
          <dgm:animLvl val="lvl"/>
          <dgm:resizeHandles val="exact"/>
        </dgm:presLayoutVars>
      </dgm:prSet>
      <dgm:spPr/>
    </dgm:pt>
    <dgm:pt modelId="{1022675E-AB4A-4004-96D8-B6B5B82D83D7}" type="pres">
      <dgm:prSet presAssocID="{D14900FF-FF0F-457E-84F5-7539C72F4CA2}" presName="parentText" presStyleLbl="node1" presStyleIdx="0" presStyleCnt="1">
        <dgm:presLayoutVars>
          <dgm:chMax val="0"/>
          <dgm:bulletEnabled val="1"/>
        </dgm:presLayoutVars>
      </dgm:prSet>
      <dgm:spPr/>
    </dgm:pt>
  </dgm:ptLst>
  <dgm:cxnLst>
    <dgm:cxn modelId="{FA9A7610-07B4-4427-87DD-FDCC0683CFB6}" type="presOf" srcId="{D14900FF-FF0F-457E-84F5-7539C72F4CA2}" destId="{1022675E-AB4A-4004-96D8-B6B5B82D83D7}" srcOrd="0" destOrd="0" presId="urn:microsoft.com/office/officeart/2005/8/layout/vList2"/>
    <dgm:cxn modelId="{C458F564-3AD0-45E1-A52A-414E0DBAA58B}" type="presOf" srcId="{73C64D4D-2157-4B4D-A202-5C21B156C184}" destId="{D9F368A3-2BA7-4F7A-A8CD-17E835C5C332}" srcOrd="0" destOrd="0" presId="urn:microsoft.com/office/officeart/2005/8/layout/vList2"/>
    <dgm:cxn modelId="{47ABB373-DEC8-43F7-B08C-DCAF3FC01736}" srcId="{73C64D4D-2157-4B4D-A202-5C21B156C184}" destId="{D14900FF-FF0F-457E-84F5-7539C72F4CA2}" srcOrd="0" destOrd="0" parTransId="{42DE99A3-363B-4EA1-805F-8992E3D8AF1B}" sibTransId="{14979772-77C4-41DC-A4B5-22E0597DC548}"/>
    <dgm:cxn modelId="{E0EA0050-AABB-4D61-B18B-F56A25DF8AC9}" type="presParOf" srcId="{D9F368A3-2BA7-4F7A-A8CD-17E835C5C332}" destId="{1022675E-AB4A-4004-96D8-B6B5B82D83D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28CCC0CF-6B7C-487D-8400-211CB4728DD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30C06FE1-72A3-46D0-AEFB-189B25CF2DCD}">
          <dgm:prSet/>
          <dgm:spPr>
            <a:solidFill>
              <a:srgbClr val="FFFF00"/>
            </a:solidFill>
          </dgm:spPr>
          <dgm:t>
            <a:bodyPr/>
            <a:lstStyle/>
            <a:p>
              <a:pPr rtl="0"/>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𝜀</m:t>
                    </m:r>
                    <m:r>
                      <a:rPr lang="en-US" i="1" smtClean="0">
                        <a:solidFill>
                          <a:schemeClr val="tx1"/>
                        </a:solidFill>
                        <a:latin typeface="Cambria Math" panose="02040503050406030204" pitchFamily="18" charset="0"/>
                        <a:ea typeface="Cambria Math" panose="02040503050406030204" pitchFamily="18" charset="0"/>
                      </a:rPr>
                      <m:t>←</m:t>
                    </m:r>
                    <m:f>
                      <m:fPr>
                        <m:ctrlPr>
                          <a:rPr lang="en-US" b="0" i="1">
                            <a:solidFill>
                              <a:schemeClr val="tx1"/>
                            </a:solidFill>
                            <a:latin typeface="Cambria Math" panose="02040503050406030204" pitchFamily="18" charset="0"/>
                          </a:rPr>
                        </m:ctrlPr>
                      </m:fPr>
                      <m:num>
                        <m:r>
                          <a:rPr lang="en-US" b="0" i="1">
                            <a:solidFill>
                              <a:schemeClr val="tx1"/>
                            </a:solidFill>
                            <a:latin typeface="Cambria Math" panose="02040503050406030204" pitchFamily="18" charset="0"/>
                          </a:rPr>
                          <m:t>1</m:t>
                        </m:r>
                      </m:num>
                      <m:den>
                        <m:r>
                          <a:rPr lang="en-US" b="0" i="1">
                            <a:solidFill>
                              <a:schemeClr val="tx1"/>
                            </a:solidFill>
                            <a:latin typeface="Cambria Math" panose="02040503050406030204" pitchFamily="18" charset="0"/>
                          </a:rPr>
                          <m:t>𝑘</m:t>
                        </m:r>
                      </m:den>
                    </m:f>
                  </m:oMath>
                </m:oMathPara>
              </a14:m>
              <a:endParaRPr lang="en-US" dirty="0"/>
            </a:p>
          </dgm:t>
        </dgm:pt>
      </mc:Choice>
      <mc:Fallback xmlns="">
        <dgm:pt modelId="{30C06FE1-72A3-46D0-AEFB-189B25CF2DCD}">
          <dgm:prSet/>
          <dgm:spPr>
            <a:solidFill>
              <a:srgbClr val="FFFF00"/>
            </a:solidFill>
          </dgm:spPr>
          <dgm:t>
            <a:bodyPr/>
            <a:lstStyle/>
            <a:p>
              <a:pPr rtl="0"/>
              <a:r>
                <a:rPr lang="en-US" i="0" smtClean="0">
                  <a:solidFill>
                    <a:schemeClr val="tx1"/>
                  </a:solidFill>
                </a:rPr>
                <a:t>𝜀</a:t>
              </a:r>
              <a:r>
                <a:rPr lang="en-US" i="0" smtClean="0">
                  <a:solidFill>
                    <a:schemeClr val="tx1"/>
                  </a:solidFill>
                  <a:latin typeface="Cambria Math" panose="02040503050406030204" pitchFamily="18" charset="0"/>
                  <a:ea typeface="Cambria Math" panose="02040503050406030204" pitchFamily="18" charset="0"/>
                </a:rPr>
                <a:t>←</a:t>
              </a:r>
              <a:r>
                <a:rPr lang="en-US" b="0" i="0">
                  <a:solidFill>
                    <a:schemeClr val="tx1"/>
                  </a:solidFill>
                </a:rPr>
                <a:t>1/𝑘</a:t>
              </a:r>
              <a:endParaRPr lang="en-US" dirty="0"/>
            </a:p>
          </dgm:t>
        </dgm:pt>
      </mc:Fallback>
    </mc:AlternateContent>
    <dgm:pt modelId="{1D1EDFA5-ABF7-4BB1-97A9-8E69864A0552}" type="parTrans" cxnId="{54A5F2AE-FB13-4B50-906A-F4C69E8E664C}">
      <dgm:prSet/>
      <dgm:spPr/>
      <dgm:t>
        <a:bodyPr/>
        <a:lstStyle/>
        <a:p>
          <a:endParaRPr lang="en-US"/>
        </a:p>
      </dgm:t>
    </dgm:pt>
    <dgm:pt modelId="{57D19DAF-C403-49A9-9F5F-31534E7617B3}" type="sibTrans" cxnId="{54A5F2AE-FB13-4B50-906A-F4C69E8E664C}">
      <dgm:prSet/>
      <dgm:spPr/>
      <dgm:t>
        <a:bodyPr/>
        <a:lstStyle/>
        <a:p>
          <a:endParaRPr lang="en-US"/>
        </a:p>
      </dgm:t>
    </dgm:pt>
    <mc:AlternateContent xmlns:mc="http://schemas.openxmlformats.org/markup-compatibility/2006" xmlns:a14="http://schemas.microsoft.com/office/drawing/2010/main">
      <mc:Choice Requires="a14">
        <dgm:pt modelId="{2EFC8B65-0AB5-4FDA-B7C1-169BEABE2511}">
          <dgm:prSet/>
          <dgm:spPr>
            <a:solidFill>
              <a:srgbClr val="FFFF00"/>
            </a:solidFill>
          </dgm:spPr>
          <dgm:t>
            <a:bodyPr/>
            <a:lstStyle/>
            <a:p>
              <a:pPr rtl="0"/>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𝜋</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rPr>
                      <m:t>𝜀</m:t>
                    </m:r>
                    <m:r>
                      <a:rPr lang="en-US" b="0" i="1" smtClean="0">
                        <a:solidFill>
                          <a:schemeClr val="tx1"/>
                        </a:solidFill>
                        <a:latin typeface="Cambria Math" panose="02040503050406030204" pitchFamily="18" charset="0"/>
                      </a:rPr>
                      <m:t>_</m:t>
                    </m:r>
                    <m:r>
                      <a:rPr lang="en-US" b="0" i="1">
                        <a:solidFill>
                          <a:schemeClr val="tx1"/>
                        </a:solidFill>
                        <a:latin typeface="Cambria Math" panose="02040503050406030204" pitchFamily="18" charset="0"/>
                      </a:rPr>
                      <m:t>𝑔𝑟𝑒𝑒𝑑𝑦</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𝑄</m:t>
                    </m:r>
                    <m:r>
                      <a:rPr lang="en-US" b="0" i="1">
                        <a:solidFill>
                          <a:schemeClr val="tx1"/>
                        </a:solidFill>
                        <a:latin typeface="Cambria Math" panose="02040503050406030204" pitchFamily="18" charset="0"/>
                      </a:rPr>
                      <m:t>)</m:t>
                    </m:r>
                  </m:oMath>
                </m:oMathPara>
              </a14:m>
              <a:endParaRPr lang="en-US" dirty="0">
                <a:solidFill>
                  <a:schemeClr val="tx1"/>
                </a:solidFill>
              </a:endParaRPr>
            </a:p>
          </dgm:t>
        </dgm:pt>
      </mc:Choice>
      <mc:Fallback xmlns="">
        <dgm:pt modelId="{2EFC8B65-0AB5-4FDA-B7C1-169BEABE2511}">
          <dgm:prSet/>
          <dgm:spPr>
            <a:solidFill>
              <a:srgbClr val="FFFF00"/>
            </a:solidFill>
          </dgm:spPr>
          <dgm:t>
            <a:bodyPr/>
            <a:lstStyle/>
            <a:p>
              <a:pPr rtl="0"/>
              <a:r>
                <a:rPr lang="en-US" i="0" smtClean="0">
                  <a:solidFill>
                    <a:schemeClr val="tx1"/>
                  </a:solidFill>
                  <a:latin typeface="Cambria Math" panose="02040503050406030204" pitchFamily="18" charset="0"/>
                </a:rPr>
                <a:t>𝜋</a:t>
              </a:r>
              <a:r>
                <a:rPr lang="en-US" i="0" smtClean="0">
                  <a:solidFill>
                    <a:schemeClr val="tx1"/>
                  </a:solidFill>
                  <a:latin typeface="Cambria Math" panose="02040503050406030204" pitchFamily="18" charset="0"/>
                  <a:ea typeface="Cambria Math" panose="02040503050406030204" pitchFamily="18" charset="0"/>
                </a:rPr>
                <a:t>←</a:t>
              </a:r>
              <a:r>
                <a:rPr lang="en-US" i="0" smtClean="0">
                  <a:solidFill>
                    <a:schemeClr val="tx1"/>
                  </a:solidFill>
                  <a:latin typeface="Cambria Math" panose="02040503050406030204" pitchFamily="18" charset="0"/>
                </a:rPr>
                <a:t>𝜀</a:t>
              </a:r>
              <a:r>
                <a:rPr lang="en-US" b="0" i="0" smtClean="0">
                  <a:solidFill>
                    <a:schemeClr val="tx1"/>
                  </a:solidFill>
                  <a:latin typeface="Cambria Math" panose="02040503050406030204" pitchFamily="18" charset="0"/>
                </a:rPr>
                <a:t>_</a:t>
              </a:r>
              <a:r>
                <a:rPr lang="en-US" b="0" i="0">
                  <a:solidFill>
                    <a:schemeClr val="tx1"/>
                  </a:solidFill>
                  <a:latin typeface="Cambria Math" panose="02040503050406030204" pitchFamily="18" charset="0"/>
                </a:rPr>
                <a:t>𝑔𝑟𝑒𝑒𝑑𝑦(𝑄)</a:t>
              </a:r>
              <a:endParaRPr lang="en-US" dirty="0">
                <a:solidFill>
                  <a:schemeClr val="tx1"/>
                </a:solidFill>
              </a:endParaRPr>
            </a:p>
          </dgm:t>
        </dgm:pt>
      </mc:Fallback>
    </mc:AlternateContent>
    <dgm:pt modelId="{6E8C5B9A-15FD-40AD-8DA0-38E339CC9FE0}" type="parTrans" cxnId="{46C0859E-88D7-4CD9-87D9-9F577A97AF74}">
      <dgm:prSet/>
      <dgm:spPr/>
      <dgm:t>
        <a:bodyPr/>
        <a:lstStyle/>
        <a:p>
          <a:endParaRPr lang="en-US"/>
        </a:p>
      </dgm:t>
    </dgm:pt>
    <dgm:pt modelId="{CE03BC51-D164-44D4-B380-1A586905E889}" type="sibTrans" cxnId="{46C0859E-88D7-4CD9-87D9-9F577A97AF74}">
      <dgm:prSet/>
      <dgm:spPr/>
      <dgm:t>
        <a:bodyPr/>
        <a:lstStyle/>
        <a:p>
          <a:endParaRPr lang="en-US"/>
        </a:p>
      </dgm:t>
    </dgm:pt>
    <dgm:pt modelId="{3D85F381-9FD8-4CEC-B59F-5EEEB7E8911E}" type="pres">
      <dgm:prSet presAssocID="{28CCC0CF-6B7C-487D-8400-211CB4728DD7}" presName="linear" presStyleCnt="0">
        <dgm:presLayoutVars>
          <dgm:animLvl val="lvl"/>
          <dgm:resizeHandles val="exact"/>
        </dgm:presLayoutVars>
      </dgm:prSet>
      <dgm:spPr/>
    </dgm:pt>
    <dgm:pt modelId="{43B0F2DA-2A00-490C-9848-730E09E10060}" type="pres">
      <dgm:prSet presAssocID="{30C06FE1-72A3-46D0-AEFB-189B25CF2DCD}" presName="parentText" presStyleLbl="node1" presStyleIdx="0" presStyleCnt="2" custLinFactNeighborY="87951">
        <dgm:presLayoutVars>
          <dgm:chMax val="0"/>
          <dgm:bulletEnabled val="1"/>
        </dgm:presLayoutVars>
      </dgm:prSet>
      <dgm:spPr/>
    </dgm:pt>
    <dgm:pt modelId="{2F827BCA-28D7-469C-9EE6-41D62335C7AC}" type="pres">
      <dgm:prSet presAssocID="{57D19DAF-C403-49A9-9F5F-31534E7617B3}" presName="spacer" presStyleCnt="0"/>
      <dgm:spPr/>
    </dgm:pt>
    <dgm:pt modelId="{6B4749A2-1EA5-4D66-BCF6-27DAE4F09B1A}" type="pres">
      <dgm:prSet presAssocID="{2EFC8B65-0AB5-4FDA-B7C1-169BEABE2511}" presName="parentText" presStyleLbl="node1" presStyleIdx="1" presStyleCnt="2" custScaleX="98374" custLinFactNeighborX="0" custLinFactNeighborY="59397">
        <dgm:presLayoutVars>
          <dgm:chMax val="0"/>
          <dgm:bulletEnabled val="1"/>
        </dgm:presLayoutVars>
      </dgm:prSet>
      <dgm:spPr/>
    </dgm:pt>
  </dgm:ptLst>
  <dgm:cxnLst>
    <dgm:cxn modelId="{F412686A-212D-48A5-BD6E-6E2844C2AB4A}" type="presOf" srcId="{2EFC8B65-0AB5-4FDA-B7C1-169BEABE2511}" destId="{6B4749A2-1EA5-4D66-BCF6-27DAE4F09B1A}" srcOrd="0" destOrd="0" presId="urn:microsoft.com/office/officeart/2005/8/layout/vList2"/>
    <dgm:cxn modelId="{B335926E-D590-4734-831B-D6969420E679}" type="presOf" srcId="{28CCC0CF-6B7C-487D-8400-211CB4728DD7}" destId="{3D85F381-9FD8-4CEC-B59F-5EEEB7E8911E}" srcOrd="0" destOrd="0" presId="urn:microsoft.com/office/officeart/2005/8/layout/vList2"/>
    <dgm:cxn modelId="{46C0859E-88D7-4CD9-87D9-9F577A97AF74}" srcId="{28CCC0CF-6B7C-487D-8400-211CB4728DD7}" destId="{2EFC8B65-0AB5-4FDA-B7C1-169BEABE2511}" srcOrd="1" destOrd="0" parTransId="{6E8C5B9A-15FD-40AD-8DA0-38E339CC9FE0}" sibTransId="{CE03BC51-D164-44D4-B380-1A586905E889}"/>
    <dgm:cxn modelId="{54A5F2AE-FB13-4B50-906A-F4C69E8E664C}" srcId="{28CCC0CF-6B7C-487D-8400-211CB4728DD7}" destId="{30C06FE1-72A3-46D0-AEFB-189B25CF2DCD}" srcOrd="0" destOrd="0" parTransId="{1D1EDFA5-ABF7-4BB1-97A9-8E69864A0552}" sibTransId="{57D19DAF-C403-49A9-9F5F-31534E7617B3}"/>
    <dgm:cxn modelId="{4E809FDE-3947-42D4-AB62-424E34D83B50}" type="presOf" srcId="{30C06FE1-72A3-46D0-AEFB-189B25CF2DCD}" destId="{43B0F2DA-2A00-490C-9848-730E09E10060}" srcOrd="0" destOrd="0" presId="urn:microsoft.com/office/officeart/2005/8/layout/vList2"/>
    <dgm:cxn modelId="{3AD93FC6-3754-4841-AA43-BDFE13B3111B}" type="presParOf" srcId="{3D85F381-9FD8-4CEC-B59F-5EEEB7E8911E}" destId="{43B0F2DA-2A00-490C-9848-730E09E10060}" srcOrd="0" destOrd="0" presId="urn:microsoft.com/office/officeart/2005/8/layout/vList2"/>
    <dgm:cxn modelId="{52DC4F5A-0B47-4428-B46B-26F7A439A5E8}" type="presParOf" srcId="{3D85F381-9FD8-4CEC-B59F-5EEEB7E8911E}" destId="{2F827BCA-28D7-469C-9EE6-41D62335C7AC}" srcOrd="1" destOrd="0" presId="urn:microsoft.com/office/officeart/2005/8/layout/vList2"/>
    <dgm:cxn modelId="{A46F8EA4-6C22-44EA-AD9C-2B727C3F3DDA}" type="presParOf" srcId="{3D85F381-9FD8-4CEC-B59F-5EEEB7E8911E}" destId="{6B4749A2-1EA5-4D66-BCF6-27DAE4F09B1A}"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73C64D4D-2157-4B4D-A202-5C21B156C1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14900FF-FF0F-457E-84F5-7539C72F4CA2}">
      <dgm:prSet/>
      <dgm:spPr/>
      <dgm:t>
        <a:bodyPr/>
        <a:lstStyle/>
        <a:p>
          <a:pPr algn="ctr" rtl="0"/>
          <a:r>
            <a:rPr lang="en-US" dirty="0"/>
            <a:t>We wait until end of episode then for each state we find all n-step return and then we use equation for updates</a:t>
          </a:r>
        </a:p>
      </dgm:t>
    </dgm:pt>
    <dgm:pt modelId="{42DE99A3-363B-4EA1-805F-8992E3D8AF1B}" type="parTrans" cxnId="{47ABB373-DEC8-43F7-B08C-DCAF3FC01736}">
      <dgm:prSet/>
      <dgm:spPr/>
      <dgm:t>
        <a:bodyPr/>
        <a:lstStyle/>
        <a:p>
          <a:endParaRPr lang="en-US"/>
        </a:p>
      </dgm:t>
    </dgm:pt>
    <dgm:pt modelId="{14979772-77C4-41DC-A4B5-22E0597DC548}" type="sibTrans" cxnId="{47ABB373-DEC8-43F7-B08C-DCAF3FC01736}">
      <dgm:prSet/>
      <dgm:spPr/>
      <dgm:t>
        <a:bodyPr/>
        <a:lstStyle/>
        <a:p>
          <a:endParaRPr lang="en-US"/>
        </a:p>
      </dgm:t>
    </dgm:pt>
    <dgm:pt modelId="{D9F368A3-2BA7-4F7A-A8CD-17E835C5C332}" type="pres">
      <dgm:prSet presAssocID="{73C64D4D-2157-4B4D-A202-5C21B156C184}" presName="linear" presStyleCnt="0">
        <dgm:presLayoutVars>
          <dgm:animLvl val="lvl"/>
          <dgm:resizeHandles val="exact"/>
        </dgm:presLayoutVars>
      </dgm:prSet>
      <dgm:spPr/>
    </dgm:pt>
    <dgm:pt modelId="{1022675E-AB4A-4004-96D8-B6B5B82D83D7}" type="pres">
      <dgm:prSet presAssocID="{D14900FF-FF0F-457E-84F5-7539C72F4CA2}" presName="parentText" presStyleLbl="node1" presStyleIdx="0" presStyleCnt="1">
        <dgm:presLayoutVars>
          <dgm:chMax val="0"/>
          <dgm:bulletEnabled val="1"/>
        </dgm:presLayoutVars>
      </dgm:prSet>
      <dgm:spPr/>
    </dgm:pt>
  </dgm:ptLst>
  <dgm:cxnLst>
    <dgm:cxn modelId="{C8F4F75C-CA76-46F4-A79A-AEDEF9F54EBF}" type="presOf" srcId="{D14900FF-FF0F-457E-84F5-7539C72F4CA2}" destId="{1022675E-AB4A-4004-96D8-B6B5B82D83D7}" srcOrd="0" destOrd="0" presId="urn:microsoft.com/office/officeart/2005/8/layout/vList2"/>
    <dgm:cxn modelId="{47ABB373-DEC8-43F7-B08C-DCAF3FC01736}" srcId="{73C64D4D-2157-4B4D-A202-5C21B156C184}" destId="{D14900FF-FF0F-457E-84F5-7539C72F4CA2}" srcOrd="0" destOrd="0" parTransId="{42DE99A3-363B-4EA1-805F-8992E3D8AF1B}" sibTransId="{14979772-77C4-41DC-A4B5-22E0597DC548}"/>
    <dgm:cxn modelId="{BFE4D15A-D8D3-4041-8819-266D167D0731}" type="presOf" srcId="{73C64D4D-2157-4B4D-A202-5C21B156C184}" destId="{D9F368A3-2BA7-4F7A-A8CD-17E835C5C332}" srcOrd="0" destOrd="0" presId="urn:microsoft.com/office/officeart/2005/8/layout/vList2"/>
    <dgm:cxn modelId="{AC4D01DA-EBD0-425E-A377-7765DF459697}" type="presParOf" srcId="{D9F368A3-2BA7-4F7A-A8CD-17E835C5C332}" destId="{1022675E-AB4A-4004-96D8-B6B5B82D83D7}"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28CCC0CF-6B7C-487D-8400-211CB4728DD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0C06FE1-72A3-46D0-AEFB-189B25CF2DCD}">
      <dgm:prSet/>
      <dgm:spPr>
        <a:blipFill rotWithShape="0">
          <a:blip xmlns:r="http://schemas.openxmlformats.org/officeDocument/2006/relationships" r:embed="rId1"/>
          <a:stretch>
            <a:fillRect/>
          </a:stretch>
        </a:blipFill>
      </dgm:spPr>
      <dgm:t>
        <a:bodyPr/>
        <a:lstStyle/>
        <a:p>
          <a:r>
            <a:rPr lang="en-US">
              <a:noFill/>
            </a:rPr>
            <a:t> </a:t>
          </a:r>
        </a:p>
      </dgm:t>
    </dgm:pt>
    <dgm:pt modelId="{1D1EDFA5-ABF7-4BB1-97A9-8E69864A0552}" type="parTrans" cxnId="{54A5F2AE-FB13-4B50-906A-F4C69E8E664C}">
      <dgm:prSet/>
      <dgm:spPr/>
      <dgm:t>
        <a:bodyPr/>
        <a:lstStyle/>
        <a:p>
          <a:endParaRPr lang="en-US"/>
        </a:p>
      </dgm:t>
    </dgm:pt>
    <dgm:pt modelId="{57D19DAF-C403-49A9-9F5F-31534E7617B3}" type="sibTrans" cxnId="{54A5F2AE-FB13-4B50-906A-F4C69E8E664C}">
      <dgm:prSet/>
      <dgm:spPr/>
      <dgm:t>
        <a:bodyPr/>
        <a:lstStyle/>
        <a:p>
          <a:endParaRPr lang="en-US"/>
        </a:p>
      </dgm:t>
    </dgm:pt>
    <dgm:pt modelId="{2EFC8B65-0AB5-4FDA-B7C1-169BEABE2511}">
      <dgm:prSet/>
      <dgm:spPr>
        <a:blipFill rotWithShape="0">
          <a:blip xmlns:r="http://schemas.openxmlformats.org/officeDocument/2006/relationships" r:embed="rId2"/>
          <a:stretch>
            <a:fillRect/>
          </a:stretch>
        </a:blipFill>
      </dgm:spPr>
      <dgm:t>
        <a:bodyPr/>
        <a:lstStyle/>
        <a:p>
          <a:r>
            <a:rPr lang="en-US">
              <a:noFill/>
            </a:rPr>
            <a:t> </a:t>
          </a:r>
        </a:p>
      </dgm:t>
    </dgm:pt>
    <dgm:pt modelId="{6E8C5B9A-15FD-40AD-8DA0-38E339CC9FE0}" type="parTrans" cxnId="{46C0859E-88D7-4CD9-87D9-9F577A97AF74}">
      <dgm:prSet/>
      <dgm:spPr/>
      <dgm:t>
        <a:bodyPr/>
        <a:lstStyle/>
        <a:p>
          <a:endParaRPr lang="en-US"/>
        </a:p>
      </dgm:t>
    </dgm:pt>
    <dgm:pt modelId="{CE03BC51-D164-44D4-B380-1A586905E889}" type="sibTrans" cxnId="{46C0859E-88D7-4CD9-87D9-9F577A97AF74}">
      <dgm:prSet/>
      <dgm:spPr/>
      <dgm:t>
        <a:bodyPr/>
        <a:lstStyle/>
        <a:p>
          <a:endParaRPr lang="en-US"/>
        </a:p>
      </dgm:t>
    </dgm:pt>
    <dgm:pt modelId="{3D85F381-9FD8-4CEC-B59F-5EEEB7E8911E}" type="pres">
      <dgm:prSet presAssocID="{28CCC0CF-6B7C-487D-8400-211CB4728DD7}" presName="linear" presStyleCnt="0">
        <dgm:presLayoutVars>
          <dgm:animLvl val="lvl"/>
          <dgm:resizeHandles val="exact"/>
        </dgm:presLayoutVars>
      </dgm:prSet>
      <dgm:spPr/>
      <dgm:t>
        <a:bodyPr/>
        <a:lstStyle/>
        <a:p>
          <a:endParaRPr lang="en-US"/>
        </a:p>
      </dgm:t>
    </dgm:pt>
    <dgm:pt modelId="{43B0F2DA-2A00-490C-9848-730E09E10060}" type="pres">
      <dgm:prSet presAssocID="{30C06FE1-72A3-46D0-AEFB-189B25CF2DCD}" presName="parentText" presStyleLbl="node1" presStyleIdx="0" presStyleCnt="2" custLinFactNeighborY="87951">
        <dgm:presLayoutVars>
          <dgm:chMax val="0"/>
          <dgm:bulletEnabled val="1"/>
        </dgm:presLayoutVars>
      </dgm:prSet>
      <dgm:spPr/>
      <dgm:t>
        <a:bodyPr/>
        <a:lstStyle/>
        <a:p>
          <a:endParaRPr lang="en-US"/>
        </a:p>
      </dgm:t>
    </dgm:pt>
    <dgm:pt modelId="{2F827BCA-28D7-469C-9EE6-41D62335C7AC}" type="pres">
      <dgm:prSet presAssocID="{57D19DAF-C403-49A9-9F5F-31534E7617B3}" presName="spacer" presStyleCnt="0"/>
      <dgm:spPr/>
    </dgm:pt>
    <dgm:pt modelId="{6B4749A2-1EA5-4D66-BCF6-27DAE4F09B1A}" type="pres">
      <dgm:prSet presAssocID="{2EFC8B65-0AB5-4FDA-B7C1-169BEABE2511}" presName="parentText" presStyleLbl="node1" presStyleIdx="1" presStyleCnt="2" custScaleX="98374" custLinFactNeighborX="0" custLinFactNeighborY="59397">
        <dgm:presLayoutVars>
          <dgm:chMax val="0"/>
          <dgm:bulletEnabled val="1"/>
        </dgm:presLayoutVars>
      </dgm:prSet>
      <dgm:spPr/>
      <dgm:t>
        <a:bodyPr/>
        <a:lstStyle/>
        <a:p>
          <a:endParaRPr lang="en-US"/>
        </a:p>
      </dgm:t>
    </dgm:pt>
  </dgm:ptLst>
  <dgm:cxnLst>
    <dgm:cxn modelId="{54A5F2AE-FB13-4B50-906A-F4C69E8E664C}" srcId="{28CCC0CF-6B7C-487D-8400-211CB4728DD7}" destId="{30C06FE1-72A3-46D0-AEFB-189B25CF2DCD}" srcOrd="0" destOrd="0" parTransId="{1D1EDFA5-ABF7-4BB1-97A9-8E69864A0552}" sibTransId="{57D19DAF-C403-49A9-9F5F-31534E7617B3}"/>
    <dgm:cxn modelId="{4E809FDE-3947-42D4-AB62-424E34D83B50}" type="presOf" srcId="{30C06FE1-72A3-46D0-AEFB-189B25CF2DCD}" destId="{43B0F2DA-2A00-490C-9848-730E09E10060}" srcOrd="0" destOrd="0" presId="urn:microsoft.com/office/officeart/2005/8/layout/vList2"/>
    <dgm:cxn modelId="{46C0859E-88D7-4CD9-87D9-9F577A97AF74}" srcId="{28CCC0CF-6B7C-487D-8400-211CB4728DD7}" destId="{2EFC8B65-0AB5-4FDA-B7C1-169BEABE2511}" srcOrd="1" destOrd="0" parTransId="{6E8C5B9A-15FD-40AD-8DA0-38E339CC9FE0}" sibTransId="{CE03BC51-D164-44D4-B380-1A586905E889}"/>
    <dgm:cxn modelId="{F412686A-212D-48A5-BD6E-6E2844C2AB4A}" type="presOf" srcId="{2EFC8B65-0AB5-4FDA-B7C1-169BEABE2511}" destId="{6B4749A2-1EA5-4D66-BCF6-27DAE4F09B1A}" srcOrd="0" destOrd="0" presId="urn:microsoft.com/office/officeart/2005/8/layout/vList2"/>
    <dgm:cxn modelId="{B335926E-D590-4734-831B-D6969420E679}" type="presOf" srcId="{28CCC0CF-6B7C-487D-8400-211CB4728DD7}" destId="{3D85F381-9FD8-4CEC-B59F-5EEEB7E8911E}" srcOrd="0" destOrd="0" presId="urn:microsoft.com/office/officeart/2005/8/layout/vList2"/>
    <dgm:cxn modelId="{3AD93FC6-3754-4841-AA43-BDFE13B3111B}" type="presParOf" srcId="{3D85F381-9FD8-4CEC-B59F-5EEEB7E8911E}" destId="{43B0F2DA-2A00-490C-9848-730E09E10060}" srcOrd="0" destOrd="0" presId="urn:microsoft.com/office/officeart/2005/8/layout/vList2"/>
    <dgm:cxn modelId="{52DC4F5A-0B47-4428-B46B-26F7A439A5E8}" type="presParOf" srcId="{3D85F381-9FD8-4CEC-B59F-5EEEB7E8911E}" destId="{2F827BCA-28D7-469C-9EE6-41D62335C7AC}" srcOrd="1" destOrd="0" presId="urn:microsoft.com/office/officeart/2005/8/layout/vList2"/>
    <dgm:cxn modelId="{A46F8EA4-6C22-44EA-AD9C-2B727C3F3DDA}" type="presParOf" srcId="{3D85F381-9FD8-4CEC-B59F-5EEEB7E8911E}" destId="{6B4749A2-1EA5-4D66-BCF6-27DAE4F09B1A}"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34F1F1D4-3E75-4C60-AC08-88D65335D82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66CBBB9-DC15-4EF7-A376-B91F09B4FB71}">
      <dgm:prSet/>
      <dgm:spPr/>
      <dgm:t>
        <a:bodyPr/>
        <a:lstStyle/>
        <a:p>
          <a:pPr rtl="0"/>
          <a:r>
            <a:rPr lang="en-US"/>
            <a:t>greedy</a:t>
          </a:r>
        </a:p>
      </dgm:t>
    </dgm:pt>
    <dgm:pt modelId="{D267B976-9B50-4B98-8DF1-F56C0CE68C0F}" type="parTrans" cxnId="{2F3C34B6-6C9A-4C33-BCA9-762FB1D95E30}">
      <dgm:prSet/>
      <dgm:spPr/>
      <dgm:t>
        <a:bodyPr/>
        <a:lstStyle/>
        <a:p>
          <a:endParaRPr lang="en-US"/>
        </a:p>
      </dgm:t>
    </dgm:pt>
    <dgm:pt modelId="{5E0BFF14-76BD-479F-B593-2E4B320AC1D8}" type="sibTrans" cxnId="{2F3C34B6-6C9A-4C33-BCA9-762FB1D95E30}">
      <dgm:prSet/>
      <dgm:spPr/>
      <dgm:t>
        <a:bodyPr/>
        <a:lstStyle/>
        <a:p>
          <a:endParaRPr lang="en-US"/>
        </a:p>
      </dgm:t>
    </dgm:pt>
    <mc:AlternateContent xmlns:mc="http://schemas.openxmlformats.org/markup-compatibility/2006" xmlns:a14="http://schemas.microsoft.com/office/drawing/2010/main">
      <mc:Choice Requires="a14">
        <dgm:pt modelId="{90BE86DA-CE86-4A44-862F-D08F93E569DC}">
          <dgm:prSet/>
          <dgm:spPr/>
          <dgm:t>
            <a:bodyPr/>
            <a:lstStyle/>
            <a:p>
              <a:pPr rtl="0"/>
              <a14:m>
                <m:oMath xmlns:m="http://schemas.openxmlformats.org/officeDocument/2006/math">
                  <m:r>
                    <a:rPr lang="en-US" i="1" smtClean="0">
                      <a:latin typeface="Cambria Math" panose="02040503050406030204" pitchFamily="18" charset="0"/>
                    </a:rPr>
                    <m:t>𝜀</m:t>
                  </m:r>
                  <m:r>
                    <a:rPr lang="en-US" b="0" i="1">
                      <a:latin typeface="Cambria Math" panose="02040503050406030204" pitchFamily="18" charset="0"/>
                    </a:rPr>
                    <m:t>−</m:t>
                  </m:r>
                </m:oMath>
              </a14:m>
              <a:r>
                <a:rPr lang="en-US"/>
                <a:t>greedy</a:t>
              </a:r>
            </a:p>
          </dgm:t>
        </dgm:pt>
      </mc:Choice>
      <mc:Fallback xmlns="">
        <dgm:pt modelId="{90BE86DA-CE86-4A44-862F-D08F93E569DC}">
          <dgm:prSet/>
          <dgm:spPr/>
          <dgm:t>
            <a:bodyPr/>
            <a:lstStyle/>
            <a:p>
              <a:pPr rtl="0"/>
              <a:r>
                <a:rPr lang="en-US" i="0" smtClean="0"/>
                <a:t>𝜀</a:t>
              </a:r>
              <a:r>
                <a:rPr lang="en-US" b="0" i="0"/>
                <a:t>−</a:t>
              </a:r>
              <a:r>
                <a:rPr lang="en-US"/>
                <a:t>greedy</a:t>
              </a:r>
            </a:p>
          </dgm:t>
        </dgm:pt>
      </mc:Fallback>
    </mc:AlternateContent>
    <dgm:pt modelId="{01C40208-2986-494A-8EEB-BC6AC1D4A541}" type="parTrans" cxnId="{694383F3-6D93-43FB-A4B3-26C2D627E1C0}">
      <dgm:prSet/>
      <dgm:spPr/>
      <dgm:t>
        <a:bodyPr/>
        <a:lstStyle/>
        <a:p>
          <a:endParaRPr lang="en-US"/>
        </a:p>
      </dgm:t>
    </dgm:pt>
    <dgm:pt modelId="{D2BD1505-A4C3-4532-9E1F-1354BC3828D1}" type="sibTrans" cxnId="{694383F3-6D93-43FB-A4B3-26C2D627E1C0}">
      <dgm:prSet/>
      <dgm:spPr/>
      <dgm:t>
        <a:bodyPr/>
        <a:lstStyle/>
        <a:p>
          <a:endParaRPr lang="en-US"/>
        </a:p>
      </dgm:t>
    </dgm:pt>
    <dgm:pt modelId="{1D603697-E1DA-4CDE-B53C-BEC6039B76E7}">
      <dgm:prSet/>
      <dgm:spPr/>
      <dgm:t>
        <a:bodyPr/>
        <a:lstStyle/>
        <a:p>
          <a:pPr rtl="0"/>
          <a:r>
            <a:rPr lang="en-US"/>
            <a:t>random</a:t>
          </a:r>
        </a:p>
      </dgm:t>
    </dgm:pt>
    <dgm:pt modelId="{3CD70F99-8303-492A-89B4-820102879B62}" type="parTrans" cxnId="{2B3253F0-94BB-4E21-8B6E-61EF0B18F3B8}">
      <dgm:prSet/>
      <dgm:spPr/>
      <dgm:t>
        <a:bodyPr/>
        <a:lstStyle/>
        <a:p>
          <a:endParaRPr lang="en-US"/>
        </a:p>
      </dgm:t>
    </dgm:pt>
    <dgm:pt modelId="{EF014D73-1412-418D-AE15-2A8BA39D5200}" type="sibTrans" cxnId="{2B3253F0-94BB-4E21-8B6E-61EF0B18F3B8}">
      <dgm:prSet/>
      <dgm:spPr/>
      <dgm:t>
        <a:bodyPr/>
        <a:lstStyle/>
        <a:p>
          <a:endParaRPr lang="en-US"/>
        </a:p>
      </dgm:t>
    </dgm:pt>
    <dgm:pt modelId="{D03EA2D7-86DE-4A17-8624-CAE2B84C712A}" type="pres">
      <dgm:prSet presAssocID="{34F1F1D4-3E75-4C60-AC08-88D65335D82E}" presName="linear" presStyleCnt="0">
        <dgm:presLayoutVars>
          <dgm:animLvl val="lvl"/>
          <dgm:resizeHandles val="exact"/>
        </dgm:presLayoutVars>
      </dgm:prSet>
      <dgm:spPr/>
    </dgm:pt>
    <dgm:pt modelId="{1C3968A8-8D62-4B29-9510-B2501FCF72CE}" type="pres">
      <dgm:prSet presAssocID="{D66CBBB9-DC15-4EF7-A376-B91F09B4FB71}" presName="parentText" presStyleLbl="node1" presStyleIdx="0" presStyleCnt="3" custLinFactNeighborX="2160" custLinFactNeighborY="-82315">
        <dgm:presLayoutVars>
          <dgm:chMax val="0"/>
          <dgm:bulletEnabled val="1"/>
        </dgm:presLayoutVars>
      </dgm:prSet>
      <dgm:spPr/>
    </dgm:pt>
    <dgm:pt modelId="{8E5EDC55-DDB1-44B6-8311-72E82688D3E9}" type="pres">
      <dgm:prSet presAssocID="{5E0BFF14-76BD-479F-B593-2E4B320AC1D8}" presName="spacer" presStyleCnt="0"/>
      <dgm:spPr/>
    </dgm:pt>
    <dgm:pt modelId="{B6289F19-686E-4D23-A348-A4A18F61900F}" type="pres">
      <dgm:prSet presAssocID="{90BE86DA-CE86-4A44-862F-D08F93E569DC}" presName="parentText" presStyleLbl="node1" presStyleIdx="1" presStyleCnt="3">
        <dgm:presLayoutVars>
          <dgm:chMax val="0"/>
          <dgm:bulletEnabled val="1"/>
        </dgm:presLayoutVars>
      </dgm:prSet>
      <dgm:spPr/>
    </dgm:pt>
    <dgm:pt modelId="{9664AE21-0010-416A-A9B6-88BB4DD8D392}" type="pres">
      <dgm:prSet presAssocID="{D2BD1505-A4C3-4532-9E1F-1354BC3828D1}" presName="spacer" presStyleCnt="0"/>
      <dgm:spPr/>
    </dgm:pt>
    <dgm:pt modelId="{EB2922F0-BD0E-468A-89E7-83410AA40B38}" type="pres">
      <dgm:prSet presAssocID="{1D603697-E1DA-4CDE-B53C-BEC6039B76E7}" presName="parentText" presStyleLbl="node1" presStyleIdx="2" presStyleCnt="3">
        <dgm:presLayoutVars>
          <dgm:chMax val="0"/>
          <dgm:bulletEnabled val="1"/>
        </dgm:presLayoutVars>
      </dgm:prSet>
      <dgm:spPr/>
    </dgm:pt>
  </dgm:ptLst>
  <dgm:cxnLst>
    <dgm:cxn modelId="{4400A052-04C2-4B14-A915-8E792E5509CA}" type="presOf" srcId="{90BE86DA-CE86-4A44-862F-D08F93E569DC}" destId="{B6289F19-686E-4D23-A348-A4A18F61900F}" srcOrd="0" destOrd="0" presId="urn:microsoft.com/office/officeart/2005/8/layout/vList2"/>
    <dgm:cxn modelId="{ABD829AA-1DFA-4DA3-8503-0C4B2E2CB507}" type="presOf" srcId="{34F1F1D4-3E75-4C60-AC08-88D65335D82E}" destId="{D03EA2D7-86DE-4A17-8624-CAE2B84C712A}" srcOrd="0" destOrd="0" presId="urn:microsoft.com/office/officeart/2005/8/layout/vList2"/>
    <dgm:cxn modelId="{2F3C34B6-6C9A-4C33-BCA9-762FB1D95E30}" srcId="{34F1F1D4-3E75-4C60-AC08-88D65335D82E}" destId="{D66CBBB9-DC15-4EF7-A376-B91F09B4FB71}" srcOrd="0" destOrd="0" parTransId="{D267B976-9B50-4B98-8DF1-F56C0CE68C0F}" sibTransId="{5E0BFF14-76BD-479F-B593-2E4B320AC1D8}"/>
    <dgm:cxn modelId="{130B35B7-2783-47AD-9471-781E4DB2F28C}" type="presOf" srcId="{1D603697-E1DA-4CDE-B53C-BEC6039B76E7}" destId="{EB2922F0-BD0E-468A-89E7-83410AA40B38}" srcOrd="0" destOrd="0" presId="urn:microsoft.com/office/officeart/2005/8/layout/vList2"/>
    <dgm:cxn modelId="{2B3253F0-94BB-4E21-8B6E-61EF0B18F3B8}" srcId="{34F1F1D4-3E75-4C60-AC08-88D65335D82E}" destId="{1D603697-E1DA-4CDE-B53C-BEC6039B76E7}" srcOrd="2" destOrd="0" parTransId="{3CD70F99-8303-492A-89B4-820102879B62}" sibTransId="{EF014D73-1412-418D-AE15-2A8BA39D5200}"/>
    <dgm:cxn modelId="{694383F3-6D93-43FB-A4B3-26C2D627E1C0}" srcId="{34F1F1D4-3E75-4C60-AC08-88D65335D82E}" destId="{90BE86DA-CE86-4A44-862F-D08F93E569DC}" srcOrd="1" destOrd="0" parTransId="{01C40208-2986-494A-8EEB-BC6AC1D4A541}" sibTransId="{D2BD1505-A4C3-4532-9E1F-1354BC3828D1}"/>
    <dgm:cxn modelId="{5537B3F4-0C2B-4403-9625-70B14E2A09A0}" type="presOf" srcId="{D66CBBB9-DC15-4EF7-A376-B91F09B4FB71}" destId="{1C3968A8-8D62-4B29-9510-B2501FCF72CE}" srcOrd="0" destOrd="0" presId="urn:microsoft.com/office/officeart/2005/8/layout/vList2"/>
    <dgm:cxn modelId="{0407D83F-F9A3-44BD-B4A2-C5CCA16A55CD}" type="presParOf" srcId="{D03EA2D7-86DE-4A17-8624-CAE2B84C712A}" destId="{1C3968A8-8D62-4B29-9510-B2501FCF72CE}" srcOrd="0" destOrd="0" presId="urn:microsoft.com/office/officeart/2005/8/layout/vList2"/>
    <dgm:cxn modelId="{1F3F294A-0281-4848-BAB4-E022FBF51620}" type="presParOf" srcId="{D03EA2D7-86DE-4A17-8624-CAE2B84C712A}" destId="{8E5EDC55-DDB1-44B6-8311-72E82688D3E9}" srcOrd="1" destOrd="0" presId="urn:microsoft.com/office/officeart/2005/8/layout/vList2"/>
    <dgm:cxn modelId="{C29884F3-C4B2-49BD-B820-E067E29952EA}" type="presParOf" srcId="{D03EA2D7-86DE-4A17-8624-CAE2B84C712A}" destId="{B6289F19-686E-4D23-A348-A4A18F61900F}" srcOrd="2" destOrd="0" presId="urn:microsoft.com/office/officeart/2005/8/layout/vList2"/>
    <dgm:cxn modelId="{1FA66004-DE26-4A8F-B450-67F1F4DE26E4}" type="presParOf" srcId="{D03EA2D7-86DE-4A17-8624-CAE2B84C712A}" destId="{9664AE21-0010-416A-A9B6-88BB4DD8D392}" srcOrd="3" destOrd="0" presId="urn:microsoft.com/office/officeart/2005/8/layout/vList2"/>
    <dgm:cxn modelId="{A6D6FAAB-CCDE-454B-937F-10963671AF12}" type="presParOf" srcId="{D03EA2D7-86DE-4A17-8624-CAE2B84C712A}" destId="{EB2922F0-BD0E-468A-89E7-83410AA40B3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61349AE3-A70A-489A-91DF-EC87F7F3DF6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DCBB37C-FC0A-49CE-B8CF-362CE4C1EA23}">
      <dgm:prSet/>
      <dgm:spPr/>
      <dgm:t>
        <a:bodyPr/>
        <a:lstStyle/>
        <a:p>
          <a:pPr algn="ctr" rtl="0"/>
          <a:r>
            <a:rPr lang="en-US" dirty="0"/>
            <a:t>So we use function approximation</a:t>
          </a:r>
        </a:p>
      </dgm:t>
    </dgm:pt>
    <dgm:pt modelId="{8C800247-CA8E-464F-BAC4-75FB3DB2A697}" type="parTrans" cxnId="{9939C7DA-4D71-4216-A914-711EEF2403B3}">
      <dgm:prSet/>
      <dgm:spPr/>
      <dgm:t>
        <a:bodyPr/>
        <a:lstStyle/>
        <a:p>
          <a:endParaRPr lang="en-US"/>
        </a:p>
      </dgm:t>
    </dgm:pt>
    <dgm:pt modelId="{4A495261-BC89-45D1-BBFF-12DB397F4640}" type="sibTrans" cxnId="{9939C7DA-4D71-4216-A914-711EEF2403B3}">
      <dgm:prSet/>
      <dgm:spPr/>
      <dgm:t>
        <a:bodyPr/>
        <a:lstStyle/>
        <a:p>
          <a:endParaRPr lang="en-US"/>
        </a:p>
      </dgm:t>
    </dgm:pt>
    <mc:AlternateContent xmlns:mc="http://schemas.openxmlformats.org/markup-compatibility/2006" xmlns:a14="http://schemas.microsoft.com/office/drawing/2010/main">
      <mc:Choice Requires="a14">
        <dgm:pt modelId="{4653B250-0B78-4220-8E7E-37E0553714F8}">
          <dgm:prSet/>
          <dgm:spPr>
            <a:solidFill>
              <a:srgbClr val="FFFF00"/>
            </a:solidFill>
          </dgm:spPr>
          <dgm:t>
            <a:bodyPr/>
            <a:lstStyle/>
            <a:p>
              <a:pPr rtl="0"/>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a:solidFill>
                              <a:schemeClr val="tx1"/>
                            </a:solidFill>
                            <a:latin typeface="Cambria Math" panose="02040503050406030204" pitchFamily="18" charset="0"/>
                          </a:rPr>
                          <m:t>𝑣</m:t>
                        </m:r>
                      </m:e>
                    </m:acc>
                    <m:d>
                      <m:dPr>
                        <m:ctrlPr>
                          <a:rPr lang="en-US" b="0"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𝑠</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𝑠</m:t>
                    </m:r>
                    <m:r>
                      <a:rPr lang="en-US" b="0" i="1">
                        <a:solidFill>
                          <a:schemeClr val="tx1"/>
                        </a:solidFill>
                        <a:latin typeface="Cambria Math" panose="02040503050406030204" pitchFamily="18" charset="0"/>
                      </a:rPr>
                      <m:t>)</m:t>
                    </m:r>
                  </m:oMath>
                </m:oMathPara>
              </a14:m>
              <a:endParaRPr lang="en-US" dirty="0">
                <a:solidFill>
                  <a:schemeClr val="tx1"/>
                </a:solidFill>
              </a:endParaRPr>
            </a:p>
          </dgm:t>
        </dgm:pt>
      </mc:Choice>
      <mc:Fallback xmlns="">
        <dgm:pt modelId="{4653B250-0B78-4220-8E7E-37E0553714F8}">
          <dgm:prSet/>
          <dgm:spPr>
            <a:solidFill>
              <a:srgbClr val="FFFF00"/>
            </a:solidFill>
          </dgm:spPr>
          <dgm:t>
            <a:bodyPr/>
            <a:lstStyle/>
            <a:p>
              <a:pPr rtl="0"/>
              <a:r>
                <a:rPr lang="en-US" b="0" i="0">
                  <a:solidFill>
                    <a:schemeClr val="tx1"/>
                  </a:solidFill>
                </a:rPr>
                <a:t>𝑣</a:t>
              </a:r>
              <a:r>
                <a:rPr lang="en-US" b="0" i="0" smtClean="0">
                  <a:solidFill>
                    <a:schemeClr val="tx1"/>
                  </a:solidFill>
                </a:rPr>
                <a:t> ̂</a:t>
              </a:r>
              <a:r>
                <a:rPr lang="en-US" b="0" i="0">
                  <a:solidFill>
                    <a:schemeClr val="tx1"/>
                  </a:solidFill>
                </a:rPr>
                <a:t>(𝑠,𝑤)</a:t>
              </a:r>
              <a:r>
                <a:rPr lang="en-US" i="0">
                  <a:solidFill>
                    <a:schemeClr val="tx1"/>
                  </a:solidFill>
                </a:rPr>
                <a:t>~</a:t>
              </a:r>
              <a:r>
                <a:rPr lang="en-US" b="0" i="0">
                  <a:solidFill>
                    <a:schemeClr val="tx1"/>
                  </a:solidFill>
                </a:rPr>
                <a:t>𝑣_</a:t>
              </a:r>
              <a:r>
                <a:rPr lang="en-US" i="0">
                  <a:solidFill>
                    <a:schemeClr val="tx1"/>
                  </a:solidFill>
                </a:rPr>
                <a:t>𝜋</a:t>
              </a:r>
              <a:r>
                <a:rPr lang="en-US" b="0" i="0">
                  <a:solidFill>
                    <a:schemeClr val="tx1"/>
                  </a:solidFill>
                </a:rPr>
                <a:t> (𝑠)</a:t>
              </a:r>
              <a:endParaRPr lang="en-US" dirty="0">
                <a:solidFill>
                  <a:schemeClr val="tx1"/>
                </a:solidFill>
              </a:endParaRPr>
            </a:p>
          </dgm:t>
        </dgm:pt>
      </mc:Fallback>
    </mc:AlternateContent>
    <dgm:pt modelId="{A4BC1100-1722-4290-9DA9-A91C6F205DB2}" type="parTrans" cxnId="{05E1CF11-D1E2-4E03-A90E-AFD08041E3ED}">
      <dgm:prSet/>
      <dgm:spPr/>
      <dgm:t>
        <a:bodyPr/>
        <a:lstStyle/>
        <a:p>
          <a:endParaRPr lang="en-US"/>
        </a:p>
      </dgm:t>
    </dgm:pt>
    <dgm:pt modelId="{6D850624-E21B-43E3-925A-E4728355E69B}" type="sibTrans" cxnId="{05E1CF11-D1E2-4E03-A90E-AFD08041E3ED}">
      <dgm:prSet/>
      <dgm:spPr/>
      <dgm:t>
        <a:bodyPr/>
        <a:lstStyle/>
        <a:p>
          <a:endParaRPr lang="en-US"/>
        </a:p>
      </dgm:t>
    </dgm:pt>
    <mc:AlternateContent xmlns:mc="http://schemas.openxmlformats.org/markup-compatibility/2006" xmlns:a14="http://schemas.microsoft.com/office/drawing/2010/main">
      <mc:Choice Requires="a14">
        <dgm:pt modelId="{AFC4B2D5-67D2-45CC-A6B2-3F2E5A519625}">
          <dgm:prSet/>
          <dgm:spPr>
            <a:solidFill>
              <a:srgbClr val="FFFF00"/>
            </a:solidFill>
          </dgm:spPr>
          <dgm:t>
            <a:bodyPr/>
            <a:lstStyle/>
            <a:p>
              <a:pPr rtl="0"/>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a:solidFill>
                              <a:schemeClr val="tx1"/>
                            </a:solidFill>
                            <a:latin typeface="Cambria Math" panose="02040503050406030204" pitchFamily="18" charset="0"/>
                          </a:rPr>
                          <m:t>𝑄</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𝑎</m:t>
                        </m:r>
                        <m:r>
                          <a:rPr lang="en-US" b="0"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𝑄</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m:oMathPara>
              </a14:m>
              <a:endParaRPr lang="en-US" dirty="0">
                <a:solidFill>
                  <a:schemeClr val="tx1"/>
                </a:solidFill>
              </a:endParaRPr>
            </a:p>
          </dgm:t>
        </dgm:pt>
      </mc:Choice>
      <mc:Fallback xmlns="">
        <dgm:pt modelId="{AFC4B2D5-67D2-45CC-A6B2-3F2E5A519625}">
          <dgm:prSet/>
          <dgm:spPr>
            <a:solidFill>
              <a:srgbClr val="FFFF00"/>
            </a:solidFill>
          </dgm:spPr>
          <dgm:t>
            <a:bodyPr/>
            <a:lstStyle/>
            <a:p>
              <a:pPr rtl="0"/>
              <a:r>
                <a:rPr lang="en-US" b="0" i="0">
                  <a:solidFill>
                    <a:schemeClr val="tx1"/>
                  </a:solidFill>
                </a:rPr>
                <a:t>𝑄</a:t>
              </a:r>
              <a:r>
                <a:rPr lang="en-US" b="0" i="0" smtClean="0">
                  <a:solidFill>
                    <a:schemeClr val="tx1"/>
                  </a:solidFill>
                </a:rPr>
                <a:t> ̂</a:t>
              </a:r>
              <a:r>
                <a:rPr lang="en-US" i="0">
                  <a:solidFill>
                    <a:schemeClr val="tx1"/>
                  </a:solidFill>
                </a:rPr>
                <a:t>(𝑠,</a:t>
              </a:r>
              <a:r>
                <a:rPr lang="en-US" b="0" i="0">
                  <a:solidFill>
                    <a:schemeClr val="tx1"/>
                  </a:solidFill>
                </a:rPr>
                <a:t>𝑎,</a:t>
              </a:r>
              <a:r>
                <a:rPr lang="en-US" i="0">
                  <a:solidFill>
                    <a:schemeClr val="tx1"/>
                  </a:solidFill>
                </a:rPr>
                <a:t>𝑤)~</a:t>
              </a:r>
              <a:r>
                <a:rPr lang="en-US" b="0" i="0">
                  <a:solidFill>
                    <a:schemeClr val="tx1"/>
                  </a:solidFill>
                </a:rPr>
                <a:t>𝑄_</a:t>
              </a:r>
              <a:r>
                <a:rPr lang="en-US" i="0">
                  <a:solidFill>
                    <a:schemeClr val="tx1"/>
                  </a:solidFill>
                </a:rPr>
                <a:t>𝜋 (𝑠</a:t>
              </a:r>
              <a:r>
                <a:rPr lang="en-US" b="0" i="0">
                  <a:solidFill>
                    <a:schemeClr val="tx1"/>
                  </a:solidFill>
                </a:rPr>
                <a:t>,𝑎</a:t>
              </a:r>
              <a:r>
                <a:rPr lang="en-US" i="0">
                  <a:solidFill>
                    <a:schemeClr val="tx1"/>
                  </a:solidFill>
                </a:rPr>
                <a:t>)</a:t>
              </a:r>
              <a:endParaRPr lang="en-US" dirty="0">
                <a:solidFill>
                  <a:schemeClr val="tx1"/>
                </a:solidFill>
              </a:endParaRPr>
            </a:p>
          </dgm:t>
        </dgm:pt>
      </mc:Fallback>
    </mc:AlternateContent>
    <dgm:pt modelId="{8D511069-770F-41BF-8806-45C09D23D739}" type="parTrans" cxnId="{6FA19D1B-83D5-449B-9AA2-3C35DC2E842F}">
      <dgm:prSet/>
      <dgm:spPr/>
      <dgm:t>
        <a:bodyPr/>
        <a:lstStyle/>
        <a:p>
          <a:endParaRPr lang="en-US"/>
        </a:p>
      </dgm:t>
    </dgm:pt>
    <dgm:pt modelId="{3FAA45CF-BBE0-43A9-978A-2BAEB2A6FC64}" type="sibTrans" cxnId="{6FA19D1B-83D5-449B-9AA2-3C35DC2E842F}">
      <dgm:prSet/>
      <dgm:spPr/>
      <dgm:t>
        <a:bodyPr/>
        <a:lstStyle/>
        <a:p>
          <a:endParaRPr lang="en-US"/>
        </a:p>
      </dgm:t>
    </dgm:pt>
    <dgm:pt modelId="{8E36F6EC-426A-45D7-97EF-0E8A98B2A4F1}" type="pres">
      <dgm:prSet presAssocID="{61349AE3-A70A-489A-91DF-EC87F7F3DF60}" presName="linear" presStyleCnt="0">
        <dgm:presLayoutVars>
          <dgm:animLvl val="lvl"/>
          <dgm:resizeHandles val="exact"/>
        </dgm:presLayoutVars>
      </dgm:prSet>
      <dgm:spPr/>
    </dgm:pt>
    <dgm:pt modelId="{769C7346-0F2C-48C9-AFF8-6D7C092899DD}" type="pres">
      <dgm:prSet presAssocID="{1DCBB37C-FC0A-49CE-B8CF-362CE4C1EA23}" presName="parentText" presStyleLbl="node1" presStyleIdx="0" presStyleCnt="3" custLinFactNeighborY="28824">
        <dgm:presLayoutVars>
          <dgm:chMax val="0"/>
          <dgm:bulletEnabled val="1"/>
        </dgm:presLayoutVars>
      </dgm:prSet>
      <dgm:spPr/>
    </dgm:pt>
    <dgm:pt modelId="{CEE212A9-1646-4837-B1BF-7A5B87616658}" type="pres">
      <dgm:prSet presAssocID="{4A495261-BC89-45D1-BBFF-12DB397F4640}" presName="spacer" presStyleCnt="0"/>
      <dgm:spPr/>
    </dgm:pt>
    <dgm:pt modelId="{1329B355-F007-45E2-B42B-403A465302E4}" type="pres">
      <dgm:prSet presAssocID="{4653B250-0B78-4220-8E7E-37E0553714F8}" presName="parentText" presStyleLbl="node1" presStyleIdx="1" presStyleCnt="3" custLinFactNeighborY="2">
        <dgm:presLayoutVars>
          <dgm:chMax val="0"/>
          <dgm:bulletEnabled val="1"/>
        </dgm:presLayoutVars>
      </dgm:prSet>
      <dgm:spPr/>
    </dgm:pt>
    <dgm:pt modelId="{ECBED353-4BB9-4B9C-A454-B34747F89354}" type="pres">
      <dgm:prSet presAssocID="{6D850624-E21B-43E3-925A-E4728355E69B}" presName="spacer" presStyleCnt="0"/>
      <dgm:spPr/>
    </dgm:pt>
    <dgm:pt modelId="{E0471388-E64E-47F1-A3F0-EF0625775CC5}" type="pres">
      <dgm:prSet presAssocID="{AFC4B2D5-67D2-45CC-A6B2-3F2E5A519625}" presName="parentText" presStyleLbl="node1" presStyleIdx="2" presStyleCnt="3" custLinFactNeighborX="-1531">
        <dgm:presLayoutVars>
          <dgm:chMax val="0"/>
          <dgm:bulletEnabled val="1"/>
        </dgm:presLayoutVars>
      </dgm:prSet>
      <dgm:spPr/>
    </dgm:pt>
  </dgm:ptLst>
  <dgm:cxnLst>
    <dgm:cxn modelId="{05E1CF11-D1E2-4E03-A90E-AFD08041E3ED}" srcId="{61349AE3-A70A-489A-91DF-EC87F7F3DF60}" destId="{4653B250-0B78-4220-8E7E-37E0553714F8}" srcOrd="1" destOrd="0" parTransId="{A4BC1100-1722-4290-9DA9-A91C6F205DB2}" sibTransId="{6D850624-E21B-43E3-925A-E4728355E69B}"/>
    <dgm:cxn modelId="{6FA19D1B-83D5-449B-9AA2-3C35DC2E842F}" srcId="{61349AE3-A70A-489A-91DF-EC87F7F3DF60}" destId="{AFC4B2D5-67D2-45CC-A6B2-3F2E5A519625}" srcOrd="2" destOrd="0" parTransId="{8D511069-770F-41BF-8806-45C09D23D739}" sibTransId="{3FAA45CF-BBE0-43A9-978A-2BAEB2A6FC64}"/>
    <dgm:cxn modelId="{DA68A97B-E838-4954-AC0A-631F711334B9}" type="presOf" srcId="{AFC4B2D5-67D2-45CC-A6B2-3F2E5A519625}" destId="{E0471388-E64E-47F1-A3F0-EF0625775CC5}" srcOrd="0" destOrd="0" presId="urn:microsoft.com/office/officeart/2005/8/layout/vList2"/>
    <dgm:cxn modelId="{732A8E7D-E69B-44D7-91C9-7DEDFF6B9A87}" type="presOf" srcId="{61349AE3-A70A-489A-91DF-EC87F7F3DF60}" destId="{8E36F6EC-426A-45D7-97EF-0E8A98B2A4F1}" srcOrd="0" destOrd="0" presId="urn:microsoft.com/office/officeart/2005/8/layout/vList2"/>
    <dgm:cxn modelId="{65481A85-DFF7-4703-B8F1-8CD4AFF17F32}" type="presOf" srcId="{4653B250-0B78-4220-8E7E-37E0553714F8}" destId="{1329B355-F007-45E2-B42B-403A465302E4}" srcOrd="0" destOrd="0" presId="urn:microsoft.com/office/officeart/2005/8/layout/vList2"/>
    <dgm:cxn modelId="{1898B0D4-3456-4279-A968-61F12B07F930}" type="presOf" srcId="{1DCBB37C-FC0A-49CE-B8CF-362CE4C1EA23}" destId="{769C7346-0F2C-48C9-AFF8-6D7C092899DD}" srcOrd="0" destOrd="0" presId="urn:microsoft.com/office/officeart/2005/8/layout/vList2"/>
    <dgm:cxn modelId="{9939C7DA-4D71-4216-A914-711EEF2403B3}" srcId="{61349AE3-A70A-489A-91DF-EC87F7F3DF60}" destId="{1DCBB37C-FC0A-49CE-B8CF-362CE4C1EA23}" srcOrd="0" destOrd="0" parTransId="{8C800247-CA8E-464F-BAC4-75FB3DB2A697}" sibTransId="{4A495261-BC89-45D1-BBFF-12DB397F4640}"/>
    <dgm:cxn modelId="{A0EAF026-B646-4683-864A-F13DBA3719D7}" type="presParOf" srcId="{8E36F6EC-426A-45D7-97EF-0E8A98B2A4F1}" destId="{769C7346-0F2C-48C9-AFF8-6D7C092899DD}" srcOrd="0" destOrd="0" presId="urn:microsoft.com/office/officeart/2005/8/layout/vList2"/>
    <dgm:cxn modelId="{EA7CC2C4-86C8-4B7B-B270-FAFDB335872D}" type="presParOf" srcId="{8E36F6EC-426A-45D7-97EF-0E8A98B2A4F1}" destId="{CEE212A9-1646-4837-B1BF-7A5B87616658}" srcOrd="1" destOrd="0" presId="urn:microsoft.com/office/officeart/2005/8/layout/vList2"/>
    <dgm:cxn modelId="{08BE03E2-8214-4698-8913-91121EC94AE4}" type="presParOf" srcId="{8E36F6EC-426A-45D7-97EF-0E8A98B2A4F1}" destId="{1329B355-F007-45E2-B42B-403A465302E4}" srcOrd="2" destOrd="0" presId="urn:microsoft.com/office/officeart/2005/8/layout/vList2"/>
    <dgm:cxn modelId="{8E7BB92E-15FA-4668-80C3-2EB6D7549EBD}" type="presParOf" srcId="{8E36F6EC-426A-45D7-97EF-0E8A98B2A4F1}" destId="{ECBED353-4BB9-4B9C-A454-B34747F89354}" srcOrd="3" destOrd="0" presId="urn:microsoft.com/office/officeart/2005/8/layout/vList2"/>
    <dgm:cxn modelId="{D9DC04D8-C497-4605-A2F7-4D582FBEA638}" type="presParOf" srcId="{8E36F6EC-426A-45D7-97EF-0E8A98B2A4F1}" destId="{E0471388-E64E-47F1-A3F0-EF0625775CC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357EB738-0936-4F62-B06A-CC22EF5068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0BDAE7-40E7-46D9-8F03-C8944364711A}">
      <dgm:prSet/>
      <dgm:spPr>
        <a:solidFill>
          <a:schemeClr val="accent2"/>
        </a:solidFill>
      </dgm:spPr>
      <dgm:t>
        <a:bodyPr/>
        <a:lstStyle/>
        <a:p>
          <a:pPr rtl="0"/>
          <a:r>
            <a:rPr lang="en-US"/>
            <a:t>We use 2 network </a:t>
          </a:r>
        </a:p>
      </dgm:t>
    </dgm:pt>
    <dgm:pt modelId="{EF2059DD-B878-47EF-A3F7-9447652A82F6}" type="parTrans" cxnId="{6AD7381F-1FA8-4307-B026-2BADC83488D9}">
      <dgm:prSet/>
      <dgm:spPr/>
      <dgm:t>
        <a:bodyPr/>
        <a:lstStyle/>
        <a:p>
          <a:endParaRPr lang="en-US"/>
        </a:p>
      </dgm:t>
    </dgm:pt>
    <dgm:pt modelId="{794B5185-A04F-45E9-9450-6A3106129ED4}" type="sibTrans" cxnId="{6AD7381F-1FA8-4307-B026-2BADC83488D9}">
      <dgm:prSet/>
      <dgm:spPr/>
      <dgm:t>
        <a:bodyPr/>
        <a:lstStyle/>
        <a:p>
          <a:endParaRPr lang="en-US"/>
        </a:p>
      </dgm:t>
    </dgm:pt>
    <dgm:pt modelId="{EACDF94E-B5C0-4291-9185-90DED1FE2285}">
      <dgm:prSet/>
      <dgm:spPr/>
      <dgm:t>
        <a:bodyPr/>
        <a:lstStyle/>
        <a:p>
          <a:pPr rtl="0"/>
          <a:r>
            <a:rPr lang="en-US" dirty="0"/>
            <a:t>1- for assuming Q-values </a:t>
          </a:r>
        </a:p>
      </dgm:t>
    </dgm:pt>
    <dgm:pt modelId="{65607C6C-EC5C-4A2E-96FD-C6C44DB8EC45}" type="parTrans" cxnId="{48DC1102-3F73-4809-B337-B97E1FB2820D}">
      <dgm:prSet/>
      <dgm:spPr/>
      <dgm:t>
        <a:bodyPr/>
        <a:lstStyle/>
        <a:p>
          <a:endParaRPr lang="en-US"/>
        </a:p>
      </dgm:t>
    </dgm:pt>
    <dgm:pt modelId="{A4245D46-9FF7-47B7-88AC-EFCA01BBC607}" type="sibTrans" cxnId="{48DC1102-3F73-4809-B337-B97E1FB2820D}">
      <dgm:prSet/>
      <dgm:spPr/>
      <dgm:t>
        <a:bodyPr/>
        <a:lstStyle/>
        <a:p>
          <a:endParaRPr lang="en-US"/>
        </a:p>
      </dgm:t>
    </dgm:pt>
    <dgm:pt modelId="{DCB844EF-3B66-444F-BE09-A81EB1FFA670}">
      <dgm:prSet/>
      <dgm:spPr/>
      <dgm:t>
        <a:bodyPr/>
        <a:lstStyle/>
        <a:p>
          <a:pPr rtl="0"/>
          <a:r>
            <a:rPr lang="en-US" dirty="0"/>
            <a:t>2- for assuming Q-targets</a:t>
          </a:r>
        </a:p>
      </dgm:t>
    </dgm:pt>
    <dgm:pt modelId="{3E8EED34-CB21-479D-8043-2BFA9A6555A6}" type="parTrans" cxnId="{1DD12702-35E5-4277-825B-49D8B4BDB62D}">
      <dgm:prSet/>
      <dgm:spPr/>
      <dgm:t>
        <a:bodyPr/>
        <a:lstStyle/>
        <a:p>
          <a:endParaRPr lang="en-US"/>
        </a:p>
      </dgm:t>
    </dgm:pt>
    <dgm:pt modelId="{425B7648-482E-42C2-9321-6EC1951DE095}" type="sibTrans" cxnId="{1DD12702-35E5-4277-825B-49D8B4BDB62D}">
      <dgm:prSet/>
      <dgm:spPr/>
      <dgm:t>
        <a:bodyPr/>
        <a:lstStyle/>
        <a:p>
          <a:endParaRPr lang="en-US"/>
        </a:p>
      </dgm:t>
    </dgm:pt>
    <dgm:pt modelId="{6188C4E9-7060-4EF9-8135-6B920A2535AD}" type="pres">
      <dgm:prSet presAssocID="{357EB738-0936-4F62-B06A-CC22EF506865}" presName="linear" presStyleCnt="0">
        <dgm:presLayoutVars>
          <dgm:animLvl val="lvl"/>
          <dgm:resizeHandles val="exact"/>
        </dgm:presLayoutVars>
      </dgm:prSet>
      <dgm:spPr/>
    </dgm:pt>
    <dgm:pt modelId="{AB6DE9AB-EB60-4F19-9F67-DF52654C07D6}" type="pres">
      <dgm:prSet presAssocID="{4A0BDAE7-40E7-46D9-8F03-C8944364711A}" presName="parentText" presStyleLbl="node1" presStyleIdx="0" presStyleCnt="3">
        <dgm:presLayoutVars>
          <dgm:chMax val="0"/>
          <dgm:bulletEnabled val="1"/>
        </dgm:presLayoutVars>
      </dgm:prSet>
      <dgm:spPr/>
    </dgm:pt>
    <dgm:pt modelId="{858BB2FA-2A1F-4D34-AC3A-205A2ADF3621}" type="pres">
      <dgm:prSet presAssocID="{794B5185-A04F-45E9-9450-6A3106129ED4}" presName="spacer" presStyleCnt="0"/>
      <dgm:spPr/>
    </dgm:pt>
    <dgm:pt modelId="{9ECE93F9-3C3E-4DA1-BB51-59A497F8E111}" type="pres">
      <dgm:prSet presAssocID="{EACDF94E-B5C0-4291-9185-90DED1FE2285}" presName="parentText" presStyleLbl="node1" presStyleIdx="1" presStyleCnt="3">
        <dgm:presLayoutVars>
          <dgm:chMax val="0"/>
          <dgm:bulletEnabled val="1"/>
        </dgm:presLayoutVars>
      </dgm:prSet>
      <dgm:spPr/>
    </dgm:pt>
    <dgm:pt modelId="{CD257E13-36DB-4894-A178-4ABA641D462B}" type="pres">
      <dgm:prSet presAssocID="{A4245D46-9FF7-47B7-88AC-EFCA01BBC607}" presName="spacer" presStyleCnt="0"/>
      <dgm:spPr/>
    </dgm:pt>
    <dgm:pt modelId="{8773558B-3B9E-4CC4-B213-2988B51F0229}" type="pres">
      <dgm:prSet presAssocID="{DCB844EF-3B66-444F-BE09-A81EB1FFA670}" presName="parentText" presStyleLbl="node1" presStyleIdx="2" presStyleCnt="3">
        <dgm:presLayoutVars>
          <dgm:chMax val="0"/>
          <dgm:bulletEnabled val="1"/>
        </dgm:presLayoutVars>
      </dgm:prSet>
      <dgm:spPr/>
    </dgm:pt>
  </dgm:ptLst>
  <dgm:cxnLst>
    <dgm:cxn modelId="{48DC1102-3F73-4809-B337-B97E1FB2820D}" srcId="{357EB738-0936-4F62-B06A-CC22EF506865}" destId="{EACDF94E-B5C0-4291-9185-90DED1FE2285}" srcOrd="1" destOrd="0" parTransId="{65607C6C-EC5C-4A2E-96FD-C6C44DB8EC45}" sibTransId="{A4245D46-9FF7-47B7-88AC-EFCA01BBC607}"/>
    <dgm:cxn modelId="{1DD12702-35E5-4277-825B-49D8B4BDB62D}" srcId="{357EB738-0936-4F62-B06A-CC22EF506865}" destId="{DCB844EF-3B66-444F-BE09-A81EB1FFA670}" srcOrd="2" destOrd="0" parTransId="{3E8EED34-CB21-479D-8043-2BFA9A6555A6}" sibTransId="{425B7648-482E-42C2-9321-6EC1951DE095}"/>
    <dgm:cxn modelId="{7FA7B11D-2F74-41D8-B1BF-AF28EC078F37}" type="presOf" srcId="{EACDF94E-B5C0-4291-9185-90DED1FE2285}" destId="{9ECE93F9-3C3E-4DA1-BB51-59A497F8E111}" srcOrd="0" destOrd="0" presId="urn:microsoft.com/office/officeart/2005/8/layout/vList2"/>
    <dgm:cxn modelId="{6AD7381F-1FA8-4307-B026-2BADC83488D9}" srcId="{357EB738-0936-4F62-B06A-CC22EF506865}" destId="{4A0BDAE7-40E7-46D9-8F03-C8944364711A}" srcOrd="0" destOrd="0" parTransId="{EF2059DD-B878-47EF-A3F7-9447652A82F6}" sibTransId="{794B5185-A04F-45E9-9450-6A3106129ED4}"/>
    <dgm:cxn modelId="{50850875-964F-498B-98BB-43F0F8E3CFD9}" type="presOf" srcId="{4A0BDAE7-40E7-46D9-8F03-C8944364711A}" destId="{AB6DE9AB-EB60-4F19-9F67-DF52654C07D6}" srcOrd="0" destOrd="0" presId="urn:microsoft.com/office/officeart/2005/8/layout/vList2"/>
    <dgm:cxn modelId="{75177558-E94F-402C-918C-BEE7EA726721}" type="presOf" srcId="{357EB738-0936-4F62-B06A-CC22EF506865}" destId="{6188C4E9-7060-4EF9-8135-6B920A2535AD}" srcOrd="0" destOrd="0" presId="urn:microsoft.com/office/officeart/2005/8/layout/vList2"/>
    <dgm:cxn modelId="{971BBA8E-0756-49B6-BA16-1D015323CC8D}" type="presOf" srcId="{DCB844EF-3B66-444F-BE09-A81EB1FFA670}" destId="{8773558B-3B9E-4CC4-B213-2988B51F0229}" srcOrd="0" destOrd="0" presId="urn:microsoft.com/office/officeart/2005/8/layout/vList2"/>
    <dgm:cxn modelId="{E6D61175-11E3-4F68-8CC8-D293A2318B6A}" type="presParOf" srcId="{6188C4E9-7060-4EF9-8135-6B920A2535AD}" destId="{AB6DE9AB-EB60-4F19-9F67-DF52654C07D6}" srcOrd="0" destOrd="0" presId="urn:microsoft.com/office/officeart/2005/8/layout/vList2"/>
    <dgm:cxn modelId="{146D4554-47D1-448A-A17A-88D09F1ED7F8}" type="presParOf" srcId="{6188C4E9-7060-4EF9-8135-6B920A2535AD}" destId="{858BB2FA-2A1F-4D34-AC3A-205A2ADF3621}" srcOrd="1" destOrd="0" presId="urn:microsoft.com/office/officeart/2005/8/layout/vList2"/>
    <dgm:cxn modelId="{FB5A8CCE-6677-4148-9C63-5636DCCDE26E}" type="presParOf" srcId="{6188C4E9-7060-4EF9-8135-6B920A2535AD}" destId="{9ECE93F9-3C3E-4DA1-BB51-59A497F8E111}" srcOrd="2" destOrd="0" presId="urn:microsoft.com/office/officeart/2005/8/layout/vList2"/>
    <dgm:cxn modelId="{AB81CAA4-74F4-4EFE-BCFD-F51C0BFB85DB}" type="presParOf" srcId="{6188C4E9-7060-4EF9-8135-6B920A2535AD}" destId="{CD257E13-36DB-4894-A178-4ABA641D462B}" srcOrd="3" destOrd="0" presId="urn:microsoft.com/office/officeart/2005/8/layout/vList2"/>
    <dgm:cxn modelId="{598A20E4-6288-479C-8B53-94754A0A8C1A}" type="presParOf" srcId="{6188C4E9-7060-4EF9-8135-6B920A2535AD}" destId="{8773558B-3B9E-4CC4-B213-2988B51F022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34F1F1D4-3E75-4C60-AC08-88D65335D82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66CBBB9-DC15-4EF7-A376-B91F09B4FB71}">
      <dgm:prSet/>
      <dgm:spPr/>
      <dgm:t>
        <a:bodyPr/>
        <a:lstStyle/>
        <a:p>
          <a:pPr rtl="0"/>
          <a:r>
            <a:rPr lang="en-US" smtClean="0"/>
            <a:t>greedy</a:t>
          </a:r>
          <a:endParaRPr lang="en-US"/>
        </a:p>
      </dgm:t>
    </dgm:pt>
    <dgm:pt modelId="{D267B976-9B50-4B98-8DF1-F56C0CE68C0F}" type="parTrans" cxnId="{2F3C34B6-6C9A-4C33-BCA9-762FB1D95E30}">
      <dgm:prSet/>
      <dgm:spPr/>
      <dgm:t>
        <a:bodyPr/>
        <a:lstStyle/>
        <a:p>
          <a:endParaRPr lang="en-US"/>
        </a:p>
      </dgm:t>
    </dgm:pt>
    <dgm:pt modelId="{5E0BFF14-76BD-479F-B593-2E4B320AC1D8}" type="sibTrans" cxnId="{2F3C34B6-6C9A-4C33-BCA9-762FB1D95E30}">
      <dgm:prSet/>
      <dgm:spPr/>
      <dgm:t>
        <a:bodyPr/>
        <a:lstStyle/>
        <a:p>
          <a:endParaRPr lang="en-US"/>
        </a:p>
      </dgm:t>
    </dgm:pt>
    <dgm:pt modelId="{90BE86DA-CE86-4A44-862F-D08F93E569DC}">
      <dgm:prSet/>
      <dgm:spPr>
        <a:blipFill rotWithShape="0">
          <a:blip xmlns:r="http://schemas.openxmlformats.org/officeDocument/2006/relationships" r:embed="rId1"/>
          <a:stretch>
            <a:fillRect b="-10000"/>
          </a:stretch>
        </a:blipFill>
      </dgm:spPr>
      <dgm:t>
        <a:bodyPr/>
        <a:lstStyle/>
        <a:p>
          <a:r>
            <a:rPr lang="en-US">
              <a:noFill/>
            </a:rPr>
            <a:t> </a:t>
          </a:r>
        </a:p>
      </dgm:t>
    </dgm:pt>
    <dgm:pt modelId="{01C40208-2986-494A-8EEB-BC6AC1D4A541}" type="parTrans" cxnId="{694383F3-6D93-43FB-A4B3-26C2D627E1C0}">
      <dgm:prSet/>
      <dgm:spPr/>
      <dgm:t>
        <a:bodyPr/>
        <a:lstStyle/>
        <a:p>
          <a:endParaRPr lang="en-US"/>
        </a:p>
      </dgm:t>
    </dgm:pt>
    <dgm:pt modelId="{D2BD1505-A4C3-4532-9E1F-1354BC3828D1}" type="sibTrans" cxnId="{694383F3-6D93-43FB-A4B3-26C2D627E1C0}">
      <dgm:prSet/>
      <dgm:spPr/>
      <dgm:t>
        <a:bodyPr/>
        <a:lstStyle/>
        <a:p>
          <a:endParaRPr lang="en-US"/>
        </a:p>
      </dgm:t>
    </dgm:pt>
    <dgm:pt modelId="{1D603697-E1DA-4CDE-B53C-BEC6039B76E7}">
      <dgm:prSet/>
      <dgm:spPr/>
      <dgm:t>
        <a:bodyPr/>
        <a:lstStyle/>
        <a:p>
          <a:pPr rtl="0"/>
          <a:r>
            <a:rPr lang="en-US" smtClean="0"/>
            <a:t>random</a:t>
          </a:r>
          <a:endParaRPr lang="en-US"/>
        </a:p>
      </dgm:t>
    </dgm:pt>
    <dgm:pt modelId="{3CD70F99-8303-492A-89B4-820102879B62}" type="parTrans" cxnId="{2B3253F0-94BB-4E21-8B6E-61EF0B18F3B8}">
      <dgm:prSet/>
      <dgm:spPr/>
      <dgm:t>
        <a:bodyPr/>
        <a:lstStyle/>
        <a:p>
          <a:endParaRPr lang="en-US"/>
        </a:p>
      </dgm:t>
    </dgm:pt>
    <dgm:pt modelId="{EF014D73-1412-418D-AE15-2A8BA39D5200}" type="sibTrans" cxnId="{2B3253F0-94BB-4E21-8B6E-61EF0B18F3B8}">
      <dgm:prSet/>
      <dgm:spPr/>
      <dgm:t>
        <a:bodyPr/>
        <a:lstStyle/>
        <a:p>
          <a:endParaRPr lang="en-US"/>
        </a:p>
      </dgm:t>
    </dgm:pt>
    <dgm:pt modelId="{D03EA2D7-86DE-4A17-8624-CAE2B84C712A}" type="pres">
      <dgm:prSet presAssocID="{34F1F1D4-3E75-4C60-AC08-88D65335D82E}" presName="linear" presStyleCnt="0">
        <dgm:presLayoutVars>
          <dgm:animLvl val="lvl"/>
          <dgm:resizeHandles val="exact"/>
        </dgm:presLayoutVars>
      </dgm:prSet>
      <dgm:spPr/>
    </dgm:pt>
    <dgm:pt modelId="{1C3968A8-8D62-4B29-9510-B2501FCF72CE}" type="pres">
      <dgm:prSet presAssocID="{D66CBBB9-DC15-4EF7-A376-B91F09B4FB71}" presName="parentText" presStyleLbl="node1" presStyleIdx="0" presStyleCnt="3" custLinFactNeighborX="2160" custLinFactNeighborY="-82315">
        <dgm:presLayoutVars>
          <dgm:chMax val="0"/>
          <dgm:bulletEnabled val="1"/>
        </dgm:presLayoutVars>
      </dgm:prSet>
      <dgm:spPr/>
    </dgm:pt>
    <dgm:pt modelId="{8E5EDC55-DDB1-44B6-8311-72E82688D3E9}" type="pres">
      <dgm:prSet presAssocID="{5E0BFF14-76BD-479F-B593-2E4B320AC1D8}" presName="spacer" presStyleCnt="0"/>
      <dgm:spPr/>
    </dgm:pt>
    <dgm:pt modelId="{B6289F19-686E-4D23-A348-A4A18F61900F}" type="pres">
      <dgm:prSet presAssocID="{90BE86DA-CE86-4A44-862F-D08F93E569DC}" presName="parentText" presStyleLbl="node1" presStyleIdx="1" presStyleCnt="3">
        <dgm:presLayoutVars>
          <dgm:chMax val="0"/>
          <dgm:bulletEnabled val="1"/>
        </dgm:presLayoutVars>
      </dgm:prSet>
      <dgm:spPr/>
    </dgm:pt>
    <dgm:pt modelId="{9664AE21-0010-416A-A9B6-88BB4DD8D392}" type="pres">
      <dgm:prSet presAssocID="{D2BD1505-A4C3-4532-9E1F-1354BC3828D1}" presName="spacer" presStyleCnt="0"/>
      <dgm:spPr/>
    </dgm:pt>
    <dgm:pt modelId="{EB2922F0-BD0E-468A-89E7-83410AA40B38}" type="pres">
      <dgm:prSet presAssocID="{1D603697-E1DA-4CDE-B53C-BEC6039B76E7}" presName="parentText" presStyleLbl="node1" presStyleIdx="2" presStyleCnt="3">
        <dgm:presLayoutVars>
          <dgm:chMax val="0"/>
          <dgm:bulletEnabled val="1"/>
        </dgm:presLayoutVars>
      </dgm:prSet>
      <dgm:spPr/>
    </dgm:pt>
  </dgm:ptLst>
  <dgm:cxnLst>
    <dgm:cxn modelId="{5537B3F4-0C2B-4403-9625-70B14E2A09A0}" type="presOf" srcId="{D66CBBB9-DC15-4EF7-A376-B91F09B4FB71}" destId="{1C3968A8-8D62-4B29-9510-B2501FCF72CE}" srcOrd="0" destOrd="0" presId="urn:microsoft.com/office/officeart/2005/8/layout/vList2"/>
    <dgm:cxn modelId="{2B3253F0-94BB-4E21-8B6E-61EF0B18F3B8}" srcId="{34F1F1D4-3E75-4C60-AC08-88D65335D82E}" destId="{1D603697-E1DA-4CDE-B53C-BEC6039B76E7}" srcOrd="2" destOrd="0" parTransId="{3CD70F99-8303-492A-89B4-820102879B62}" sibTransId="{EF014D73-1412-418D-AE15-2A8BA39D5200}"/>
    <dgm:cxn modelId="{130B35B7-2783-47AD-9471-781E4DB2F28C}" type="presOf" srcId="{1D603697-E1DA-4CDE-B53C-BEC6039B76E7}" destId="{EB2922F0-BD0E-468A-89E7-83410AA40B38}" srcOrd="0" destOrd="0" presId="urn:microsoft.com/office/officeart/2005/8/layout/vList2"/>
    <dgm:cxn modelId="{2F3C34B6-6C9A-4C33-BCA9-762FB1D95E30}" srcId="{34F1F1D4-3E75-4C60-AC08-88D65335D82E}" destId="{D66CBBB9-DC15-4EF7-A376-B91F09B4FB71}" srcOrd="0" destOrd="0" parTransId="{D267B976-9B50-4B98-8DF1-F56C0CE68C0F}" sibTransId="{5E0BFF14-76BD-479F-B593-2E4B320AC1D8}"/>
    <dgm:cxn modelId="{694383F3-6D93-43FB-A4B3-26C2D627E1C0}" srcId="{34F1F1D4-3E75-4C60-AC08-88D65335D82E}" destId="{90BE86DA-CE86-4A44-862F-D08F93E569DC}" srcOrd="1" destOrd="0" parTransId="{01C40208-2986-494A-8EEB-BC6AC1D4A541}" sibTransId="{D2BD1505-A4C3-4532-9E1F-1354BC3828D1}"/>
    <dgm:cxn modelId="{4400A052-04C2-4B14-A915-8E792E5509CA}" type="presOf" srcId="{90BE86DA-CE86-4A44-862F-D08F93E569DC}" destId="{B6289F19-686E-4D23-A348-A4A18F61900F}" srcOrd="0" destOrd="0" presId="urn:microsoft.com/office/officeart/2005/8/layout/vList2"/>
    <dgm:cxn modelId="{ABD829AA-1DFA-4DA3-8503-0C4B2E2CB507}" type="presOf" srcId="{34F1F1D4-3E75-4C60-AC08-88D65335D82E}" destId="{D03EA2D7-86DE-4A17-8624-CAE2B84C712A}" srcOrd="0" destOrd="0" presId="urn:microsoft.com/office/officeart/2005/8/layout/vList2"/>
    <dgm:cxn modelId="{0407D83F-F9A3-44BD-B4A2-C5CCA16A55CD}" type="presParOf" srcId="{D03EA2D7-86DE-4A17-8624-CAE2B84C712A}" destId="{1C3968A8-8D62-4B29-9510-B2501FCF72CE}" srcOrd="0" destOrd="0" presId="urn:microsoft.com/office/officeart/2005/8/layout/vList2"/>
    <dgm:cxn modelId="{1F3F294A-0281-4848-BAB4-E022FBF51620}" type="presParOf" srcId="{D03EA2D7-86DE-4A17-8624-CAE2B84C712A}" destId="{8E5EDC55-DDB1-44B6-8311-72E82688D3E9}" srcOrd="1" destOrd="0" presId="urn:microsoft.com/office/officeart/2005/8/layout/vList2"/>
    <dgm:cxn modelId="{C29884F3-C4B2-49BD-B820-E067E29952EA}" type="presParOf" srcId="{D03EA2D7-86DE-4A17-8624-CAE2B84C712A}" destId="{B6289F19-686E-4D23-A348-A4A18F61900F}" srcOrd="2" destOrd="0" presId="urn:microsoft.com/office/officeart/2005/8/layout/vList2"/>
    <dgm:cxn modelId="{1FA66004-DE26-4A8F-B450-67F1F4DE26E4}" type="presParOf" srcId="{D03EA2D7-86DE-4A17-8624-CAE2B84C712A}" destId="{9664AE21-0010-416A-A9B6-88BB4DD8D392}" srcOrd="3" destOrd="0" presId="urn:microsoft.com/office/officeart/2005/8/layout/vList2"/>
    <dgm:cxn modelId="{A6D6FAAB-CCDE-454B-937F-10963671AF12}" type="presParOf" srcId="{D03EA2D7-86DE-4A17-8624-CAE2B84C712A}" destId="{EB2922F0-BD0E-468A-89E7-83410AA40B3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5372C5-A50C-4304-8EDE-F684FB0ADE75}"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92D3BCC7-E591-4B22-AD50-A7744ADBF84B}">
      <dgm:prSet phldrT="[Text]"/>
      <dgm:spPr/>
      <dgm:t>
        <a:bodyPr/>
        <a:lstStyle/>
        <a:p>
          <a:r>
            <a:rPr lang="en-US" dirty="0"/>
            <a:t>Model</a:t>
          </a:r>
        </a:p>
      </dgm:t>
    </dgm:pt>
    <dgm:pt modelId="{B1F389A8-1FB3-48B5-8F75-3121EF62DA14}" type="parTrans" cxnId="{8F55E58C-D348-42E9-952E-592A89CC8257}">
      <dgm:prSet/>
      <dgm:spPr/>
      <dgm:t>
        <a:bodyPr/>
        <a:lstStyle/>
        <a:p>
          <a:endParaRPr lang="en-US"/>
        </a:p>
      </dgm:t>
    </dgm:pt>
    <dgm:pt modelId="{99323E91-4125-4123-910E-CA2F16E7F78D}" type="sibTrans" cxnId="{8F55E58C-D348-42E9-952E-592A89CC8257}">
      <dgm:prSet/>
      <dgm:spPr/>
      <dgm:t>
        <a:bodyPr/>
        <a:lstStyle/>
        <a:p>
          <a:endParaRPr lang="en-US"/>
        </a:p>
      </dgm:t>
    </dgm:pt>
    <dgm:pt modelId="{B50CD474-32D4-44B3-AC7C-40C3509158F9}">
      <dgm:prSet phldrT="[Text]" custT="1"/>
      <dgm:spPr>
        <a:blipFill>
          <a:blip xmlns:r="http://schemas.openxmlformats.org/officeDocument/2006/relationships" r:embed="rId1"/>
          <a:stretch>
            <a:fillRect/>
          </a:stretch>
        </a:blipFill>
      </dgm:spPr>
      <dgm:t>
        <a:bodyPr/>
        <a:lstStyle/>
        <a:p>
          <a:r>
            <a:rPr lang="fa-IR">
              <a:noFill/>
            </a:rPr>
            <a:t> </a:t>
          </a:r>
        </a:p>
      </dgm:t>
    </dgm:pt>
    <dgm:pt modelId="{7EEF437B-97EE-48F2-A72E-FF2B4DE6CF88}" type="parTrans" cxnId="{360DD72E-D7D7-4051-B1EF-AA91A989376B}">
      <dgm:prSet/>
      <dgm:spPr/>
      <dgm:t>
        <a:bodyPr/>
        <a:lstStyle/>
        <a:p>
          <a:endParaRPr lang="en-US"/>
        </a:p>
      </dgm:t>
    </dgm:pt>
    <dgm:pt modelId="{8FCB665E-2612-4458-9C90-7B12AE5C30EB}" type="sibTrans" cxnId="{360DD72E-D7D7-4051-B1EF-AA91A989376B}">
      <dgm:prSet/>
      <dgm:spPr/>
      <dgm:t>
        <a:bodyPr/>
        <a:lstStyle/>
        <a:p>
          <a:endParaRPr lang="en-US"/>
        </a:p>
      </dgm:t>
    </dgm:pt>
    <dgm:pt modelId="{4D83FDB3-CBB5-4075-99F4-DF9C6ED2A027}">
      <dgm:prSet phldrT="[Text]" custT="1"/>
      <dgm:spPr>
        <a:blipFill>
          <a:blip xmlns:r="http://schemas.openxmlformats.org/officeDocument/2006/relationships" r:embed="rId2"/>
          <a:stretch>
            <a:fillRect/>
          </a:stretch>
        </a:blipFill>
      </dgm:spPr>
      <dgm:t>
        <a:bodyPr/>
        <a:lstStyle/>
        <a:p>
          <a:r>
            <a:rPr lang="fa-IR">
              <a:noFill/>
            </a:rPr>
            <a:t> </a:t>
          </a:r>
        </a:p>
      </dgm:t>
    </dgm:pt>
    <dgm:pt modelId="{6EC68729-4261-47E2-9BC0-4E3CC0B91CFF}" type="parTrans" cxnId="{1C1BEE4D-31FB-4393-AB74-7E3465BB13EC}">
      <dgm:prSet/>
      <dgm:spPr/>
      <dgm:t>
        <a:bodyPr/>
        <a:lstStyle/>
        <a:p>
          <a:endParaRPr lang="en-US"/>
        </a:p>
      </dgm:t>
    </dgm:pt>
    <dgm:pt modelId="{0C52919B-CD91-4BA5-A2BE-E85FEF952438}" type="sibTrans" cxnId="{1C1BEE4D-31FB-4393-AB74-7E3465BB13EC}">
      <dgm:prSet/>
      <dgm:spPr/>
      <dgm:t>
        <a:bodyPr/>
        <a:lstStyle/>
        <a:p>
          <a:endParaRPr lang="en-US"/>
        </a:p>
      </dgm:t>
    </dgm:pt>
    <dgm:pt modelId="{A046765A-E0D4-421F-9C3F-888B59B3490D}" type="pres">
      <dgm:prSet presAssocID="{B05372C5-A50C-4304-8EDE-F684FB0ADE75}" presName="Name0" presStyleCnt="0">
        <dgm:presLayoutVars>
          <dgm:chMax val="1"/>
          <dgm:chPref val="1"/>
          <dgm:dir/>
          <dgm:animOne val="branch"/>
          <dgm:animLvl val="lvl"/>
        </dgm:presLayoutVars>
      </dgm:prSet>
      <dgm:spPr/>
    </dgm:pt>
    <dgm:pt modelId="{7DF7E160-0B68-4B95-911C-6291A2BF1223}" type="pres">
      <dgm:prSet presAssocID="{92D3BCC7-E591-4B22-AD50-A7744ADBF84B}" presName="singleCycle" presStyleCnt="0"/>
      <dgm:spPr/>
    </dgm:pt>
    <dgm:pt modelId="{4542AE18-A5E9-438E-857B-40652E14F2E5}" type="pres">
      <dgm:prSet presAssocID="{92D3BCC7-E591-4B22-AD50-A7744ADBF84B}" presName="singleCenter" presStyleLbl="node1" presStyleIdx="0" presStyleCnt="3" custScaleX="318156" custLinFactNeighborX="1014" custLinFactNeighborY="-40102">
        <dgm:presLayoutVars>
          <dgm:chMax val="7"/>
          <dgm:chPref val="7"/>
        </dgm:presLayoutVars>
      </dgm:prSet>
      <dgm:spPr/>
    </dgm:pt>
    <dgm:pt modelId="{B9FFA302-8D62-4459-82E8-0163CD7D20DF}" type="pres">
      <dgm:prSet presAssocID="{7EEF437B-97EE-48F2-A72E-FF2B4DE6CF88}" presName="Name56" presStyleLbl="parChTrans1D2" presStyleIdx="0" presStyleCnt="2"/>
      <dgm:spPr/>
    </dgm:pt>
    <dgm:pt modelId="{2F1069FC-5103-4B7E-8847-092CB69405A1}" type="pres">
      <dgm:prSet presAssocID="{B50CD474-32D4-44B3-AC7C-40C3509158F9}" presName="text0" presStyleLbl="node1" presStyleIdx="1" presStyleCnt="3" custScaleX="324033" custRadScaleRad="146322" custRadScaleInc="121535">
        <dgm:presLayoutVars>
          <dgm:bulletEnabled val="1"/>
        </dgm:presLayoutVars>
      </dgm:prSet>
      <dgm:spPr/>
    </dgm:pt>
    <dgm:pt modelId="{C4841930-B8D4-4438-8009-D9A512D139A8}" type="pres">
      <dgm:prSet presAssocID="{6EC68729-4261-47E2-9BC0-4E3CC0B91CFF}" presName="Name56" presStyleLbl="parChTrans1D2" presStyleIdx="1" presStyleCnt="2"/>
      <dgm:spPr/>
    </dgm:pt>
    <dgm:pt modelId="{81BED2F9-9593-49AB-BC7B-2DDA87C93507}" type="pres">
      <dgm:prSet presAssocID="{4D83FDB3-CBB5-4075-99F4-DF9C6ED2A027}" presName="text0" presStyleLbl="node1" presStyleIdx="2" presStyleCnt="3" custScaleX="325806" custRadScaleRad="154396" custRadScaleInc="79573">
        <dgm:presLayoutVars>
          <dgm:bulletEnabled val="1"/>
        </dgm:presLayoutVars>
      </dgm:prSet>
      <dgm:spPr/>
    </dgm:pt>
  </dgm:ptLst>
  <dgm:cxnLst>
    <dgm:cxn modelId="{26AAEB08-807D-40E7-8DA6-743FF04AF9A5}" type="presOf" srcId="{4D83FDB3-CBB5-4075-99F4-DF9C6ED2A027}" destId="{81BED2F9-9593-49AB-BC7B-2DDA87C93507}" srcOrd="0" destOrd="0" presId="urn:microsoft.com/office/officeart/2008/layout/RadialCluster"/>
    <dgm:cxn modelId="{360DD72E-D7D7-4051-B1EF-AA91A989376B}" srcId="{92D3BCC7-E591-4B22-AD50-A7744ADBF84B}" destId="{B50CD474-32D4-44B3-AC7C-40C3509158F9}" srcOrd="0" destOrd="0" parTransId="{7EEF437B-97EE-48F2-A72E-FF2B4DE6CF88}" sibTransId="{8FCB665E-2612-4458-9C90-7B12AE5C30EB}"/>
    <dgm:cxn modelId="{6307EA45-FC00-4563-9CD9-47E94C0FE2B1}" type="presOf" srcId="{6EC68729-4261-47E2-9BC0-4E3CC0B91CFF}" destId="{C4841930-B8D4-4438-8009-D9A512D139A8}" srcOrd="0" destOrd="0" presId="urn:microsoft.com/office/officeart/2008/layout/RadialCluster"/>
    <dgm:cxn modelId="{DA01F567-EE00-4BCE-8CAA-1356057AB680}" type="presOf" srcId="{B50CD474-32D4-44B3-AC7C-40C3509158F9}" destId="{2F1069FC-5103-4B7E-8847-092CB69405A1}" srcOrd="0" destOrd="0" presId="urn:microsoft.com/office/officeart/2008/layout/RadialCluster"/>
    <dgm:cxn modelId="{1C1BEE4D-31FB-4393-AB74-7E3465BB13EC}" srcId="{92D3BCC7-E591-4B22-AD50-A7744ADBF84B}" destId="{4D83FDB3-CBB5-4075-99F4-DF9C6ED2A027}" srcOrd="1" destOrd="0" parTransId="{6EC68729-4261-47E2-9BC0-4E3CC0B91CFF}" sibTransId="{0C52919B-CD91-4BA5-A2BE-E85FEF952438}"/>
    <dgm:cxn modelId="{8F55E58C-D348-42E9-952E-592A89CC8257}" srcId="{B05372C5-A50C-4304-8EDE-F684FB0ADE75}" destId="{92D3BCC7-E591-4B22-AD50-A7744ADBF84B}" srcOrd="0" destOrd="0" parTransId="{B1F389A8-1FB3-48B5-8F75-3121EF62DA14}" sibTransId="{99323E91-4125-4123-910E-CA2F16E7F78D}"/>
    <dgm:cxn modelId="{64055C9F-4673-49AB-ACD3-7AD104B52B5E}" type="presOf" srcId="{92D3BCC7-E591-4B22-AD50-A7744ADBF84B}" destId="{4542AE18-A5E9-438E-857B-40652E14F2E5}" srcOrd="0" destOrd="0" presId="urn:microsoft.com/office/officeart/2008/layout/RadialCluster"/>
    <dgm:cxn modelId="{14A3B1A6-D23E-4FBC-889A-A79179D9EE86}" type="presOf" srcId="{B05372C5-A50C-4304-8EDE-F684FB0ADE75}" destId="{A046765A-E0D4-421F-9C3F-888B59B3490D}" srcOrd="0" destOrd="0" presId="urn:microsoft.com/office/officeart/2008/layout/RadialCluster"/>
    <dgm:cxn modelId="{D5C428FD-8D9C-48AC-8A81-DE80B4CBBDA2}" type="presOf" srcId="{7EEF437B-97EE-48F2-A72E-FF2B4DE6CF88}" destId="{B9FFA302-8D62-4459-82E8-0163CD7D20DF}" srcOrd="0" destOrd="0" presId="urn:microsoft.com/office/officeart/2008/layout/RadialCluster"/>
    <dgm:cxn modelId="{4D2DD784-FE10-43C0-BE77-30A16865AA13}" type="presParOf" srcId="{A046765A-E0D4-421F-9C3F-888B59B3490D}" destId="{7DF7E160-0B68-4B95-911C-6291A2BF1223}" srcOrd="0" destOrd="0" presId="urn:microsoft.com/office/officeart/2008/layout/RadialCluster"/>
    <dgm:cxn modelId="{9843AEE9-0ACE-49BE-A346-F3ADE5911D10}" type="presParOf" srcId="{7DF7E160-0B68-4B95-911C-6291A2BF1223}" destId="{4542AE18-A5E9-438E-857B-40652E14F2E5}" srcOrd="0" destOrd="0" presId="urn:microsoft.com/office/officeart/2008/layout/RadialCluster"/>
    <dgm:cxn modelId="{E65C633E-AB3D-4E14-9FE9-9A6958DF68FE}" type="presParOf" srcId="{7DF7E160-0B68-4B95-911C-6291A2BF1223}" destId="{B9FFA302-8D62-4459-82E8-0163CD7D20DF}" srcOrd="1" destOrd="0" presId="urn:microsoft.com/office/officeart/2008/layout/RadialCluster"/>
    <dgm:cxn modelId="{284F5333-A645-4AD8-B42B-7DA6EF76CC12}" type="presParOf" srcId="{7DF7E160-0B68-4B95-911C-6291A2BF1223}" destId="{2F1069FC-5103-4B7E-8847-092CB69405A1}" srcOrd="2" destOrd="0" presId="urn:microsoft.com/office/officeart/2008/layout/RadialCluster"/>
    <dgm:cxn modelId="{53EA699D-75EA-4BDE-AA99-8E937A345A87}" type="presParOf" srcId="{7DF7E160-0B68-4B95-911C-6291A2BF1223}" destId="{C4841930-B8D4-4438-8009-D9A512D139A8}" srcOrd="3" destOrd="0" presId="urn:microsoft.com/office/officeart/2008/layout/RadialCluster"/>
    <dgm:cxn modelId="{0C6EDEF7-30A8-44B9-93D3-9D99DDEB8866}" type="presParOf" srcId="{7DF7E160-0B68-4B95-911C-6291A2BF1223}" destId="{81BED2F9-9593-49AB-BC7B-2DDA87C93507}" srcOrd="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0C1935C0-05EA-4625-B4B2-DACA083C61F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49D2520-DC72-4B6B-907E-B28FB7472655}">
      <dgm:prSet custT="1"/>
      <dgm:spPr/>
      <dgm:t>
        <a:bodyPr/>
        <a:lstStyle/>
        <a:p>
          <a:pPr rtl="0"/>
          <a:r>
            <a:rPr lang="en-US" sz="1800" dirty="0"/>
            <a:t>1- convergence better </a:t>
          </a:r>
        </a:p>
      </dgm:t>
    </dgm:pt>
    <dgm:pt modelId="{E1DAE525-7138-4B9C-AF2C-AD42D67E78F4}" type="parTrans" cxnId="{68DD14C6-59DE-4605-B16D-273989967C2E}">
      <dgm:prSet/>
      <dgm:spPr/>
      <dgm:t>
        <a:bodyPr/>
        <a:lstStyle/>
        <a:p>
          <a:endParaRPr lang="en-US"/>
        </a:p>
      </dgm:t>
    </dgm:pt>
    <dgm:pt modelId="{5B9AA10C-7D32-4A08-BBB1-D0D36D3460DD}" type="sibTrans" cxnId="{68DD14C6-59DE-4605-B16D-273989967C2E}">
      <dgm:prSet/>
      <dgm:spPr/>
      <dgm:t>
        <a:bodyPr/>
        <a:lstStyle/>
        <a:p>
          <a:endParaRPr lang="en-US"/>
        </a:p>
      </dgm:t>
    </dgm:pt>
    <dgm:pt modelId="{264146A6-DC57-45E9-86F2-F3132C56064D}">
      <dgm:prSet custT="1"/>
      <dgm:spPr/>
      <dgm:t>
        <a:bodyPr/>
        <a:lstStyle/>
        <a:p>
          <a:pPr rtl="0"/>
          <a:r>
            <a:rPr lang="en-US" sz="1800" dirty="0"/>
            <a:t>2-affective in high dimensional </a:t>
          </a:r>
        </a:p>
      </dgm:t>
    </dgm:pt>
    <dgm:pt modelId="{E91CB21C-01FF-48D1-A8AD-1ADF717F700A}" type="parTrans" cxnId="{03C394A7-2C3E-4C90-9223-F0C521AF58F7}">
      <dgm:prSet/>
      <dgm:spPr/>
      <dgm:t>
        <a:bodyPr/>
        <a:lstStyle/>
        <a:p>
          <a:endParaRPr lang="en-US"/>
        </a:p>
      </dgm:t>
    </dgm:pt>
    <dgm:pt modelId="{62BD862D-D8D8-4540-8714-C3188414A5D3}" type="sibTrans" cxnId="{03C394A7-2C3E-4C90-9223-F0C521AF58F7}">
      <dgm:prSet/>
      <dgm:spPr/>
      <dgm:t>
        <a:bodyPr/>
        <a:lstStyle/>
        <a:p>
          <a:endParaRPr lang="en-US"/>
        </a:p>
      </dgm:t>
    </dgm:pt>
    <dgm:pt modelId="{02529D59-F353-4064-BE61-73567D0CC0E2}">
      <dgm:prSet custT="1"/>
      <dgm:spPr/>
      <dgm:t>
        <a:bodyPr/>
        <a:lstStyle/>
        <a:p>
          <a:pPr rtl="0"/>
          <a:r>
            <a:rPr lang="en-US" sz="1800" dirty="0"/>
            <a:t>3- can learn stochastic policies</a:t>
          </a:r>
        </a:p>
      </dgm:t>
    </dgm:pt>
    <dgm:pt modelId="{CA629115-972B-4133-9FBC-99B0D61CCEDB}" type="parTrans" cxnId="{07EA4238-52A4-43D4-87F2-40A12934BCEA}">
      <dgm:prSet/>
      <dgm:spPr/>
      <dgm:t>
        <a:bodyPr/>
        <a:lstStyle/>
        <a:p>
          <a:endParaRPr lang="en-US"/>
        </a:p>
      </dgm:t>
    </dgm:pt>
    <dgm:pt modelId="{505F6900-8E53-48EF-824E-22D2C1333A36}" type="sibTrans" cxnId="{07EA4238-52A4-43D4-87F2-40A12934BCEA}">
      <dgm:prSet/>
      <dgm:spPr/>
      <dgm:t>
        <a:bodyPr/>
        <a:lstStyle/>
        <a:p>
          <a:endParaRPr lang="en-US"/>
        </a:p>
      </dgm:t>
    </dgm:pt>
    <dgm:pt modelId="{AAF70530-8DC2-457E-88B0-B0B000E03545}" type="pres">
      <dgm:prSet presAssocID="{0C1935C0-05EA-4625-B4B2-DACA083C61F5}" presName="linear" presStyleCnt="0">
        <dgm:presLayoutVars>
          <dgm:animLvl val="lvl"/>
          <dgm:resizeHandles val="exact"/>
        </dgm:presLayoutVars>
      </dgm:prSet>
      <dgm:spPr/>
    </dgm:pt>
    <dgm:pt modelId="{719805BE-D73C-44C8-BF39-C6A6B8747B26}" type="pres">
      <dgm:prSet presAssocID="{749D2520-DC72-4B6B-907E-B28FB7472655}" presName="parentText" presStyleLbl="node1" presStyleIdx="0" presStyleCnt="3">
        <dgm:presLayoutVars>
          <dgm:chMax val="0"/>
          <dgm:bulletEnabled val="1"/>
        </dgm:presLayoutVars>
      </dgm:prSet>
      <dgm:spPr/>
    </dgm:pt>
    <dgm:pt modelId="{87D7E497-4DE1-4932-A397-AA651C2DB038}" type="pres">
      <dgm:prSet presAssocID="{5B9AA10C-7D32-4A08-BBB1-D0D36D3460DD}" presName="spacer" presStyleCnt="0"/>
      <dgm:spPr/>
    </dgm:pt>
    <dgm:pt modelId="{B43E7DC7-7BF1-40B2-8A1C-CC9CBF05D34C}" type="pres">
      <dgm:prSet presAssocID="{264146A6-DC57-45E9-86F2-F3132C56064D}" presName="parentText" presStyleLbl="node1" presStyleIdx="1" presStyleCnt="3">
        <dgm:presLayoutVars>
          <dgm:chMax val="0"/>
          <dgm:bulletEnabled val="1"/>
        </dgm:presLayoutVars>
      </dgm:prSet>
      <dgm:spPr/>
    </dgm:pt>
    <dgm:pt modelId="{B272FFE2-70F9-4C94-B342-454343ECDE96}" type="pres">
      <dgm:prSet presAssocID="{62BD862D-D8D8-4540-8714-C3188414A5D3}" presName="spacer" presStyleCnt="0"/>
      <dgm:spPr/>
    </dgm:pt>
    <dgm:pt modelId="{914678F9-FB76-4502-8FAF-FA8571EE7A2E}" type="pres">
      <dgm:prSet presAssocID="{02529D59-F353-4064-BE61-73567D0CC0E2}" presName="parentText" presStyleLbl="node1" presStyleIdx="2" presStyleCnt="3">
        <dgm:presLayoutVars>
          <dgm:chMax val="0"/>
          <dgm:bulletEnabled val="1"/>
        </dgm:presLayoutVars>
      </dgm:prSet>
      <dgm:spPr/>
    </dgm:pt>
  </dgm:ptLst>
  <dgm:cxnLst>
    <dgm:cxn modelId="{07EA4238-52A4-43D4-87F2-40A12934BCEA}" srcId="{0C1935C0-05EA-4625-B4B2-DACA083C61F5}" destId="{02529D59-F353-4064-BE61-73567D0CC0E2}" srcOrd="2" destOrd="0" parTransId="{CA629115-972B-4133-9FBC-99B0D61CCEDB}" sibTransId="{505F6900-8E53-48EF-824E-22D2C1333A36}"/>
    <dgm:cxn modelId="{1CBCCA84-A5E3-40BA-8B5F-5DB01C6DBC41}" type="presOf" srcId="{0C1935C0-05EA-4625-B4B2-DACA083C61F5}" destId="{AAF70530-8DC2-457E-88B0-B0B000E03545}" srcOrd="0" destOrd="0" presId="urn:microsoft.com/office/officeart/2005/8/layout/vList2"/>
    <dgm:cxn modelId="{17F18386-A689-489B-8A24-9D1DB2A2B697}" type="presOf" srcId="{749D2520-DC72-4B6B-907E-B28FB7472655}" destId="{719805BE-D73C-44C8-BF39-C6A6B8747B26}" srcOrd="0" destOrd="0" presId="urn:microsoft.com/office/officeart/2005/8/layout/vList2"/>
    <dgm:cxn modelId="{03C394A7-2C3E-4C90-9223-F0C521AF58F7}" srcId="{0C1935C0-05EA-4625-B4B2-DACA083C61F5}" destId="{264146A6-DC57-45E9-86F2-F3132C56064D}" srcOrd="1" destOrd="0" parTransId="{E91CB21C-01FF-48D1-A8AD-1ADF717F700A}" sibTransId="{62BD862D-D8D8-4540-8714-C3188414A5D3}"/>
    <dgm:cxn modelId="{C88CD8C4-4622-4DD7-8E4A-BF694FC6BA5E}" type="presOf" srcId="{264146A6-DC57-45E9-86F2-F3132C56064D}" destId="{B43E7DC7-7BF1-40B2-8A1C-CC9CBF05D34C}" srcOrd="0" destOrd="0" presId="urn:microsoft.com/office/officeart/2005/8/layout/vList2"/>
    <dgm:cxn modelId="{68DD14C6-59DE-4605-B16D-273989967C2E}" srcId="{0C1935C0-05EA-4625-B4B2-DACA083C61F5}" destId="{749D2520-DC72-4B6B-907E-B28FB7472655}" srcOrd="0" destOrd="0" parTransId="{E1DAE525-7138-4B9C-AF2C-AD42D67E78F4}" sibTransId="{5B9AA10C-7D32-4A08-BBB1-D0D36D3460DD}"/>
    <dgm:cxn modelId="{A0CF39E6-C2CC-4D7B-BAE2-CF33110CF648}" type="presOf" srcId="{02529D59-F353-4064-BE61-73567D0CC0E2}" destId="{914678F9-FB76-4502-8FAF-FA8571EE7A2E}" srcOrd="0" destOrd="0" presId="urn:microsoft.com/office/officeart/2005/8/layout/vList2"/>
    <dgm:cxn modelId="{94AA0189-0D7D-4BD3-B206-D6A3185F6005}" type="presParOf" srcId="{AAF70530-8DC2-457E-88B0-B0B000E03545}" destId="{719805BE-D73C-44C8-BF39-C6A6B8747B26}" srcOrd="0" destOrd="0" presId="urn:microsoft.com/office/officeart/2005/8/layout/vList2"/>
    <dgm:cxn modelId="{A90192FD-9DC7-44AD-B131-05FADF2D7859}" type="presParOf" srcId="{AAF70530-8DC2-457E-88B0-B0B000E03545}" destId="{87D7E497-4DE1-4932-A397-AA651C2DB038}" srcOrd="1" destOrd="0" presId="urn:microsoft.com/office/officeart/2005/8/layout/vList2"/>
    <dgm:cxn modelId="{1680EA5E-ABC5-412E-8912-672BA70E60D8}" type="presParOf" srcId="{AAF70530-8DC2-457E-88B0-B0B000E03545}" destId="{B43E7DC7-7BF1-40B2-8A1C-CC9CBF05D34C}" srcOrd="2" destOrd="0" presId="urn:microsoft.com/office/officeart/2005/8/layout/vList2"/>
    <dgm:cxn modelId="{4E748CF1-FEA5-4B45-91F0-049C29310F9D}" type="presParOf" srcId="{AAF70530-8DC2-457E-88B0-B0B000E03545}" destId="{B272FFE2-70F9-4C94-B342-454343ECDE96}" srcOrd="3" destOrd="0" presId="urn:microsoft.com/office/officeart/2005/8/layout/vList2"/>
    <dgm:cxn modelId="{CE489489-A3CE-4D4A-B083-FA9A1502A0BA}" type="presParOf" srcId="{AAF70530-8DC2-457E-88B0-B0B000E03545}" destId="{914678F9-FB76-4502-8FAF-FA8571EE7A2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61349AE3-A70A-489A-91DF-EC87F7F3DF6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DCBB37C-FC0A-49CE-B8CF-362CE4C1EA23}">
      <dgm:prSet/>
      <dgm:spPr/>
      <dgm:t>
        <a:bodyPr/>
        <a:lstStyle/>
        <a:p>
          <a:pPr algn="ctr" rtl="0"/>
          <a:r>
            <a:rPr lang="en-US" dirty="0" smtClean="0"/>
            <a:t>So we use function approximation</a:t>
          </a:r>
          <a:endParaRPr lang="en-US" dirty="0"/>
        </a:p>
      </dgm:t>
    </dgm:pt>
    <dgm:pt modelId="{8C800247-CA8E-464F-BAC4-75FB3DB2A697}" type="parTrans" cxnId="{9939C7DA-4D71-4216-A914-711EEF2403B3}">
      <dgm:prSet/>
      <dgm:spPr/>
      <dgm:t>
        <a:bodyPr/>
        <a:lstStyle/>
        <a:p>
          <a:endParaRPr lang="en-US"/>
        </a:p>
      </dgm:t>
    </dgm:pt>
    <dgm:pt modelId="{4A495261-BC89-45D1-BBFF-12DB397F4640}" type="sibTrans" cxnId="{9939C7DA-4D71-4216-A914-711EEF2403B3}">
      <dgm:prSet/>
      <dgm:spPr/>
      <dgm:t>
        <a:bodyPr/>
        <a:lstStyle/>
        <a:p>
          <a:endParaRPr lang="en-US"/>
        </a:p>
      </dgm:t>
    </dgm:pt>
    <dgm:pt modelId="{4653B250-0B78-4220-8E7E-37E0553714F8}">
      <dgm:prSet/>
      <dgm:spPr>
        <a:blipFill rotWithShape="0">
          <a:blip xmlns:r="http://schemas.openxmlformats.org/officeDocument/2006/relationships" r:embed="rId1"/>
          <a:stretch>
            <a:fillRect/>
          </a:stretch>
        </a:blipFill>
      </dgm:spPr>
      <dgm:t>
        <a:bodyPr/>
        <a:lstStyle/>
        <a:p>
          <a:r>
            <a:rPr lang="en-US">
              <a:noFill/>
            </a:rPr>
            <a:t> </a:t>
          </a:r>
        </a:p>
      </dgm:t>
    </dgm:pt>
    <dgm:pt modelId="{A4BC1100-1722-4290-9DA9-A91C6F205DB2}" type="parTrans" cxnId="{05E1CF11-D1E2-4E03-A90E-AFD08041E3ED}">
      <dgm:prSet/>
      <dgm:spPr/>
      <dgm:t>
        <a:bodyPr/>
        <a:lstStyle/>
        <a:p>
          <a:endParaRPr lang="en-US"/>
        </a:p>
      </dgm:t>
    </dgm:pt>
    <dgm:pt modelId="{6D850624-E21B-43E3-925A-E4728355E69B}" type="sibTrans" cxnId="{05E1CF11-D1E2-4E03-A90E-AFD08041E3ED}">
      <dgm:prSet/>
      <dgm:spPr/>
      <dgm:t>
        <a:bodyPr/>
        <a:lstStyle/>
        <a:p>
          <a:endParaRPr lang="en-US"/>
        </a:p>
      </dgm:t>
    </dgm:pt>
    <dgm:pt modelId="{AFC4B2D5-67D2-45CC-A6B2-3F2E5A519625}">
      <dgm:prSet/>
      <dgm:spPr>
        <a:blipFill rotWithShape="0">
          <a:blip xmlns:r="http://schemas.openxmlformats.org/officeDocument/2006/relationships" r:embed="rId2"/>
          <a:stretch>
            <a:fillRect/>
          </a:stretch>
        </a:blipFill>
      </dgm:spPr>
      <dgm:t>
        <a:bodyPr/>
        <a:lstStyle/>
        <a:p>
          <a:r>
            <a:rPr lang="en-US">
              <a:noFill/>
            </a:rPr>
            <a:t> </a:t>
          </a:r>
        </a:p>
      </dgm:t>
    </dgm:pt>
    <dgm:pt modelId="{8D511069-770F-41BF-8806-45C09D23D739}" type="parTrans" cxnId="{6FA19D1B-83D5-449B-9AA2-3C35DC2E842F}">
      <dgm:prSet/>
      <dgm:spPr/>
      <dgm:t>
        <a:bodyPr/>
        <a:lstStyle/>
        <a:p>
          <a:endParaRPr lang="en-US"/>
        </a:p>
      </dgm:t>
    </dgm:pt>
    <dgm:pt modelId="{3FAA45CF-BBE0-43A9-978A-2BAEB2A6FC64}" type="sibTrans" cxnId="{6FA19D1B-83D5-449B-9AA2-3C35DC2E842F}">
      <dgm:prSet/>
      <dgm:spPr/>
      <dgm:t>
        <a:bodyPr/>
        <a:lstStyle/>
        <a:p>
          <a:endParaRPr lang="en-US"/>
        </a:p>
      </dgm:t>
    </dgm:pt>
    <dgm:pt modelId="{8E36F6EC-426A-45D7-97EF-0E8A98B2A4F1}" type="pres">
      <dgm:prSet presAssocID="{61349AE3-A70A-489A-91DF-EC87F7F3DF60}" presName="linear" presStyleCnt="0">
        <dgm:presLayoutVars>
          <dgm:animLvl val="lvl"/>
          <dgm:resizeHandles val="exact"/>
        </dgm:presLayoutVars>
      </dgm:prSet>
      <dgm:spPr/>
    </dgm:pt>
    <dgm:pt modelId="{769C7346-0F2C-48C9-AFF8-6D7C092899DD}" type="pres">
      <dgm:prSet presAssocID="{1DCBB37C-FC0A-49CE-B8CF-362CE4C1EA23}" presName="parentText" presStyleLbl="node1" presStyleIdx="0" presStyleCnt="3" custLinFactNeighborY="28824">
        <dgm:presLayoutVars>
          <dgm:chMax val="0"/>
          <dgm:bulletEnabled val="1"/>
        </dgm:presLayoutVars>
      </dgm:prSet>
      <dgm:spPr/>
    </dgm:pt>
    <dgm:pt modelId="{CEE212A9-1646-4837-B1BF-7A5B87616658}" type="pres">
      <dgm:prSet presAssocID="{4A495261-BC89-45D1-BBFF-12DB397F4640}" presName="spacer" presStyleCnt="0"/>
      <dgm:spPr/>
    </dgm:pt>
    <dgm:pt modelId="{1329B355-F007-45E2-B42B-403A465302E4}" type="pres">
      <dgm:prSet presAssocID="{4653B250-0B78-4220-8E7E-37E0553714F8}" presName="parentText" presStyleLbl="node1" presStyleIdx="1" presStyleCnt="3" custLinFactNeighborY="2">
        <dgm:presLayoutVars>
          <dgm:chMax val="0"/>
          <dgm:bulletEnabled val="1"/>
        </dgm:presLayoutVars>
      </dgm:prSet>
      <dgm:spPr/>
    </dgm:pt>
    <dgm:pt modelId="{ECBED353-4BB9-4B9C-A454-B34747F89354}" type="pres">
      <dgm:prSet presAssocID="{6D850624-E21B-43E3-925A-E4728355E69B}" presName="spacer" presStyleCnt="0"/>
      <dgm:spPr/>
    </dgm:pt>
    <dgm:pt modelId="{E0471388-E64E-47F1-A3F0-EF0625775CC5}" type="pres">
      <dgm:prSet presAssocID="{AFC4B2D5-67D2-45CC-A6B2-3F2E5A519625}" presName="parentText" presStyleLbl="node1" presStyleIdx="2" presStyleCnt="3" custLinFactNeighborX="-1531">
        <dgm:presLayoutVars>
          <dgm:chMax val="0"/>
          <dgm:bulletEnabled val="1"/>
        </dgm:presLayoutVars>
      </dgm:prSet>
      <dgm:spPr/>
    </dgm:pt>
  </dgm:ptLst>
  <dgm:cxnLst>
    <dgm:cxn modelId="{DA68A97B-E838-4954-AC0A-631F711334B9}" type="presOf" srcId="{AFC4B2D5-67D2-45CC-A6B2-3F2E5A519625}" destId="{E0471388-E64E-47F1-A3F0-EF0625775CC5}" srcOrd="0" destOrd="0" presId="urn:microsoft.com/office/officeart/2005/8/layout/vList2"/>
    <dgm:cxn modelId="{6FA19D1B-83D5-449B-9AA2-3C35DC2E842F}" srcId="{61349AE3-A70A-489A-91DF-EC87F7F3DF60}" destId="{AFC4B2D5-67D2-45CC-A6B2-3F2E5A519625}" srcOrd="2" destOrd="0" parTransId="{8D511069-770F-41BF-8806-45C09D23D739}" sibTransId="{3FAA45CF-BBE0-43A9-978A-2BAEB2A6FC64}"/>
    <dgm:cxn modelId="{05E1CF11-D1E2-4E03-A90E-AFD08041E3ED}" srcId="{61349AE3-A70A-489A-91DF-EC87F7F3DF60}" destId="{4653B250-0B78-4220-8E7E-37E0553714F8}" srcOrd="1" destOrd="0" parTransId="{A4BC1100-1722-4290-9DA9-A91C6F205DB2}" sibTransId="{6D850624-E21B-43E3-925A-E4728355E69B}"/>
    <dgm:cxn modelId="{732A8E7D-E69B-44D7-91C9-7DEDFF6B9A87}" type="presOf" srcId="{61349AE3-A70A-489A-91DF-EC87F7F3DF60}" destId="{8E36F6EC-426A-45D7-97EF-0E8A98B2A4F1}" srcOrd="0" destOrd="0" presId="urn:microsoft.com/office/officeart/2005/8/layout/vList2"/>
    <dgm:cxn modelId="{1898B0D4-3456-4279-A968-61F12B07F930}" type="presOf" srcId="{1DCBB37C-FC0A-49CE-B8CF-362CE4C1EA23}" destId="{769C7346-0F2C-48C9-AFF8-6D7C092899DD}" srcOrd="0" destOrd="0" presId="urn:microsoft.com/office/officeart/2005/8/layout/vList2"/>
    <dgm:cxn modelId="{65481A85-DFF7-4703-B8F1-8CD4AFF17F32}" type="presOf" srcId="{4653B250-0B78-4220-8E7E-37E0553714F8}" destId="{1329B355-F007-45E2-B42B-403A465302E4}" srcOrd="0" destOrd="0" presId="urn:microsoft.com/office/officeart/2005/8/layout/vList2"/>
    <dgm:cxn modelId="{9939C7DA-4D71-4216-A914-711EEF2403B3}" srcId="{61349AE3-A70A-489A-91DF-EC87F7F3DF60}" destId="{1DCBB37C-FC0A-49CE-B8CF-362CE4C1EA23}" srcOrd="0" destOrd="0" parTransId="{8C800247-CA8E-464F-BAC4-75FB3DB2A697}" sibTransId="{4A495261-BC89-45D1-BBFF-12DB397F4640}"/>
    <dgm:cxn modelId="{A0EAF026-B646-4683-864A-F13DBA3719D7}" type="presParOf" srcId="{8E36F6EC-426A-45D7-97EF-0E8A98B2A4F1}" destId="{769C7346-0F2C-48C9-AFF8-6D7C092899DD}" srcOrd="0" destOrd="0" presId="urn:microsoft.com/office/officeart/2005/8/layout/vList2"/>
    <dgm:cxn modelId="{EA7CC2C4-86C8-4B7B-B270-FAFDB335872D}" type="presParOf" srcId="{8E36F6EC-426A-45D7-97EF-0E8A98B2A4F1}" destId="{CEE212A9-1646-4837-B1BF-7A5B87616658}" srcOrd="1" destOrd="0" presId="urn:microsoft.com/office/officeart/2005/8/layout/vList2"/>
    <dgm:cxn modelId="{08BE03E2-8214-4698-8913-91121EC94AE4}" type="presParOf" srcId="{8E36F6EC-426A-45D7-97EF-0E8A98B2A4F1}" destId="{1329B355-F007-45E2-B42B-403A465302E4}" srcOrd="2" destOrd="0" presId="urn:microsoft.com/office/officeart/2005/8/layout/vList2"/>
    <dgm:cxn modelId="{8E7BB92E-15FA-4668-80C3-2EB6D7549EBD}" type="presParOf" srcId="{8E36F6EC-426A-45D7-97EF-0E8A98B2A4F1}" destId="{ECBED353-4BB9-4B9C-A454-B34747F89354}" srcOrd="3" destOrd="0" presId="urn:microsoft.com/office/officeart/2005/8/layout/vList2"/>
    <dgm:cxn modelId="{D9DC04D8-C497-4605-A2F7-4D582FBEA638}" type="presParOf" srcId="{8E36F6EC-426A-45D7-97EF-0E8A98B2A4F1}" destId="{E0471388-E64E-47F1-A3F0-EF0625775CC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AD337BAD-397C-44B6-B963-9C18530A25E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EC384180-C847-44EB-8A74-949896568A86}">
          <dgm:prSet custT="1"/>
          <dgm:spPr>
            <a:solidFill>
              <a:srgbClr val="FFFF00"/>
            </a:solidFill>
          </dgm:spPr>
          <dgm:t>
            <a:bodyPr/>
            <a:lstStyle/>
            <a:p>
              <a:pPr algn="ctr" rtl="0"/>
              <a14:m>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𝐸</m:t>
                      </m:r>
                    </m:e>
                    <m:sub>
                      <m:sSub>
                        <m:sSubPr>
                          <m:ctrlPr>
                            <a:rPr lang="en-US"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𝜋</m:t>
                          </m:r>
                        </m:e>
                        <m:sub>
                          <m:r>
                            <a:rPr lang="en-US" sz="1050" i="1">
                              <a:solidFill>
                                <a:schemeClr val="tx1"/>
                              </a:solidFill>
                              <a:latin typeface="Cambria Math" panose="02040503050406030204" pitchFamily="18" charset="0"/>
                            </a:rPr>
                            <m:t>𝜃</m:t>
                          </m:r>
                        </m:sub>
                      </m:sSub>
                    </m:sub>
                  </m:sSub>
                  <m:d>
                    <m:dPr>
                      <m:ctrlPr>
                        <a:rPr lang="en-US" sz="1050" i="1">
                          <a:solidFill>
                            <a:schemeClr val="tx1"/>
                          </a:solidFill>
                          <a:latin typeface="Cambria Math" panose="02040503050406030204" pitchFamily="18" charset="0"/>
                        </a:rPr>
                      </m:ctrlPr>
                    </m:dPr>
                    <m:e>
                      <m:sSub>
                        <m:sSubPr>
                          <m:ctrlPr>
                            <a:rPr lang="en-US"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m:t>
                          </m:r>
                        </m:e>
                        <m:sub>
                          <m:r>
                            <a:rPr lang="en-US" sz="1050" i="1">
                              <a:solidFill>
                                <a:schemeClr val="tx1"/>
                              </a:solidFill>
                              <a:latin typeface="Cambria Math" panose="02040503050406030204" pitchFamily="18" charset="0"/>
                            </a:rPr>
                            <m:t>𝜃</m:t>
                          </m:r>
                        </m:sub>
                      </m:sSub>
                      <m:r>
                        <a:rPr lang="en-US" sz="1050" i="1">
                          <a:solidFill>
                            <a:schemeClr val="tx1"/>
                          </a:solidFill>
                          <a:latin typeface="Cambria Math" panose="02040503050406030204" pitchFamily="18" charset="0"/>
                        </a:rPr>
                        <m:t>𝑙𝑜𝑔</m:t>
                      </m:r>
                      <m:sSub>
                        <m:sSubPr>
                          <m:ctrlPr>
                            <a:rPr lang="en-US"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𝜋</m:t>
                          </m:r>
                        </m:e>
                        <m:sub>
                          <m:r>
                            <a:rPr lang="en-US" sz="1050" i="1">
                              <a:solidFill>
                                <a:schemeClr val="tx1"/>
                              </a:solidFill>
                              <a:latin typeface="Cambria Math" panose="02040503050406030204" pitchFamily="18" charset="0"/>
                            </a:rPr>
                            <m:t>𝜃</m:t>
                          </m:r>
                        </m:sub>
                      </m:sSub>
                      <m:d>
                        <m:dPr>
                          <m:ctrlPr>
                            <a:rPr lang="en-US" sz="1050" i="1">
                              <a:solidFill>
                                <a:schemeClr val="tx1"/>
                              </a:solidFill>
                              <a:latin typeface="Cambria Math" panose="02040503050406030204" pitchFamily="18" charset="0"/>
                            </a:rPr>
                          </m:ctrlPr>
                        </m:dPr>
                        <m:e>
                          <m:r>
                            <a:rPr lang="en-US" sz="1050" i="1">
                              <a:solidFill>
                                <a:schemeClr val="tx1"/>
                              </a:solidFill>
                              <a:latin typeface="Cambria Math" panose="02040503050406030204" pitchFamily="18" charset="0"/>
                            </a:rPr>
                            <m:t>𝑠</m:t>
                          </m:r>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𝑎</m:t>
                          </m:r>
                        </m:e>
                      </m:d>
                      <m:r>
                        <a:rPr lang="en-US" sz="1050" i="1">
                          <a:solidFill>
                            <a:schemeClr val="tx1"/>
                          </a:solidFill>
                          <a:latin typeface="Cambria Math" panose="02040503050406030204" pitchFamily="18" charset="0"/>
                        </a:rPr>
                        <m:t>𝐵</m:t>
                      </m:r>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𝑠</m:t>
                      </m:r>
                      <m:r>
                        <a:rPr lang="en-US" sz="1050" i="1">
                          <a:solidFill>
                            <a:schemeClr val="tx1"/>
                          </a:solidFill>
                          <a:latin typeface="Cambria Math" panose="02040503050406030204" pitchFamily="18" charset="0"/>
                        </a:rPr>
                        <m:t>)</m:t>
                      </m:r>
                    </m:e>
                  </m:d>
                </m:oMath>
              </a14:m>
              <a:r>
                <a:rPr lang="en-US" sz="1050" dirty="0">
                  <a:solidFill>
                    <a:schemeClr val="tx1"/>
                  </a:solidFill>
                </a:rPr>
                <a:t>=</a:t>
              </a:r>
              <a14:m>
                <m:oMath xmlns:m="http://schemas.openxmlformats.org/officeDocument/2006/math">
                  <m:nary>
                    <m:naryPr>
                      <m:chr m:val="∑"/>
                      <m:supHide m:val="on"/>
                      <m:ctrlPr>
                        <a:rPr lang="en-US" sz="1050" i="1">
                          <a:solidFill>
                            <a:schemeClr val="tx1"/>
                          </a:solidFill>
                          <a:latin typeface="Cambria Math" panose="02040503050406030204" pitchFamily="18" charset="0"/>
                        </a:rPr>
                      </m:ctrlPr>
                    </m:naryPr>
                    <m:sub>
                      <m:r>
                        <m:rPr>
                          <m:brk m:alnAt="7"/>
                        </m:rPr>
                        <a:rPr lang="en-US" sz="1050" i="1">
                          <a:solidFill>
                            <a:schemeClr val="tx1"/>
                          </a:solidFill>
                          <a:latin typeface="Cambria Math" panose="02040503050406030204" pitchFamily="18" charset="0"/>
                        </a:rPr>
                        <m:t>𝑆</m:t>
                      </m:r>
                    </m:sub>
                    <m:sup/>
                    <m:e>
                      <m:sSup>
                        <m:sSupPr>
                          <m:ctrlPr>
                            <a:rPr lang="en-US" sz="1050" i="1">
                              <a:solidFill>
                                <a:schemeClr val="tx1"/>
                              </a:solidFill>
                              <a:latin typeface="Cambria Math" panose="02040503050406030204" pitchFamily="18" charset="0"/>
                            </a:rPr>
                          </m:ctrlPr>
                        </m:sSupPr>
                        <m:e>
                          <m:r>
                            <a:rPr lang="en-US" sz="1050" i="1">
                              <a:solidFill>
                                <a:schemeClr val="tx1"/>
                              </a:solidFill>
                              <a:latin typeface="Cambria Math" panose="02040503050406030204" pitchFamily="18" charset="0"/>
                            </a:rPr>
                            <m:t>𝑑</m:t>
                          </m:r>
                        </m:e>
                        <m:sup>
                          <m:sSub>
                            <m:sSubPr>
                              <m:ctrlPr>
                                <a:rPr lang="en-US"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𝜋</m:t>
                              </m:r>
                            </m:e>
                            <m:sub>
                              <m:r>
                                <a:rPr lang="en-US" sz="1050" i="1">
                                  <a:solidFill>
                                    <a:schemeClr val="tx1"/>
                                  </a:solidFill>
                                  <a:latin typeface="Cambria Math" panose="02040503050406030204" pitchFamily="18" charset="0"/>
                                </a:rPr>
                                <m:t>𝜃</m:t>
                              </m:r>
                            </m:sub>
                          </m:sSub>
                        </m:sup>
                      </m:sSup>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𝑠</m:t>
                      </m:r>
                      <m:r>
                        <a:rPr lang="en-US" sz="1050" i="1">
                          <a:solidFill>
                            <a:schemeClr val="tx1"/>
                          </a:solidFill>
                          <a:latin typeface="Cambria Math" panose="02040503050406030204" pitchFamily="18" charset="0"/>
                        </a:rPr>
                        <m:t>)</m:t>
                      </m:r>
                      <m:nary>
                        <m:naryPr>
                          <m:chr m:val="∑"/>
                          <m:supHide m:val="on"/>
                          <m:ctrlPr>
                            <a:rPr lang="en-US" sz="1050" i="1">
                              <a:solidFill>
                                <a:schemeClr val="tx1"/>
                              </a:solidFill>
                              <a:latin typeface="Cambria Math" panose="02040503050406030204" pitchFamily="18" charset="0"/>
                            </a:rPr>
                          </m:ctrlPr>
                        </m:naryPr>
                        <m:sub>
                          <m:r>
                            <m:rPr>
                              <m:brk m:alnAt="7"/>
                            </m:rPr>
                            <a:rPr lang="en-US" sz="1050" i="1">
                              <a:solidFill>
                                <a:schemeClr val="tx1"/>
                              </a:solidFill>
                              <a:latin typeface="Cambria Math" panose="02040503050406030204" pitchFamily="18" charset="0"/>
                            </a:rPr>
                            <m:t>𝑎</m:t>
                          </m:r>
                        </m:sub>
                        <m:sup/>
                        <m:e>
                          <m:sSub>
                            <m:sSubPr>
                              <m:ctrlPr>
                                <a:rPr lang="en-US"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m:t>
                              </m:r>
                            </m:e>
                            <m:sub>
                              <m:r>
                                <a:rPr lang="en-US" sz="1050" i="1">
                                  <a:solidFill>
                                    <a:schemeClr val="tx1"/>
                                  </a:solidFill>
                                  <a:latin typeface="Cambria Math" panose="02040503050406030204" pitchFamily="18" charset="0"/>
                                </a:rPr>
                                <m:t>𝜃</m:t>
                              </m:r>
                            </m:sub>
                          </m:sSub>
                          <m:sSub>
                            <m:sSubPr>
                              <m:ctrlPr>
                                <a:rPr lang="en-US"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𝜋</m:t>
                              </m:r>
                            </m:e>
                            <m:sub>
                              <m:r>
                                <a:rPr lang="en-US" sz="1050" i="1">
                                  <a:solidFill>
                                    <a:schemeClr val="tx1"/>
                                  </a:solidFill>
                                  <a:latin typeface="Cambria Math" panose="02040503050406030204" pitchFamily="18" charset="0"/>
                                </a:rPr>
                                <m:t>𝜃</m:t>
                              </m:r>
                            </m:sub>
                          </m:sSub>
                          <m:d>
                            <m:dPr>
                              <m:ctrlPr>
                                <a:rPr lang="en-US" sz="1050" i="1">
                                  <a:solidFill>
                                    <a:schemeClr val="tx1"/>
                                  </a:solidFill>
                                  <a:latin typeface="Cambria Math" panose="02040503050406030204" pitchFamily="18" charset="0"/>
                                </a:rPr>
                              </m:ctrlPr>
                            </m:dPr>
                            <m:e>
                              <m:r>
                                <a:rPr lang="en-US" sz="1050" i="1">
                                  <a:solidFill>
                                    <a:schemeClr val="tx1"/>
                                  </a:solidFill>
                                  <a:latin typeface="Cambria Math" panose="02040503050406030204" pitchFamily="18" charset="0"/>
                                </a:rPr>
                                <m:t>𝑠</m:t>
                              </m:r>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𝑎</m:t>
                              </m:r>
                            </m:e>
                          </m:d>
                          <m:r>
                            <a:rPr lang="en-US" sz="1050" b="0" i="1">
                              <a:solidFill>
                                <a:schemeClr val="tx1"/>
                              </a:solidFill>
                              <a:latin typeface="Cambria Math" panose="02040503050406030204" pitchFamily="18" charset="0"/>
                            </a:rPr>
                            <m:t>𝐵</m:t>
                          </m:r>
                          <m:r>
                            <a:rPr lang="en-US" sz="1050" b="0" i="1">
                              <a:solidFill>
                                <a:schemeClr val="tx1"/>
                              </a:solidFill>
                              <a:latin typeface="Cambria Math" panose="02040503050406030204" pitchFamily="18" charset="0"/>
                            </a:rPr>
                            <m:t>(</m:t>
                          </m:r>
                          <m:r>
                            <a:rPr lang="en-US" sz="1050" b="0" i="1">
                              <a:solidFill>
                                <a:schemeClr val="tx1"/>
                              </a:solidFill>
                              <a:latin typeface="Cambria Math" panose="02040503050406030204" pitchFamily="18" charset="0"/>
                            </a:rPr>
                            <m:t>𝑠</m:t>
                          </m:r>
                          <m:r>
                            <a:rPr lang="en-US" sz="1050" b="0" i="1">
                              <a:solidFill>
                                <a:schemeClr val="tx1"/>
                              </a:solidFill>
                              <a:latin typeface="Cambria Math" panose="02040503050406030204" pitchFamily="18" charset="0"/>
                            </a:rPr>
                            <m:t>)</m:t>
                          </m:r>
                        </m:e>
                      </m:nary>
                      <m:r>
                        <a:rPr lang="en-US" sz="1050" i="1">
                          <a:solidFill>
                            <a:schemeClr val="tx1"/>
                          </a:solidFill>
                          <a:latin typeface="Cambria Math" panose="02040503050406030204" pitchFamily="18" charset="0"/>
                        </a:rPr>
                        <m:t> </m:t>
                      </m:r>
                    </m:e>
                  </m:nary>
                </m:oMath>
              </a14:m>
              <a:r>
                <a:rPr lang="en-US" sz="1050" dirty="0">
                  <a:solidFill>
                    <a:schemeClr val="tx1"/>
                  </a:solidFill>
                </a:rPr>
                <a:t>=</a:t>
              </a:r>
              <a14:m>
                <m:oMath xmlns:m="http://schemas.openxmlformats.org/officeDocument/2006/math">
                  <m:nary>
                    <m:naryPr>
                      <m:chr m:val="∑"/>
                      <m:supHide m:val="on"/>
                      <m:ctrlPr>
                        <a:rPr lang="en-US" sz="1050" i="1" smtClean="0">
                          <a:solidFill>
                            <a:schemeClr val="tx1"/>
                          </a:solidFill>
                          <a:latin typeface="Cambria Math" panose="02040503050406030204" pitchFamily="18" charset="0"/>
                        </a:rPr>
                      </m:ctrlPr>
                    </m:naryPr>
                    <m:sub>
                      <m:r>
                        <m:rPr>
                          <m:brk m:alnAt="7"/>
                        </m:rPr>
                        <a:rPr lang="en-US" sz="1050" i="1">
                          <a:solidFill>
                            <a:schemeClr val="tx1"/>
                          </a:solidFill>
                          <a:latin typeface="Cambria Math" panose="02040503050406030204" pitchFamily="18" charset="0"/>
                        </a:rPr>
                        <m:t>𝑆</m:t>
                      </m:r>
                    </m:sub>
                    <m:sup/>
                    <m:e>
                      <m:sSup>
                        <m:sSupPr>
                          <m:ctrlPr>
                            <a:rPr lang="en-US" sz="1050" i="1">
                              <a:solidFill>
                                <a:schemeClr val="tx1"/>
                              </a:solidFill>
                              <a:latin typeface="Cambria Math" panose="02040503050406030204" pitchFamily="18" charset="0"/>
                            </a:rPr>
                          </m:ctrlPr>
                        </m:sSupPr>
                        <m:e>
                          <m:r>
                            <a:rPr lang="en-US" sz="1050" i="1">
                              <a:solidFill>
                                <a:schemeClr val="tx1"/>
                              </a:solidFill>
                              <a:latin typeface="Cambria Math" panose="02040503050406030204" pitchFamily="18" charset="0"/>
                            </a:rPr>
                            <m:t>𝑑</m:t>
                          </m:r>
                        </m:e>
                        <m:sup>
                          <m:sSub>
                            <m:sSubPr>
                              <m:ctrlPr>
                                <a:rPr lang="en-US"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𝜋</m:t>
                              </m:r>
                            </m:e>
                            <m:sub>
                              <m:r>
                                <a:rPr lang="en-US" sz="1050" i="1">
                                  <a:solidFill>
                                    <a:schemeClr val="tx1"/>
                                  </a:solidFill>
                                  <a:latin typeface="Cambria Math" panose="02040503050406030204" pitchFamily="18" charset="0"/>
                                </a:rPr>
                                <m:t>𝜃</m:t>
                              </m:r>
                            </m:sub>
                          </m:sSub>
                        </m:sup>
                      </m:sSup>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𝑠</m:t>
                      </m:r>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𝐵</m:t>
                      </m:r>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𝑠</m:t>
                      </m:r>
                      <m:r>
                        <a:rPr lang="en-US" sz="1050" i="1">
                          <a:solidFill>
                            <a:schemeClr val="tx1"/>
                          </a:solidFill>
                          <a:latin typeface="Cambria Math" panose="02040503050406030204" pitchFamily="18" charset="0"/>
                        </a:rPr>
                        <m:t>)</m:t>
                      </m:r>
                      <m:sSub>
                        <m:sSubPr>
                          <m:ctrlPr>
                            <a:rPr lang="en-US"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m:t>
                          </m:r>
                        </m:e>
                        <m:sub>
                          <m:r>
                            <a:rPr lang="en-US" sz="1050" i="1">
                              <a:solidFill>
                                <a:schemeClr val="tx1"/>
                              </a:solidFill>
                              <a:latin typeface="Cambria Math" panose="02040503050406030204" pitchFamily="18" charset="0"/>
                            </a:rPr>
                            <m:t>𝜃</m:t>
                          </m:r>
                        </m:sub>
                      </m:sSub>
                    </m:e>
                  </m:nary>
                  <m:nary>
                    <m:naryPr>
                      <m:chr m:val="∑"/>
                      <m:supHide m:val="on"/>
                      <m:ctrlPr>
                        <a:rPr lang="en-US" sz="1050" i="1">
                          <a:solidFill>
                            <a:schemeClr val="tx1"/>
                          </a:solidFill>
                          <a:latin typeface="Cambria Math" panose="02040503050406030204" pitchFamily="18" charset="0"/>
                        </a:rPr>
                      </m:ctrlPr>
                    </m:naryPr>
                    <m:sub>
                      <m:r>
                        <m:rPr>
                          <m:brk m:alnAt="7"/>
                        </m:rPr>
                        <a:rPr lang="en-US" sz="1050" i="1">
                          <a:solidFill>
                            <a:schemeClr val="tx1"/>
                          </a:solidFill>
                          <a:latin typeface="Cambria Math" panose="02040503050406030204" pitchFamily="18" charset="0"/>
                        </a:rPr>
                        <m:t>𝑎</m:t>
                      </m:r>
                    </m:sub>
                    <m:sup/>
                    <m:e>
                      <m:sSub>
                        <m:sSubPr>
                          <m:ctrlPr>
                            <a:rPr lang="en-US"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𝜋</m:t>
                          </m:r>
                        </m:e>
                        <m:sub>
                          <m:r>
                            <a:rPr lang="en-US" sz="1050" i="1">
                              <a:solidFill>
                                <a:schemeClr val="tx1"/>
                              </a:solidFill>
                              <a:latin typeface="Cambria Math" panose="02040503050406030204" pitchFamily="18" charset="0"/>
                            </a:rPr>
                            <m:t>𝜃</m:t>
                          </m:r>
                        </m:sub>
                      </m:sSub>
                      <m:d>
                        <m:dPr>
                          <m:ctrlPr>
                            <a:rPr lang="en-US" sz="1050" i="1">
                              <a:solidFill>
                                <a:schemeClr val="tx1"/>
                              </a:solidFill>
                              <a:latin typeface="Cambria Math" panose="02040503050406030204" pitchFamily="18" charset="0"/>
                            </a:rPr>
                          </m:ctrlPr>
                        </m:dPr>
                        <m:e>
                          <m:r>
                            <a:rPr lang="en-US" sz="1050" i="1">
                              <a:solidFill>
                                <a:schemeClr val="tx1"/>
                              </a:solidFill>
                              <a:latin typeface="Cambria Math" panose="02040503050406030204" pitchFamily="18" charset="0"/>
                            </a:rPr>
                            <m:t>𝑠</m:t>
                          </m:r>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𝑎</m:t>
                          </m:r>
                        </m:e>
                      </m:d>
                    </m:e>
                  </m:nary>
                </m:oMath>
              </a14:m>
              <a:endParaRPr lang="en-US" sz="1200" dirty="0"/>
            </a:p>
          </dgm:t>
        </dgm:pt>
      </mc:Choice>
      <mc:Fallback xmlns="">
        <dgm:pt modelId="{EC384180-C847-44EB-8A74-949896568A86}">
          <dgm:prSet custT="1"/>
          <dgm:spPr>
            <a:solidFill>
              <a:srgbClr val="FFFF00"/>
            </a:solidFill>
          </dgm:spPr>
          <dgm:t>
            <a:bodyPr/>
            <a:lstStyle/>
            <a:p>
              <a:pPr algn="ctr" rtl="0"/>
              <a:r>
                <a:rPr lang="en-US" sz="1050" i="0">
                  <a:solidFill>
                    <a:schemeClr val="tx1"/>
                  </a:solidFill>
                </a:rPr>
                <a:t>𝐸</a:t>
              </a:r>
              <a:r>
                <a:rPr lang="en-US" sz="1050" i="0" smtClean="0">
                  <a:solidFill>
                    <a:schemeClr val="tx1"/>
                  </a:solidFill>
                </a:rPr>
                <a:t>_(</a:t>
              </a:r>
              <a:r>
                <a:rPr lang="en-US" sz="1050" i="0">
                  <a:solidFill>
                    <a:schemeClr val="tx1"/>
                  </a:solidFill>
                </a:rPr>
                <a:t>𝜋_𝜃 </a:t>
              </a:r>
              <a:r>
                <a:rPr lang="en-US" sz="1050" i="0" smtClean="0">
                  <a:solidFill>
                    <a:schemeClr val="tx1"/>
                  </a:solidFill>
                </a:rPr>
                <a:t>) </a:t>
              </a:r>
              <a:r>
                <a:rPr lang="en-US" sz="1050" i="0">
                  <a:solidFill>
                    <a:schemeClr val="tx1"/>
                  </a:solidFill>
                </a:rPr>
                <a:t>(𝛻_𝜃 𝑙𝑜𝑔𝜋_𝜃 (𝑠,𝑎)𝐵(𝑠))</a:t>
              </a:r>
              <a:r>
                <a:rPr lang="en-US" sz="1050" dirty="0">
                  <a:solidFill>
                    <a:schemeClr val="tx1"/>
                  </a:solidFill>
                </a:rPr>
                <a:t>=</a:t>
              </a:r>
              <a:r>
                <a:rPr lang="en-US" sz="1050" i="0">
                  <a:solidFill>
                    <a:schemeClr val="tx1"/>
                  </a:solidFill>
                </a:rPr>
                <a:t>∑_𝑆▒〖𝑑^(𝜋_𝜃 ) (𝑠)∑_𝑎</a:t>
              </a:r>
              <a:r>
                <a:rPr lang="en-US" sz="1050" b="0" i="0">
                  <a:solidFill>
                    <a:schemeClr val="tx1"/>
                  </a:solidFill>
                </a:rPr>
                <a:t>▒〖</a:t>
              </a:r>
              <a:r>
                <a:rPr lang="en-US" sz="1050" i="0">
                  <a:solidFill>
                    <a:schemeClr val="tx1"/>
                  </a:solidFill>
                </a:rPr>
                <a:t>𝛻_𝜃 𝜋_𝜃 (𝑠,𝑎)</a:t>
              </a:r>
              <a:r>
                <a:rPr lang="en-US" sz="1050" b="0" i="0">
                  <a:solidFill>
                    <a:schemeClr val="tx1"/>
                  </a:solidFill>
                </a:rPr>
                <a:t>𝐵(𝑠)〗 </a:t>
              </a:r>
              <a:r>
                <a:rPr lang="en-US" sz="1050" i="0">
                  <a:solidFill>
                    <a:schemeClr val="tx1"/>
                  </a:solidFill>
                </a:rPr>
                <a:t> 〗</a:t>
              </a:r>
              <a:r>
                <a:rPr lang="en-US" sz="1050" dirty="0" smtClean="0">
                  <a:solidFill>
                    <a:schemeClr val="tx1"/>
                  </a:solidFill>
                </a:rPr>
                <a:t>=</a:t>
              </a:r>
              <a:r>
                <a:rPr lang="en-US" sz="1050" i="0" smtClean="0">
                  <a:solidFill>
                    <a:schemeClr val="tx1"/>
                  </a:solidFill>
                  <a:latin typeface="Cambria Math" panose="02040503050406030204" pitchFamily="18" charset="0"/>
                </a:rPr>
                <a:t>∑</a:t>
              </a:r>
              <a:r>
                <a:rPr lang="en-US" sz="1050" i="0">
                  <a:solidFill>
                    <a:schemeClr val="tx1"/>
                  </a:solidFill>
                  <a:latin typeface="Cambria Math" panose="02040503050406030204" pitchFamily="18" charset="0"/>
                </a:rPr>
                <a:t>_</a:t>
              </a:r>
              <a:r>
                <a:rPr lang="en-US" sz="1050" i="0">
                  <a:solidFill>
                    <a:schemeClr val="tx1"/>
                  </a:solidFill>
                  <a:latin typeface="Cambria Math" panose="02040503050406030204" pitchFamily="18" charset="0"/>
                </a:rPr>
                <a:t>𝑆▒</a:t>
              </a:r>
              <a:r>
                <a:rPr lang="en-US" sz="1050" i="0" smtClean="0">
                  <a:solidFill>
                    <a:schemeClr val="tx1"/>
                  </a:solidFill>
                  <a:latin typeface="Cambria Math" panose="02040503050406030204" pitchFamily="18" charset="0"/>
                </a:rPr>
                <a:t>〖</a:t>
              </a:r>
              <a:r>
                <a:rPr lang="en-US" sz="1050" i="0">
                  <a:solidFill>
                    <a:schemeClr val="tx1"/>
                  </a:solidFill>
                  <a:latin typeface="Cambria Math" panose="02040503050406030204" pitchFamily="18" charset="0"/>
                </a:rPr>
                <a:t>𝑑^(𝜋_𝜃 ) (𝑠)𝐵(𝑠)𝛻_𝜃 </a:t>
              </a:r>
              <a:r>
                <a:rPr lang="en-US" sz="1050" i="0" smtClean="0">
                  <a:solidFill>
                    <a:schemeClr val="tx1"/>
                  </a:solidFill>
                  <a:latin typeface="Cambria Math" panose="02040503050406030204" pitchFamily="18" charset="0"/>
                </a:rPr>
                <a:t>〗</a:t>
              </a:r>
              <a:r>
                <a:rPr lang="en-US" sz="1050" i="0">
                  <a:solidFill>
                    <a:schemeClr val="tx1"/>
                  </a:solidFill>
                  <a:latin typeface="Cambria Math" panose="02040503050406030204" pitchFamily="18" charset="0"/>
                </a:rPr>
                <a:t> </a:t>
              </a:r>
              <a:r>
                <a:rPr lang="en-US" sz="1050" i="0">
                  <a:solidFill>
                    <a:schemeClr val="tx1"/>
                  </a:solidFill>
                  <a:latin typeface="Cambria Math" panose="02040503050406030204" pitchFamily="18" charset="0"/>
                </a:rPr>
                <a:t>∑_𝑎▒〖𝜋_𝜃 (𝑠,𝑎) 〗</a:t>
              </a:r>
              <a:endParaRPr lang="en-US" sz="1200" dirty="0"/>
            </a:p>
          </dgm:t>
        </dgm:pt>
      </mc:Fallback>
    </mc:AlternateContent>
    <dgm:pt modelId="{2A32BA0A-6DF4-41CF-AEB2-1323ACDCFE4F}" type="parTrans" cxnId="{EF263D0A-08AB-4FEE-8637-A814313D33D9}">
      <dgm:prSet/>
      <dgm:spPr/>
      <dgm:t>
        <a:bodyPr/>
        <a:lstStyle/>
        <a:p>
          <a:endParaRPr lang="en-US"/>
        </a:p>
      </dgm:t>
    </dgm:pt>
    <dgm:pt modelId="{D1A03EBF-5772-4F4F-9B96-B75A3200991D}" type="sibTrans" cxnId="{EF263D0A-08AB-4FEE-8637-A814313D33D9}">
      <dgm:prSet/>
      <dgm:spPr/>
      <dgm:t>
        <a:bodyPr/>
        <a:lstStyle/>
        <a:p>
          <a:endParaRPr lang="en-US"/>
        </a:p>
      </dgm:t>
    </dgm:pt>
    <dgm:pt modelId="{E56B9ACD-085F-406D-ADB3-1F0B698599B2}" type="pres">
      <dgm:prSet presAssocID="{AD337BAD-397C-44B6-B963-9C18530A25E9}" presName="linear" presStyleCnt="0">
        <dgm:presLayoutVars>
          <dgm:animLvl val="lvl"/>
          <dgm:resizeHandles val="exact"/>
        </dgm:presLayoutVars>
      </dgm:prSet>
      <dgm:spPr/>
    </dgm:pt>
    <dgm:pt modelId="{FEFB8281-0072-4FB7-8352-9DD9F2237E80}" type="pres">
      <dgm:prSet presAssocID="{EC384180-C847-44EB-8A74-949896568A86}" presName="parentText" presStyleLbl="node1" presStyleIdx="0" presStyleCnt="1" custLinFactNeighborY="-1182">
        <dgm:presLayoutVars>
          <dgm:chMax val="0"/>
          <dgm:bulletEnabled val="1"/>
        </dgm:presLayoutVars>
      </dgm:prSet>
      <dgm:spPr/>
    </dgm:pt>
  </dgm:ptLst>
  <dgm:cxnLst>
    <dgm:cxn modelId="{EF263D0A-08AB-4FEE-8637-A814313D33D9}" srcId="{AD337BAD-397C-44B6-B963-9C18530A25E9}" destId="{EC384180-C847-44EB-8A74-949896568A86}" srcOrd="0" destOrd="0" parTransId="{2A32BA0A-6DF4-41CF-AEB2-1323ACDCFE4F}" sibTransId="{D1A03EBF-5772-4F4F-9B96-B75A3200991D}"/>
    <dgm:cxn modelId="{268B0D99-EBBD-4A39-B350-333C7A7B40FB}" type="presOf" srcId="{EC384180-C847-44EB-8A74-949896568A86}" destId="{FEFB8281-0072-4FB7-8352-9DD9F2237E80}" srcOrd="0" destOrd="0" presId="urn:microsoft.com/office/officeart/2005/8/layout/vList2"/>
    <dgm:cxn modelId="{5C27A6B4-7FF6-4F1C-9242-9C56AA6084B0}" type="presOf" srcId="{AD337BAD-397C-44B6-B963-9C18530A25E9}" destId="{E56B9ACD-085F-406D-ADB3-1F0B698599B2}" srcOrd="0" destOrd="0" presId="urn:microsoft.com/office/officeart/2005/8/layout/vList2"/>
    <dgm:cxn modelId="{61E8BEAB-F80B-42F4-82EA-97450B604EB0}" type="presParOf" srcId="{E56B9ACD-085F-406D-ADB3-1F0B698599B2}" destId="{FEFB8281-0072-4FB7-8352-9DD9F2237E80}"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AD337BAD-397C-44B6-B963-9C18530A25E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C384180-C847-44EB-8A74-949896568A86}">
      <dgm:prSet custT="1"/>
      <dgm:spPr>
        <a:blipFill rotWithShape="0">
          <a:blip xmlns:r="http://schemas.openxmlformats.org/officeDocument/2006/relationships" r:embed="rId1"/>
          <a:stretch>
            <a:fillRect t="-14000" b="-34000"/>
          </a:stretch>
        </a:blipFill>
      </dgm:spPr>
      <dgm:t>
        <a:bodyPr/>
        <a:lstStyle/>
        <a:p>
          <a:r>
            <a:rPr lang="en-US">
              <a:noFill/>
            </a:rPr>
            <a:t> </a:t>
          </a:r>
        </a:p>
      </dgm:t>
    </dgm:pt>
    <dgm:pt modelId="{2A32BA0A-6DF4-41CF-AEB2-1323ACDCFE4F}" type="parTrans" cxnId="{EF263D0A-08AB-4FEE-8637-A814313D33D9}">
      <dgm:prSet/>
      <dgm:spPr/>
      <dgm:t>
        <a:bodyPr/>
        <a:lstStyle/>
        <a:p>
          <a:endParaRPr lang="en-US"/>
        </a:p>
      </dgm:t>
    </dgm:pt>
    <dgm:pt modelId="{D1A03EBF-5772-4F4F-9B96-B75A3200991D}" type="sibTrans" cxnId="{EF263D0A-08AB-4FEE-8637-A814313D33D9}">
      <dgm:prSet/>
      <dgm:spPr/>
      <dgm:t>
        <a:bodyPr/>
        <a:lstStyle/>
        <a:p>
          <a:endParaRPr lang="en-US"/>
        </a:p>
      </dgm:t>
    </dgm:pt>
    <dgm:pt modelId="{E56B9ACD-085F-406D-ADB3-1F0B698599B2}" type="pres">
      <dgm:prSet presAssocID="{AD337BAD-397C-44B6-B963-9C18530A25E9}" presName="linear" presStyleCnt="0">
        <dgm:presLayoutVars>
          <dgm:animLvl val="lvl"/>
          <dgm:resizeHandles val="exact"/>
        </dgm:presLayoutVars>
      </dgm:prSet>
      <dgm:spPr/>
    </dgm:pt>
    <dgm:pt modelId="{FEFB8281-0072-4FB7-8352-9DD9F2237E80}" type="pres">
      <dgm:prSet presAssocID="{EC384180-C847-44EB-8A74-949896568A86}" presName="parentText" presStyleLbl="node1" presStyleIdx="0" presStyleCnt="1" custLinFactNeighborY="-1182">
        <dgm:presLayoutVars>
          <dgm:chMax val="0"/>
          <dgm:bulletEnabled val="1"/>
        </dgm:presLayoutVars>
      </dgm:prSet>
      <dgm:spPr/>
      <dgm:t>
        <a:bodyPr/>
        <a:lstStyle/>
        <a:p>
          <a:endParaRPr lang="en-US"/>
        </a:p>
      </dgm:t>
    </dgm:pt>
  </dgm:ptLst>
  <dgm:cxnLst>
    <dgm:cxn modelId="{EF263D0A-08AB-4FEE-8637-A814313D33D9}" srcId="{AD337BAD-397C-44B6-B963-9C18530A25E9}" destId="{EC384180-C847-44EB-8A74-949896568A86}" srcOrd="0" destOrd="0" parTransId="{2A32BA0A-6DF4-41CF-AEB2-1323ACDCFE4F}" sibTransId="{D1A03EBF-5772-4F4F-9B96-B75A3200991D}"/>
    <dgm:cxn modelId="{268B0D99-EBBD-4A39-B350-333C7A7B40FB}" type="presOf" srcId="{EC384180-C847-44EB-8A74-949896568A86}" destId="{FEFB8281-0072-4FB7-8352-9DD9F2237E80}" srcOrd="0" destOrd="0" presId="urn:microsoft.com/office/officeart/2005/8/layout/vList2"/>
    <dgm:cxn modelId="{5C27A6B4-7FF6-4F1C-9242-9C56AA6084B0}" type="presOf" srcId="{AD337BAD-397C-44B6-B963-9C18530A25E9}" destId="{E56B9ACD-085F-406D-ADB3-1F0B698599B2}" srcOrd="0" destOrd="0" presId="urn:microsoft.com/office/officeart/2005/8/layout/vList2"/>
    <dgm:cxn modelId="{61E8BEAB-F80B-42F4-82EA-97450B604EB0}" type="presParOf" srcId="{E56B9ACD-085F-406D-ADB3-1F0B698599B2}" destId="{FEFB8281-0072-4FB7-8352-9DD9F2237E80}"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AA964-7240-44CE-9A86-7923A13D11A1}">
      <dsp:nvSpPr>
        <dsp:cNvPr id="0" name=""/>
        <dsp:cNvSpPr/>
      </dsp:nvSpPr>
      <dsp:spPr>
        <a:xfrm>
          <a:off x="0" y="488239"/>
          <a:ext cx="5868365" cy="558697"/>
        </a:xfrm>
        <a:prstGeom prst="round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dirty="0"/>
            <a:t>Environmental state:</a:t>
          </a:r>
        </a:p>
      </dsp:txBody>
      <dsp:txXfrm>
        <a:off x="27273" y="515512"/>
        <a:ext cx="5813819" cy="504151"/>
      </dsp:txXfrm>
    </dsp:sp>
    <dsp:sp modelId="{31A77518-94E6-4638-A1B7-CBCCCC138119}">
      <dsp:nvSpPr>
        <dsp:cNvPr id="0" name=""/>
        <dsp:cNvSpPr/>
      </dsp:nvSpPr>
      <dsp:spPr>
        <a:xfrm>
          <a:off x="0" y="1090137"/>
          <a:ext cx="5868365" cy="105683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dirty="0"/>
            <a:t>All features and parameters by which we define our environment. And we observe these states and pass it to our agent to do some operation on those observations. Environmental states are mostly not fully observable and we only can see part of it (partially observable)</a:t>
          </a:r>
        </a:p>
      </dsp:txBody>
      <dsp:txXfrm>
        <a:off x="51591" y="1141728"/>
        <a:ext cx="5765183" cy="953657"/>
      </dsp:txXfrm>
    </dsp:sp>
    <dsp:sp modelId="{88D8F46E-1EDD-456A-BC9A-84BB8FD818F8}">
      <dsp:nvSpPr>
        <dsp:cNvPr id="0" name=""/>
        <dsp:cNvSpPr/>
      </dsp:nvSpPr>
      <dsp:spPr>
        <a:xfrm>
          <a:off x="0" y="2190176"/>
          <a:ext cx="5868365" cy="541450"/>
        </a:xfrm>
        <a:prstGeom prst="round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a:t>Agent states:</a:t>
          </a:r>
        </a:p>
      </dsp:txBody>
      <dsp:txXfrm>
        <a:off x="26431" y="2216607"/>
        <a:ext cx="5815503" cy="488588"/>
      </dsp:txXfrm>
    </dsp:sp>
    <dsp:sp modelId="{5F9E1ABC-B987-411D-ADF5-D5B875E78386}">
      <dsp:nvSpPr>
        <dsp:cNvPr id="0" name=""/>
        <dsp:cNvSpPr/>
      </dsp:nvSpPr>
      <dsp:spPr>
        <a:xfrm>
          <a:off x="0" y="2774827"/>
          <a:ext cx="5868365" cy="105683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a:t>Set of algorithms for mapping our observations to actions</a:t>
          </a:r>
        </a:p>
      </dsp:txBody>
      <dsp:txXfrm>
        <a:off x="51591" y="2826418"/>
        <a:ext cx="5765183" cy="953657"/>
      </dsp:txXfrm>
    </dsp:sp>
    <dsp:sp modelId="{D7F3CCFE-12E6-4C5E-AB05-F680C8DB2D81}">
      <dsp:nvSpPr>
        <dsp:cNvPr id="0" name=""/>
        <dsp:cNvSpPr/>
      </dsp:nvSpPr>
      <dsp:spPr>
        <a:xfrm>
          <a:off x="0" y="3874866"/>
          <a:ext cx="5868365" cy="370496"/>
        </a:xfrm>
        <a:prstGeom prst="round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dirty="0"/>
            <a:t>Information states:(MDP)</a:t>
          </a:r>
        </a:p>
      </dsp:txBody>
      <dsp:txXfrm>
        <a:off x="18086" y="3892952"/>
        <a:ext cx="5832193" cy="334324"/>
      </dsp:txXfrm>
    </dsp:sp>
    <dsp:sp modelId="{2E8E49B8-4357-4A9C-A3D7-95343879EF48}">
      <dsp:nvSpPr>
        <dsp:cNvPr id="0" name=""/>
        <dsp:cNvSpPr/>
      </dsp:nvSpPr>
      <dsp:spPr>
        <a:xfrm>
          <a:off x="0" y="4288562"/>
          <a:ext cx="5868365" cy="105683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dirty="0"/>
            <a:t>P</a:t>
          </a:r>
          <a14:m xmlns:a14="http://schemas.microsoft.com/office/drawing/2010/main">
            <m:oMath xmlns:m="http://schemas.openxmlformats.org/officeDocument/2006/math">
              <m:d>
                <m:dPr>
                  <m:ctrlPr>
                    <a:rPr lang="en-US" sz="1500" i="1" kern="1200">
                      <a:latin typeface="Cambria Math" panose="02040503050406030204" pitchFamily="18" charset="0"/>
                    </a:rPr>
                  </m:ctrlPr>
                </m:dPr>
                <m:e>
                  <m:sSub>
                    <m:sSubPr>
                      <m:ctrlPr>
                        <a:rPr lang="en-US" sz="1500" i="1" kern="1200">
                          <a:latin typeface="Cambria Math" panose="02040503050406030204" pitchFamily="18" charset="0"/>
                        </a:rPr>
                      </m:ctrlPr>
                    </m:sSubPr>
                    <m:e>
                      <m:r>
                        <a:rPr lang="en-US" sz="1500" b="0" i="1" kern="1200">
                          <a:latin typeface="Cambria Math" panose="02040503050406030204" pitchFamily="18" charset="0"/>
                        </a:rPr>
                        <m:t>𝑆</m:t>
                      </m:r>
                    </m:e>
                    <m:sub>
                      <m:r>
                        <a:rPr lang="en-US" sz="1500" b="0" i="1" kern="1200">
                          <a:latin typeface="Cambria Math" panose="02040503050406030204" pitchFamily="18" charset="0"/>
                        </a:rPr>
                        <m:t>𝑡</m:t>
                      </m:r>
                      <m:r>
                        <a:rPr lang="en-US" sz="1500" b="0" i="1" kern="1200">
                          <a:latin typeface="Cambria Math" panose="02040503050406030204" pitchFamily="18" charset="0"/>
                        </a:rPr>
                        <m:t>+</m:t>
                      </m:r>
                      <m:r>
                        <a:rPr lang="en-US" sz="1500" b="0" i="1" kern="1200">
                          <a:latin typeface="Cambria Math" panose="02040503050406030204" pitchFamily="18" charset="0"/>
                        </a:rPr>
                        <m:t>1</m:t>
                      </m:r>
                    </m:sub>
                  </m:sSub>
                </m:e>
                <m:e>
                  <m:sSub>
                    <m:sSubPr>
                      <m:ctrlPr>
                        <a:rPr lang="en-US" sz="1500" i="1" kern="1200">
                          <a:latin typeface="Cambria Math" panose="02040503050406030204" pitchFamily="18" charset="0"/>
                        </a:rPr>
                      </m:ctrlPr>
                    </m:sSubPr>
                    <m:e>
                      <m:r>
                        <a:rPr lang="en-US" sz="1500" b="0" i="1" kern="1200">
                          <a:latin typeface="Cambria Math" panose="02040503050406030204" pitchFamily="18" charset="0"/>
                        </a:rPr>
                        <m:t>𝑆</m:t>
                      </m:r>
                    </m:e>
                    <m:sub>
                      <m:r>
                        <a:rPr lang="en-US" sz="1500" b="0" i="1" kern="1200">
                          <a:latin typeface="Cambria Math" panose="02040503050406030204" pitchFamily="18" charset="0"/>
                        </a:rPr>
                        <m:t>𝑡</m:t>
                      </m:r>
                    </m:sub>
                  </m:sSub>
                </m:e>
              </m:d>
            </m:oMath>
          </a14:m>
          <a:r>
            <a:rPr lang="en-US" sz="1500" kern="1200" dirty="0"/>
            <a:t>=P</a:t>
          </a:r>
          <a14:m xmlns:a14="http://schemas.microsoft.com/office/drawing/2010/main">
            <m:oMath xmlns:m="http://schemas.openxmlformats.org/officeDocument/2006/math">
              <m:d>
                <m:dPr>
                  <m:ctrlPr>
                    <a:rPr lang="en-US" sz="1500" i="1" kern="1200">
                      <a:latin typeface="Cambria Math" panose="02040503050406030204" pitchFamily="18" charset="0"/>
                    </a:rPr>
                  </m:ctrlPr>
                </m:dPr>
                <m:e>
                  <m:sSub>
                    <m:sSubPr>
                      <m:ctrlPr>
                        <a:rPr lang="en-US" sz="1500" i="1" kern="1200">
                          <a:latin typeface="Cambria Math" panose="02040503050406030204" pitchFamily="18" charset="0"/>
                        </a:rPr>
                      </m:ctrlPr>
                    </m:sSubPr>
                    <m:e>
                      <m:r>
                        <a:rPr lang="en-US" sz="1500" b="0" i="1" kern="1200">
                          <a:latin typeface="Cambria Math" panose="02040503050406030204" pitchFamily="18" charset="0"/>
                        </a:rPr>
                        <m:t>𝑆</m:t>
                      </m:r>
                    </m:e>
                    <m:sub>
                      <m:r>
                        <a:rPr lang="en-US" sz="1500" b="0" i="1" kern="1200">
                          <a:latin typeface="Cambria Math" panose="02040503050406030204" pitchFamily="18" charset="0"/>
                        </a:rPr>
                        <m:t>𝑡</m:t>
                      </m:r>
                      <m:r>
                        <a:rPr lang="en-US" sz="1500" b="0" i="1" kern="1200">
                          <a:latin typeface="Cambria Math" panose="02040503050406030204" pitchFamily="18" charset="0"/>
                        </a:rPr>
                        <m:t>+</m:t>
                      </m:r>
                      <m:r>
                        <a:rPr lang="en-US" sz="1500" b="0" i="1" kern="1200">
                          <a:latin typeface="Cambria Math" panose="02040503050406030204" pitchFamily="18" charset="0"/>
                        </a:rPr>
                        <m:t>1</m:t>
                      </m:r>
                    </m:sub>
                  </m:sSub>
                </m:e>
                <m:e>
                  <m:sSub>
                    <m:sSubPr>
                      <m:ctrlPr>
                        <a:rPr lang="en-US" sz="1500" i="1" kern="1200">
                          <a:latin typeface="Cambria Math" panose="02040503050406030204" pitchFamily="18" charset="0"/>
                        </a:rPr>
                      </m:ctrlPr>
                    </m:sSubPr>
                    <m:e>
                      <m:r>
                        <a:rPr lang="en-US" sz="1500" b="0" i="1" kern="1200">
                          <a:latin typeface="Cambria Math" panose="02040503050406030204" pitchFamily="18" charset="0"/>
                        </a:rPr>
                        <m:t>𝑆</m:t>
                      </m:r>
                    </m:e>
                    <m:sub>
                      <m:r>
                        <a:rPr lang="en-US" sz="1500" b="0" i="1" kern="1200">
                          <a:latin typeface="Cambria Math" panose="02040503050406030204" pitchFamily="18" charset="0"/>
                        </a:rPr>
                        <m:t>𝑡</m:t>
                      </m:r>
                    </m:sub>
                  </m:sSub>
                  <m:r>
                    <a:rPr lang="en-US" sz="1500" b="0" i="1" kern="1200">
                      <a:latin typeface="Cambria Math" panose="02040503050406030204" pitchFamily="18" charset="0"/>
                    </a:rPr>
                    <m:t>…………….</m:t>
                  </m:r>
                  <m:sSub>
                    <m:sSubPr>
                      <m:ctrlPr>
                        <a:rPr lang="en-US" sz="1500" b="0" i="1" kern="1200">
                          <a:latin typeface="Cambria Math" panose="02040503050406030204" pitchFamily="18" charset="0"/>
                        </a:rPr>
                      </m:ctrlPr>
                    </m:sSubPr>
                    <m:e>
                      <m:r>
                        <a:rPr lang="en-US" sz="1500" b="0" i="1" kern="1200">
                          <a:latin typeface="Cambria Math" panose="02040503050406030204" pitchFamily="18" charset="0"/>
                        </a:rPr>
                        <m:t>𝑆</m:t>
                      </m:r>
                    </m:e>
                    <m:sub>
                      <m:r>
                        <a:rPr lang="en-US" sz="1500" b="0" i="1" kern="1200">
                          <a:latin typeface="Cambria Math" panose="02040503050406030204" pitchFamily="18" charset="0"/>
                        </a:rPr>
                        <m:t>0</m:t>
                      </m:r>
                    </m:sub>
                  </m:sSub>
                </m:e>
              </m:d>
            </m:oMath>
          </a14:m>
          <a:endParaRPr lang="en-US" sz="1500" kern="1200" dirty="0"/>
        </a:p>
        <a:p>
          <a:pPr marL="0" lvl="0" indent="0" algn="l" defTabSz="666750" rtl="0">
            <a:lnSpc>
              <a:spcPct val="90000"/>
            </a:lnSpc>
            <a:spcBef>
              <a:spcPct val="0"/>
            </a:spcBef>
            <a:spcAft>
              <a:spcPct val="35000"/>
            </a:spcAft>
            <a:buNone/>
          </a:pPr>
          <a:r>
            <a:rPr lang="en-US" sz="1500" kern="1200" dirty="0"/>
            <a:t>Future is independent of past given present</a:t>
          </a:r>
        </a:p>
        <a:p>
          <a:pPr marL="0" lvl="0" indent="0" algn="l" defTabSz="666750" rtl="0">
            <a:lnSpc>
              <a:spcPct val="90000"/>
            </a:lnSpc>
            <a:spcBef>
              <a:spcPct val="0"/>
            </a:spcBef>
            <a:spcAft>
              <a:spcPct val="35000"/>
            </a:spcAft>
            <a:buNone/>
          </a:pPr>
          <a14:m xmlns:a14="http://schemas.microsoft.com/office/drawing/2010/main">
            <m:oMath xmlns:m="http://schemas.openxmlformats.org/officeDocument/2006/math">
              <m:sSub>
                <m:sSubPr>
                  <m:ctrlPr>
                    <a:rPr lang="en-US" sz="1500" b="0" i="1" kern="1200" smtClean="0">
                      <a:latin typeface="Cambria Math" panose="02040503050406030204" pitchFamily="18" charset="0"/>
                    </a:rPr>
                  </m:ctrlPr>
                </m:sSubPr>
                <m:e>
                  <m:r>
                    <a:rPr lang="en-US" sz="1500" b="0" i="1" kern="1200" smtClean="0">
                      <a:latin typeface="Cambria Math" panose="02040503050406030204" pitchFamily="18" charset="0"/>
                    </a:rPr>
                    <m:t>𝐻</m:t>
                  </m:r>
                </m:e>
                <m:sub>
                  <m:r>
                    <a:rPr lang="en-US" sz="1500" b="0" i="1" kern="1200" smtClean="0">
                      <a:latin typeface="Cambria Math" panose="02040503050406030204" pitchFamily="18" charset="0"/>
                    </a:rPr>
                    <m:t>1</m:t>
                  </m:r>
                  <m:r>
                    <a:rPr lang="en-US" sz="1500" b="0" i="1" kern="1200" smtClean="0">
                      <a:latin typeface="Cambria Math" panose="02040503050406030204" pitchFamily="18" charset="0"/>
                    </a:rPr>
                    <m:t>:</m:t>
                  </m:r>
                  <m:r>
                    <a:rPr lang="en-US" sz="1500" b="0" i="1" kern="1200" smtClean="0">
                      <a:latin typeface="Cambria Math" panose="02040503050406030204" pitchFamily="18" charset="0"/>
                    </a:rPr>
                    <m:t>𝑇</m:t>
                  </m:r>
                </m:sub>
              </m:sSub>
            </m:oMath>
          </a14:m>
          <a:r>
            <a:rPr lang="en-US" sz="1500" kern="1200" dirty="0">
              <a:sym typeface="Wingdings" panose="05000000000000000000" pitchFamily="2" charset="2"/>
            </a:rPr>
            <a:t></a:t>
          </a:r>
          <a14:m xmlns:a14="http://schemas.microsoft.com/office/drawing/2010/main">
            <m:oMath xmlns:m="http://schemas.openxmlformats.org/officeDocument/2006/math">
              <m:sSub>
                <m:sSubPr>
                  <m:ctrlPr>
                    <a:rPr lang="en-US" sz="1500" i="1" kern="1200" smtClean="0">
                      <a:latin typeface="Cambria Math" panose="02040503050406030204" pitchFamily="18" charset="0"/>
                      <a:sym typeface="Wingdings" panose="05000000000000000000" pitchFamily="2" charset="2"/>
                    </a:rPr>
                  </m:ctrlPr>
                </m:sSubPr>
                <m:e>
                  <m:r>
                    <a:rPr lang="en-US" sz="1500" b="0" i="1" kern="1200" smtClean="0">
                      <a:latin typeface="Cambria Math" panose="02040503050406030204" pitchFamily="18" charset="0"/>
                      <a:sym typeface="Wingdings" panose="05000000000000000000" pitchFamily="2" charset="2"/>
                    </a:rPr>
                    <m:t>𝑆</m:t>
                  </m:r>
                </m:e>
                <m:sub>
                  <m:r>
                    <a:rPr lang="en-US" sz="1500" b="0" i="1" kern="1200" smtClean="0">
                      <a:latin typeface="Cambria Math" panose="02040503050406030204" pitchFamily="18" charset="0"/>
                      <a:sym typeface="Wingdings" panose="05000000000000000000" pitchFamily="2" charset="2"/>
                    </a:rPr>
                    <m:t>𝑇</m:t>
                  </m:r>
                </m:sub>
              </m:sSub>
            </m:oMath>
          </a14:m>
          <a:r>
            <a:rPr lang="en-US" sz="1500" kern="1200" dirty="0">
              <a:sym typeface="Wingdings" panose="05000000000000000000" pitchFamily="2" charset="2"/>
            </a:rPr>
            <a:t></a:t>
          </a:r>
          <a14:m xmlns:a14="http://schemas.microsoft.com/office/drawing/2010/main">
            <m:oMath xmlns:m="http://schemas.openxmlformats.org/officeDocument/2006/math">
              <m:sSub>
                <m:sSubPr>
                  <m:ctrlPr>
                    <a:rPr lang="en-US" sz="1500" i="1" kern="1200" dirty="0" smtClean="0">
                      <a:latin typeface="Cambria Math" panose="02040503050406030204" pitchFamily="18" charset="0"/>
                      <a:sym typeface="Wingdings" panose="05000000000000000000" pitchFamily="2" charset="2"/>
                    </a:rPr>
                  </m:ctrlPr>
                </m:sSubPr>
                <m:e>
                  <m:r>
                    <a:rPr lang="en-US" sz="1500" b="0" i="1" kern="1200" dirty="0" smtClean="0">
                      <a:latin typeface="Cambria Math" panose="02040503050406030204" pitchFamily="18" charset="0"/>
                      <a:sym typeface="Wingdings" panose="05000000000000000000" pitchFamily="2" charset="2"/>
                    </a:rPr>
                    <m:t>𝐻</m:t>
                  </m:r>
                </m:e>
                <m:sub>
                  <m:r>
                    <a:rPr lang="en-US" sz="1500" b="0" i="1" kern="1200" dirty="0" smtClean="0">
                      <a:latin typeface="Cambria Math" panose="02040503050406030204" pitchFamily="18" charset="0"/>
                      <a:sym typeface="Wingdings" panose="05000000000000000000" pitchFamily="2" charset="2"/>
                    </a:rPr>
                    <m:t>𝑇</m:t>
                  </m:r>
                  <m:r>
                    <a:rPr lang="en-US" sz="1500" b="0" i="1" kern="1200" dirty="0" smtClean="0">
                      <a:latin typeface="Cambria Math" panose="02040503050406030204" pitchFamily="18" charset="0"/>
                      <a:sym typeface="Wingdings" panose="05000000000000000000" pitchFamily="2" charset="2"/>
                    </a:rPr>
                    <m:t>+</m:t>
                  </m:r>
                  <m:r>
                    <a:rPr lang="en-US" sz="1500" b="0" i="1" kern="1200" dirty="0" smtClean="0">
                      <a:latin typeface="Cambria Math" panose="02040503050406030204" pitchFamily="18" charset="0"/>
                      <a:sym typeface="Wingdings" panose="05000000000000000000" pitchFamily="2" charset="2"/>
                    </a:rPr>
                    <m:t>1</m:t>
                  </m:r>
                  <m:r>
                    <a:rPr lang="en-US" sz="1500" b="0" i="1" kern="1200" dirty="0" smtClean="0">
                      <a:latin typeface="Cambria Math" panose="02040503050406030204" pitchFamily="18" charset="0"/>
                      <a:sym typeface="Wingdings" panose="05000000000000000000" pitchFamily="2" charset="2"/>
                    </a:rPr>
                    <m:t>:</m:t>
                  </m:r>
                  <m:r>
                    <a:rPr lang="en-US" sz="1500" b="0" i="1" kern="1200" dirty="0" smtClean="0">
                      <a:latin typeface="Cambria Math" panose="02040503050406030204" pitchFamily="18" charset="0"/>
                      <a:sym typeface="Wingdings" panose="05000000000000000000" pitchFamily="2" charset="2"/>
                    </a:rPr>
                    <m:t>∞</m:t>
                  </m:r>
                </m:sub>
              </m:sSub>
            </m:oMath>
          </a14:m>
          <a:endParaRPr lang="en-US" sz="1500" kern="1200" dirty="0"/>
        </a:p>
      </dsp:txBody>
      <dsp:txXfrm>
        <a:off x="51591" y="4340153"/>
        <a:ext cx="5765183" cy="9536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73898-B7DB-4C03-AD36-B91ADC6CFA74}">
      <dsp:nvSpPr>
        <dsp:cNvPr id="0" name=""/>
        <dsp:cNvSpPr/>
      </dsp:nvSpPr>
      <dsp:spPr>
        <a:xfrm>
          <a:off x="0" y="0"/>
          <a:ext cx="3195587" cy="359774"/>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dirty="0">
              <a:solidFill>
                <a:schemeClr val="tx1"/>
              </a:solidFill>
            </a:rPr>
            <a:t>V(s)=</a:t>
          </a:r>
          <a14:m xmlns:a14="http://schemas.microsoft.com/office/drawing/2010/main">
            <m:oMath xmlns:m="http://schemas.openxmlformats.org/officeDocument/2006/math">
              <m:sSub>
                <m:sSubPr>
                  <m:ctrlPr>
                    <a:rPr lang="en-US" sz="1500" i="1" kern="1200">
                      <a:solidFill>
                        <a:schemeClr val="tx1"/>
                      </a:solidFill>
                      <a:latin typeface="Cambria Math" panose="02040503050406030204" pitchFamily="18" charset="0"/>
                    </a:rPr>
                  </m:ctrlPr>
                </m:sSubPr>
                <m:e>
                  <m:r>
                    <a:rPr lang="en-US" sz="1500" b="0" i="1" kern="1200">
                      <a:solidFill>
                        <a:schemeClr val="tx1"/>
                      </a:solidFill>
                      <a:latin typeface="Cambria Math" panose="02040503050406030204" pitchFamily="18" charset="0"/>
                    </a:rPr>
                    <m:t>𝑅</m:t>
                  </m:r>
                </m:e>
                <m:sub>
                  <m:r>
                    <a:rPr lang="en-US" sz="1500" b="0" i="1" kern="1200">
                      <a:solidFill>
                        <a:schemeClr val="tx1"/>
                      </a:solidFill>
                      <a:latin typeface="Cambria Math" panose="02040503050406030204" pitchFamily="18" charset="0"/>
                    </a:rPr>
                    <m:t>𝑠</m:t>
                  </m:r>
                </m:sub>
              </m:sSub>
              <m:r>
                <a:rPr lang="en-US" sz="1500" i="1" kern="1200">
                  <a:solidFill>
                    <a:schemeClr val="tx1"/>
                  </a:solidFill>
                  <a:latin typeface="Cambria Math" panose="02040503050406030204" pitchFamily="18" charset="0"/>
                </a:rPr>
                <m:t>+</m:t>
              </m:r>
              <m:r>
                <a:rPr lang="en-US" sz="1500" i="1" kern="1200">
                  <a:solidFill>
                    <a:schemeClr val="tx1"/>
                  </a:solidFill>
                  <a:latin typeface="Cambria Math" panose="02040503050406030204" pitchFamily="18" charset="0"/>
                </a:rPr>
                <m:t>𝛾</m:t>
              </m:r>
              <m:nary>
                <m:naryPr>
                  <m:chr m:val="∑"/>
                  <m:limLoc m:val="subSup"/>
                  <m:supHide m:val="on"/>
                  <m:ctrlPr>
                    <a:rPr lang="en-US" sz="1500" i="1" kern="1200">
                      <a:solidFill>
                        <a:schemeClr val="tx1"/>
                      </a:solidFill>
                      <a:latin typeface="Cambria Math" panose="02040503050406030204" pitchFamily="18" charset="0"/>
                    </a:rPr>
                  </m:ctrlPr>
                </m:naryPr>
                <m:sub>
                  <m:r>
                    <m:rPr>
                      <m:brk m:alnAt="9"/>
                    </m:rPr>
                    <a:rPr lang="en-US" sz="1500" i="1" kern="1200">
                      <a:solidFill>
                        <a:schemeClr val="tx1"/>
                      </a:solidFill>
                      <a:latin typeface="Cambria Math" panose="02040503050406030204" pitchFamily="18" charset="0"/>
                    </a:rPr>
                    <m:t>𝑠</m:t>
                  </m:r>
                  <m:r>
                    <a:rPr lang="en-US" sz="1500" i="1" kern="1200">
                      <a:solidFill>
                        <a:schemeClr val="tx1"/>
                      </a:solidFill>
                      <a:latin typeface="Cambria Math" panose="02040503050406030204" pitchFamily="18" charset="0"/>
                    </a:rPr>
                    <m:t>′</m:t>
                  </m:r>
                  <m:r>
                    <a:rPr lang="en-US" sz="1500" i="1" kern="1200">
                      <a:solidFill>
                        <a:schemeClr val="tx1"/>
                      </a:solidFill>
                      <a:latin typeface="Cambria Math" panose="02040503050406030204" pitchFamily="18" charset="0"/>
                    </a:rPr>
                    <m:t>𝜖</m:t>
                  </m:r>
                  <m:r>
                    <a:rPr lang="en-US" sz="1500" i="1" kern="1200">
                      <a:solidFill>
                        <a:schemeClr val="tx1"/>
                      </a:solidFill>
                      <a:latin typeface="Cambria Math" panose="02040503050406030204" pitchFamily="18" charset="0"/>
                    </a:rPr>
                    <m:t>𝑆</m:t>
                  </m:r>
                </m:sub>
                <m:sup/>
                <m:e>
                  <m:sSub>
                    <m:sSubPr>
                      <m:ctrlPr>
                        <a:rPr lang="en-US" sz="1500" i="1" kern="1200">
                          <a:solidFill>
                            <a:schemeClr val="tx1"/>
                          </a:solidFill>
                          <a:latin typeface="Cambria Math" panose="02040503050406030204" pitchFamily="18" charset="0"/>
                        </a:rPr>
                      </m:ctrlPr>
                    </m:sSubPr>
                    <m:e>
                      <m:r>
                        <a:rPr lang="en-US" sz="1500" i="1" kern="1200">
                          <a:solidFill>
                            <a:schemeClr val="tx1"/>
                          </a:solidFill>
                          <a:latin typeface="Cambria Math" panose="02040503050406030204" pitchFamily="18" charset="0"/>
                        </a:rPr>
                        <m:t>𝑃</m:t>
                      </m:r>
                    </m:e>
                    <m:sub>
                      <m:r>
                        <a:rPr lang="en-US" sz="1500" i="1" kern="1200">
                          <a:solidFill>
                            <a:schemeClr val="tx1"/>
                          </a:solidFill>
                          <a:latin typeface="Cambria Math" panose="02040503050406030204" pitchFamily="18" charset="0"/>
                        </a:rPr>
                        <m:t>𝑠</m:t>
                      </m:r>
                      <m:sSup>
                        <m:sSupPr>
                          <m:ctrlPr>
                            <a:rPr lang="en-US" sz="1500" i="1" kern="1200">
                              <a:solidFill>
                                <a:schemeClr val="tx1"/>
                              </a:solidFill>
                              <a:latin typeface="Cambria Math" panose="02040503050406030204" pitchFamily="18" charset="0"/>
                            </a:rPr>
                          </m:ctrlPr>
                        </m:sSupPr>
                        <m:e>
                          <m:r>
                            <a:rPr lang="en-US" sz="1500" i="1" kern="1200">
                              <a:solidFill>
                                <a:schemeClr val="tx1"/>
                              </a:solidFill>
                              <a:latin typeface="Cambria Math" panose="02040503050406030204" pitchFamily="18" charset="0"/>
                            </a:rPr>
                            <m:t>𝑠</m:t>
                          </m:r>
                        </m:e>
                        <m:sup>
                          <m:r>
                            <a:rPr lang="en-US" sz="1500" i="1" kern="1200">
                              <a:solidFill>
                                <a:schemeClr val="tx1"/>
                              </a:solidFill>
                              <a:latin typeface="Cambria Math" panose="02040503050406030204" pitchFamily="18" charset="0"/>
                            </a:rPr>
                            <m:t>′</m:t>
                          </m:r>
                        </m:sup>
                      </m:sSup>
                    </m:sub>
                  </m:sSub>
                  <m:r>
                    <a:rPr lang="en-US" sz="1500" i="1" kern="1200">
                      <a:solidFill>
                        <a:schemeClr val="tx1"/>
                      </a:solidFill>
                      <a:latin typeface="Cambria Math" panose="02040503050406030204" pitchFamily="18" charset="0"/>
                    </a:rPr>
                    <m:t>𝑉</m:t>
                  </m:r>
                  <m:r>
                    <a:rPr lang="en-US" sz="1500" i="1" kern="1200">
                      <a:solidFill>
                        <a:schemeClr val="tx1"/>
                      </a:solidFill>
                      <a:latin typeface="Cambria Math" panose="02040503050406030204" pitchFamily="18" charset="0"/>
                    </a:rPr>
                    <m:t>(</m:t>
                  </m:r>
                  <m:sSup>
                    <m:sSupPr>
                      <m:ctrlPr>
                        <a:rPr lang="en-US" sz="1500" i="1" kern="1200">
                          <a:solidFill>
                            <a:schemeClr val="tx1"/>
                          </a:solidFill>
                          <a:latin typeface="Cambria Math" panose="02040503050406030204" pitchFamily="18" charset="0"/>
                        </a:rPr>
                      </m:ctrlPr>
                    </m:sSupPr>
                    <m:e>
                      <m:r>
                        <a:rPr lang="en-US" sz="1500" i="1" kern="1200">
                          <a:solidFill>
                            <a:schemeClr val="tx1"/>
                          </a:solidFill>
                          <a:latin typeface="Cambria Math" panose="02040503050406030204" pitchFamily="18" charset="0"/>
                        </a:rPr>
                        <m:t>𝑠</m:t>
                      </m:r>
                    </m:e>
                    <m:sup>
                      <m:r>
                        <a:rPr lang="en-US" sz="1500" i="1" kern="1200">
                          <a:solidFill>
                            <a:schemeClr val="tx1"/>
                          </a:solidFill>
                          <a:latin typeface="Cambria Math" panose="02040503050406030204" pitchFamily="18" charset="0"/>
                        </a:rPr>
                        <m:t>′</m:t>
                      </m:r>
                    </m:sup>
                  </m:sSup>
                  <m:r>
                    <a:rPr lang="en-US" sz="1500" i="1" kern="1200">
                      <a:solidFill>
                        <a:schemeClr val="tx1"/>
                      </a:solidFill>
                      <a:latin typeface="Cambria Math" panose="02040503050406030204" pitchFamily="18" charset="0"/>
                    </a:rPr>
                    <m:t>)</m:t>
                  </m:r>
                </m:e>
              </m:nary>
            </m:oMath>
          </a14:m>
          <a:endParaRPr lang="en-US" sz="1500" kern="1200" dirty="0"/>
        </a:p>
      </dsp:txBody>
      <dsp:txXfrm>
        <a:off x="17563" y="17563"/>
        <a:ext cx="3160461" cy="3246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24B93-66C5-4A59-A074-CD313B251E37}">
      <dsp:nvSpPr>
        <dsp:cNvPr id="0" name=""/>
        <dsp:cNvSpPr/>
      </dsp:nvSpPr>
      <dsp:spPr>
        <a:xfrm>
          <a:off x="0" y="0"/>
          <a:ext cx="2053068" cy="6160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rtl="0">
            <a:lnSpc>
              <a:spcPct val="90000"/>
            </a:lnSpc>
            <a:spcBef>
              <a:spcPct val="0"/>
            </a:spcBef>
            <a:spcAft>
              <a:spcPct val="35000"/>
            </a:spcAft>
            <a:buNone/>
          </a:pPr>
          <a:r>
            <a:rPr lang="en-US" sz="3100" kern="1200" dirty="0"/>
            <a:t>V=</a:t>
          </a:r>
          <a14:m xmlns:a14="http://schemas.microsoft.com/office/drawing/2010/main">
            <m:oMath xmlns:m="http://schemas.openxmlformats.org/officeDocument/2006/math">
              <m:r>
                <a:rPr lang="en-US" sz="3100" i="1" kern="1200">
                  <a:latin typeface="Cambria Math" panose="02040503050406030204" pitchFamily="18" charset="0"/>
                </a:rPr>
                <m:t>𝑅</m:t>
              </m:r>
            </m:oMath>
          </a14:m>
          <a:r>
            <a:rPr lang="en-US" sz="3100" kern="1200" dirty="0"/>
            <a:t>+</a:t>
          </a:r>
          <a14:m xmlns:a14="http://schemas.microsoft.com/office/drawing/2010/main">
            <m:oMath xmlns:m="http://schemas.openxmlformats.org/officeDocument/2006/math">
              <m:r>
                <a:rPr lang="en-US" sz="3100" i="1" kern="1200">
                  <a:latin typeface="Cambria Math" panose="02040503050406030204" pitchFamily="18" charset="0"/>
                </a:rPr>
                <m:t>𝛾𝜌</m:t>
              </m:r>
              <m:r>
                <a:rPr lang="en-US" sz="3100" b="0" i="1" kern="1200" smtClean="0">
                  <a:latin typeface="Cambria Math" panose="02040503050406030204" pitchFamily="18" charset="0"/>
                </a:rPr>
                <m:t>𝑉</m:t>
              </m:r>
            </m:oMath>
          </a14:m>
          <a:endParaRPr lang="en-US" sz="3100" kern="1200" dirty="0"/>
        </a:p>
      </dsp:txBody>
      <dsp:txXfrm>
        <a:off x="30071" y="30071"/>
        <a:ext cx="1992926" cy="5558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0081A-1DAC-4383-9FF5-ED84E49593CB}">
      <dsp:nvSpPr>
        <dsp:cNvPr id="0" name=""/>
        <dsp:cNvSpPr/>
      </dsp:nvSpPr>
      <dsp:spPr>
        <a:xfrm>
          <a:off x="0" y="50936"/>
          <a:ext cx="3830854" cy="656370"/>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US" sz="1100" i="1" kern="1200" smtClean="0">
                        <a:solidFill>
                          <a:schemeClr val="tx1"/>
                        </a:solidFill>
                        <a:latin typeface="Cambria Math" panose="02040503050406030204" pitchFamily="18" charset="0"/>
                      </a:rPr>
                    </m:ctrlPr>
                  </m:sSubSupPr>
                  <m:e>
                    <m:r>
                      <a:rPr lang="en-US" sz="1100" b="0" i="1" kern="1200">
                        <a:solidFill>
                          <a:schemeClr val="tx1"/>
                        </a:solidFill>
                        <a:latin typeface="Cambria Math" panose="02040503050406030204" pitchFamily="18" charset="0"/>
                      </a:rPr>
                      <m:t>𝑃</m:t>
                    </m:r>
                  </m:e>
                  <m:sub>
                    <m:r>
                      <a:rPr lang="en-US" sz="1100" b="0" i="1" kern="1200">
                        <a:solidFill>
                          <a:schemeClr val="tx1"/>
                        </a:solidFill>
                        <a:latin typeface="Cambria Math" panose="02040503050406030204" pitchFamily="18" charset="0"/>
                      </a:rPr>
                      <m:t>𝑠𝑠</m:t>
                    </m:r>
                    <m:r>
                      <a:rPr lang="en-US" sz="1100" b="0" i="1" kern="1200">
                        <a:solidFill>
                          <a:schemeClr val="tx1"/>
                        </a:solidFill>
                        <a:latin typeface="Cambria Math" panose="02040503050406030204" pitchFamily="18" charset="0"/>
                      </a:rPr>
                      <m:t>′</m:t>
                    </m:r>
                  </m:sub>
                  <m:sup>
                    <m:r>
                      <a:rPr lang="en-US" sz="1100" b="0" i="1" kern="1200">
                        <a:solidFill>
                          <a:schemeClr val="tx1"/>
                        </a:solidFill>
                        <a:latin typeface="Cambria Math" panose="02040503050406030204" pitchFamily="18" charset="0"/>
                      </a:rPr>
                      <m:t>𝜋</m:t>
                    </m:r>
                  </m:sup>
                </m:sSubSup>
                <m:r>
                  <a:rPr lang="en-US" sz="1100" b="0" i="1" kern="1200">
                    <a:solidFill>
                      <a:schemeClr val="tx1"/>
                    </a:solidFill>
                    <a:latin typeface="Cambria Math" panose="02040503050406030204" pitchFamily="18" charset="0"/>
                  </a:rPr>
                  <m:t>=</m:t>
                </m:r>
                <m:nary>
                  <m:naryPr>
                    <m:chr m:val="∑"/>
                    <m:supHide m:val="on"/>
                    <m:ctrlPr>
                      <a:rPr lang="en-US" sz="1100" b="0" i="1" kern="1200">
                        <a:solidFill>
                          <a:schemeClr val="tx1"/>
                        </a:solidFill>
                        <a:latin typeface="Cambria Math" panose="02040503050406030204" pitchFamily="18" charset="0"/>
                      </a:rPr>
                    </m:ctrlPr>
                  </m:naryPr>
                  <m:sub>
                    <m:r>
                      <m:rPr>
                        <m:brk m:alnAt="7"/>
                      </m:rPr>
                      <a:rPr lang="en-US" sz="1100" b="0" i="1" kern="1200">
                        <a:solidFill>
                          <a:schemeClr val="tx1"/>
                        </a:solidFill>
                        <a:latin typeface="Cambria Math" panose="02040503050406030204" pitchFamily="18" charset="0"/>
                      </a:rPr>
                      <m:t>𝑎</m:t>
                    </m:r>
                    <m:r>
                      <a:rPr lang="en-US" sz="1100" b="0" i="1" kern="1200">
                        <a:solidFill>
                          <a:schemeClr val="tx1"/>
                        </a:solidFill>
                        <a:latin typeface="Cambria Math" panose="02040503050406030204" pitchFamily="18" charset="0"/>
                      </a:rPr>
                      <m:t>∈</m:t>
                    </m:r>
                    <m:r>
                      <a:rPr lang="en-US" sz="1100" b="0" i="1" kern="1200">
                        <a:solidFill>
                          <a:schemeClr val="tx1"/>
                        </a:solidFill>
                        <a:latin typeface="Cambria Math" panose="02040503050406030204" pitchFamily="18" charset="0"/>
                      </a:rPr>
                      <m:t>𝐴</m:t>
                    </m:r>
                  </m:sub>
                  <m:sup/>
                  <m:e>
                    <m:r>
                      <a:rPr lang="en-US" sz="1100" b="0" i="1" kern="1200">
                        <a:solidFill>
                          <a:schemeClr val="tx1"/>
                        </a:solidFill>
                        <a:latin typeface="Cambria Math" panose="02040503050406030204" pitchFamily="18" charset="0"/>
                      </a:rPr>
                      <m:t>𝜋</m:t>
                    </m:r>
                    <m:d>
                      <m:dPr>
                        <m:ctrlPr>
                          <a:rPr lang="en-US" sz="1100" b="0" i="1" kern="1200">
                            <a:solidFill>
                              <a:schemeClr val="tx1"/>
                            </a:solidFill>
                            <a:latin typeface="Cambria Math" panose="02040503050406030204" pitchFamily="18" charset="0"/>
                          </a:rPr>
                        </m:ctrlPr>
                      </m:dPr>
                      <m:e>
                        <m:r>
                          <a:rPr lang="en-US" sz="1100" b="0" i="1" kern="1200">
                            <a:solidFill>
                              <a:schemeClr val="tx1"/>
                            </a:solidFill>
                            <a:latin typeface="Cambria Math" panose="02040503050406030204" pitchFamily="18" charset="0"/>
                          </a:rPr>
                          <m:t>𝑎</m:t>
                        </m:r>
                      </m:e>
                      <m:e>
                        <m:r>
                          <a:rPr lang="en-US" sz="1100" b="0" i="1" kern="1200">
                            <a:solidFill>
                              <a:schemeClr val="tx1"/>
                            </a:solidFill>
                            <a:latin typeface="Cambria Math" panose="02040503050406030204" pitchFamily="18" charset="0"/>
                          </a:rPr>
                          <m:t>𝑠</m:t>
                        </m:r>
                      </m:e>
                    </m:d>
                    <m:sSubSup>
                      <m:sSubSupPr>
                        <m:ctrlPr>
                          <a:rPr lang="en-US" sz="1100" b="0" i="1" kern="1200">
                            <a:solidFill>
                              <a:schemeClr val="tx1"/>
                            </a:solidFill>
                            <a:latin typeface="Cambria Math" panose="02040503050406030204" pitchFamily="18" charset="0"/>
                          </a:rPr>
                        </m:ctrlPr>
                      </m:sSubSupPr>
                      <m:e>
                        <m:r>
                          <a:rPr lang="en-US" sz="1100" b="0" i="1" kern="1200">
                            <a:solidFill>
                              <a:schemeClr val="tx1"/>
                            </a:solidFill>
                            <a:latin typeface="Cambria Math" panose="02040503050406030204" pitchFamily="18" charset="0"/>
                          </a:rPr>
                          <m:t>𝑃</m:t>
                        </m:r>
                      </m:e>
                      <m:sub>
                        <m:r>
                          <a:rPr lang="en-US" sz="1100" b="0" i="1" kern="1200">
                            <a:solidFill>
                              <a:schemeClr val="tx1"/>
                            </a:solidFill>
                            <a:latin typeface="Cambria Math" panose="02040503050406030204" pitchFamily="18" charset="0"/>
                          </a:rPr>
                          <m:t>𝑠𝑠</m:t>
                        </m:r>
                        <m:r>
                          <a:rPr lang="en-US" sz="1100" b="0" i="1" kern="1200">
                            <a:solidFill>
                              <a:schemeClr val="tx1"/>
                            </a:solidFill>
                            <a:latin typeface="Cambria Math" panose="02040503050406030204" pitchFamily="18" charset="0"/>
                          </a:rPr>
                          <m:t>′</m:t>
                        </m:r>
                      </m:sub>
                      <m:sup>
                        <m:r>
                          <a:rPr lang="en-US" sz="1100" b="0" i="1" kern="1200">
                            <a:solidFill>
                              <a:schemeClr val="tx1"/>
                            </a:solidFill>
                            <a:latin typeface="Cambria Math" panose="02040503050406030204" pitchFamily="18" charset="0"/>
                          </a:rPr>
                          <m:t>𝑎</m:t>
                        </m:r>
                      </m:sup>
                    </m:sSubSup>
                  </m:e>
                </m:nary>
              </m:oMath>
            </m:oMathPara>
          </a14:m>
          <a:endParaRPr lang="en-US" sz="1100" kern="1200" dirty="0"/>
        </a:p>
      </dsp:txBody>
      <dsp:txXfrm>
        <a:off x="32041" y="82977"/>
        <a:ext cx="3766772" cy="592288"/>
      </dsp:txXfrm>
    </dsp:sp>
    <dsp:sp modelId="{C393CBFC-73A8-4D68-830A-264481F39F0B}">
      <dsp:nvSpPr>
        <dsp:cNvPr id="0" name=""/>
        <dsp:cNvSpPr/>
      </dsp:nvSpPr>
      <dsp:spPr>
        <a:xfrm>
          <a:off x="0" y="729932"/>
          <a:ext cx="3830854" cy="656370"/>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US" sz="1100" i="1" kern="1200" smtClean="0">
                        <a:solidFill>
                          <a:schemeClr val="tx1"/>
                        </a:solidFill>
                        <a:latin typeface="Cambria Math" panose="02040503050406030204" pitchFamily="18" charset="0"/>
                      </a:rPr>
                    </m:ctrlPr>
                  </m:sSubSupPr>
                  <m:e>
                    <m:r>
                      <a:rPr lang="en-US" sz="1100" b="0" i="1" kern="1200">
                        <a:solidFill>
                          <a:schemeClr val="tx1"/>
                        </a:solidFill>
                        <a:latin typeface="Cambria Math" panose="02040503050406030204" pitchFamily="18" charset="0"/>
                      </a:rPr>
                      <m:t>𝑅</m:t>
                    </m:r>
                  </m:e>
                  <m:sub>
                    <m:r>
                      <a:rPr lang="en-US" sz="1100" b="0" i="1" kern="1200">
                        <a:solidFill>
                          <a:schemeClr val="tx1"/>
                        </a:solidFill>
                        <a:latin typeface="Cambria Math" panose="02040503050406030204" pitchFamily="18" charset="0"/>
                      </a:rPr>
                      <m:t>𝑠</m:t>
                    </m:r>
                  </m:sub>
                  <m:sup>
                    <m:r>
                      <a:rPr lang="en-US" sz="1100" i="1" kern="1200">
                        <a:solidFill>
                          <a:schemeClr val="tx1"/>
                        </a:solidFill>
                        <a:latin typeface="Cambria Math" panose="02040503050406030204" pitchFamily="18" charset="0"/>
                      </a:rPr>
                      <m:t>𝜋</m:t>
                    </m:r>
                  </m:sup>
                </m:sSubSup>
                <m:r>
                  <a:rPr lang="en-US" sz="1100" i="1" kern="1200">
                    <a:solidFill>
                      <a:schemeClr val="tx1"/>
                    </a:solidFill>
                    <a:latin typeface="Cambria Math" panose="02040503050406030204" pitchFamily="18" charset="0"/>
                  </a:rPr>
                  <m:t>=</m:t>
                </m:r>
                <m:nary>
                  <m:naryPr>
                    <m:chr m:val="∑"/>
                    <m:supHide m:val="on"/>
                    <m:ctrlPr>
                      <a:rPr lang="en-US" sz="1100" i="1" kern="1200">
                        <a:solidFill>
                          <a:schemeClr val="tx1"/>
                        </a:solidFill>
                        <a:latin typeface="Cambria Math" panose="02040503050406030204" pitchFamily="18" charset="0"/>
                      </a:rPr>
                    </m:ctrlPr>
                  </m:naryPr>
                  <m:sub>
                    <m:r>
                      <m:rPr>
                        <m:brk m:alnAt="7"/>
                      </m:rPr>
                      <a:rPr lang="en-US" sz="1100" b="0" i="1" kern="1200">
                        <a:solidFill>
                          <a:schemeClr val="tx1"/>
                        </a:solidFill>
                        <a:latin typeface="Cambria Math" panose="02040503050406030204" pitchFamily="18" charset="0"/>
                      </a:rPr>
                      <m:t>𝑎</m:t>
                    </m:r>
                    <m:r>
                      <a:rPr lang="en-US" sz="1100" b="0" i="1" kern="1200">
                        <a:solidFill>
                          <a:schemeClr val="tx1"/>
                        </a:solidFill>
                        <a:latin typeface="Cambria Math" panose="02040503050406030204" pitchFamily="18" charset="0"/>
                      </a:rPr>
                      <m:t>∈</m:t>
                    </m:r>
                    <m:r>
                      <a:rPr lang="en-US" sz="1100" b="0" i="1" kern="1200">
                        <a:solidFill>
                          <a:schemeClr val="tx1"/>
                        </a:solidFill>
                        <a:latin typeface="Cambria Math" panose="02040503050406030204" pitchFamily="18" charset="0"/>
                      </a:rPr>
                      <m:t>𝐴</m:t>
                    </m:r>
                  </m:sub>
                  <m:sup/>
                  <m:e>
                    <m:r>
                      <a:rPr lang="en-US" sz="1100" i="1" kern="1200">
                        <a:solidFill>
                          <a:schemeClr val="tx1"/>
                        </a:solidFill>
                        <a:latin typeface="Cambria Math" panose="02040503050406030204" pitchFamily="18" charset="0"/>
                      </a:rPr>
                      <m:t>𝜋</m:t>
                    </m:r>
                    <m:d>
                      <m:dPr>
                        <m:ctrlPr>
                          <a:rPr lang="en-US" sz="1100" i="1" kern="1200">
                            <a:solidFill>
                              <a:schemeClr val="tx1"/>
                            </a:solidFill>
                            <a:latin typeface="Cambria Math" panose="02040503050406030204" pitchFamily="18" charset="0"/>
                          </a:rPr>
                        </m:ctrlPr>
                      </m:dPr>
                      <m:e>
                        <m:r>
                          <a:rPr lang="en-US" sz="1100" b="0" i="1" kern="1200">
                            <a:solidFill>
                              <a:schemeClr val="tx1"/>
                            </a:solidFill>
                            <a:latin typeface="Cambria Math" panose="02040503050406030204" pitchFamily="18" charset="0"/>
                          </a:rPr>
                          <m:t>𝑎</m:t>
                        </m:r>
                      </m:e>
                      <m:e>
                        <m:r>
                          <a:rPr lang="en-US" sz="1100" b="0" i="1" kern="1200">
                            <a:solidFill>
                              <a:schemeClr val="tx1"/>
                            </a:solidFill>
                            <a:latin typeface="Cambria Math" panose="02040503050406030204" pitchFamily="18" charset="0"/>
                          </a:rPr>
                          <m:t>𝑠</m:t>
                        </m:r>
                      </m:e>
                    </m:d>
                    <m:sSub>
                      <m:sSubPr>
                        <m:ctrlPr>
                          <a:rPr lang="en-US" sz="1100" b="0" i="1" kern="1200" smtClean="0">
                            <a:solidFill>
                              <a:schemeClr val="tx1"/>
                            </a:solidFill>
                            <a:latin typeface="Cambria Math" panose="02040503050406030204" pitchFamily="18" charset="0"/>
                          </a:rPr>
                        </m:ctrlPr>
                      </m:sSubPr>
                      <m:e>
                        <m:r>
                          <a:rPr lang="en-US" sz="1100" b="0" i="1" kern="1200" smtClean="0">
                            <a:solidFill>
                              <a:schemeClr val="tx1"/>
                            </a:solidFill>
                            <a:latin typeface="Cambria Math" panose="02040503050406030204" pitchFamily="18" charset="0"/>
                          </a:rPr>
                          <m:t>𝑅</m:t>
                        </m:r>
                      </m:e>
                      <m:sub>
                        <m:r>
                          <a:rPr lang="en-US" sz="1100" b="0" i="1" kern="1200" smtClean="0">
                            <a:solidFill>
                              <a:schemeClr val="tx1"/>
                            </a:solidFill>
                            <a:latin typeface="Cambria Math" panose="02040503050406030204" pitchFamily="18" charset="0"/>
                          </a:rPr>
                          <m:t>𝑠</m:t>
                        </m:r>
                      </m:sub>
                    </m:sSub>
                  </m:e>
                </m:nary>
              </m:oMath>
            </m:oMathPara>
          </a14:m>
          <a:endParaRPr lang="en-US" sz="1100" kern="1200" dirty="0"/>
        </a:p>
      </dsp:txBody>
      <dsp:txXfrm>
        <a:off x="32041" y="761973"/>
        <a:ext cx="3766772" cy="5922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22B26-0A83-4190-B1BA-CDDA3A95E790}">
      <dsp:nvSpPr>
        <dsp:cNvPr id="0" name=""/>
        <dsp:cNvSpPr/>
      </dsp:nvSpPr>
      <dsp:spPr>
        <a:xfrm>
          <a:off x="0" y="379"/>
          <a:ext cx="3407342" cy="48672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600" i="1" kern="1200" smtClean="0">
                        <a:latin typeface="Cambria Math" panose="02040503050406030204" pitchFamily="18" charset="0"/>
                      </a:rPr>
                    </m:ctrlPr>
                  </m:sSubPr>
                  <m:e>
                    <m:r>
                      <a:rPr lang="en-US" sz="1600" b="0" i="1" kern="1200">
                        <a:latin typeface="Cambria Math" panose="02040503050406030204" pitchFamily="18" charset="0"/>
                      </a:rPr>
                      <m:t>𝑣</m:t>
                    </m:r>
                  </m:e>
                  <m:sub>
                    <m:r>
                      <a:rPr lang="en-US" sz="1600" i="1" kern="1200">
                        <a:latin typeface="Cambria Math" panose="02040503050406030204" pitchFamily="18" charset="0"/>
                      </a:rPr>
                      <m:t>𝜋</m:t>
                    </m:r>
                  </m:sub>
                </m:sSub>
                <m:r>
                  <a:rPr lang="en-US" sz="1600" b="0" i="1" kern="1200">
                    <a:latin typeface="Cambria Math" panose="02040503050406030204" pitchFamily="18" charset="0"/>
                  </a:rPr>
                  <m:t>(</m:t>
                </m:r>
                <m:r>
                  <a:rPr lang="en-US" sz="1600" b="0" i="1" kern="1200">
                    <a:latin typeface="Cambria Math" panose="02040503050406030204" pitchFamily="18" charset="0"/>
                  </a:rPr>
                  <m:t>𝑠</m:t>
                </m:r>
                <m:r>
                  <a:rPr lang="en-US" sz="1600" b="0" i="1"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𝐸</m:t>
                    </m:r>
                  </m:e>
                  <m:sub>
                    <m:r>
                      <a:rPr lang="en-US" sz="1600" b="0" i="1" kern="1200">
                        <a:latin typeface="Cambria Math" panose="02040503050406030204" pitchFamily="18" charset="0"/>
                      </a:rPr>
                      <m:t>𝜋</m:t>
                    </m:r>
                  </m:sub>
                </m:sSub>
                <m:d>
                  <m:dPr>
                    <m:ctrlPr>
                      <a:rPr lang="en-US" sz="1600" b="0" i="1" kern="1200">
                        <a:latin typeface="Cambria Math" panose="02040503050406030204" pitchFamily="18" charset="0"/>
                      </a:rPr>
                    </m:ctrlPr>
                  </m:dPr>
                  <m:e>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𝐺</m:t>
                        </m:r>
                      </m:e>
                      <m:sub>
                        <m:r>
                          <a:rPr lang="en-US" sz="1600" b="0" i="1" kern="1200">
                            <a:latin typeface="Cambria Math" panose="02040503050406030204" pitchFamily="18" charset="0"/>
                          </a:rPr>
                          <m:t>𝑡</m:t>
                        </m:r>
                      </m:sub>
                    </m:sSub>
                  </m:e>
                  <m:e>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𝑆</m:t>
                        </m:r>
                      </m:e>
                      <m:sub>
                        <m:r>
                          <a:rPr lang="en-US" sz="1600" b="0" i="1" kern="1200">
                            <a:latin typeface="Cambria Math" panose="02040503050406030204" pitchFamily="18" charset="0"/>
                          </a:rPr>
                          <m:t>𝑡</m:t>
                        </m:r>
                      </m:sub>
                    </m:sSub>
                    <m:r>
                      <a:rPr lang="en-US" sz="1600" b="0" i="1" kern="1200">
                        <a:latin typeface="Cambria Math" panose="02040503050406030204" pitchFamily="18" charset="0"/>
                      </a:rPr>
                      <m:t>=</m:t>
                    </m:r>
                    <m:r>
                      <a:rPr lang="en-US" sz="1600" b="0" i="1" kern="1200">
                        <a:latin typeface="Cambria Math" panose="02040503050406030204" pitchFamily="18" charset="0"/>
                      </a:rPr>
                      <m:t>𝑠</m:t>
                    </m:r>
                  </m:e>
                </m:d>
              </m:oMath>
            </m:oMathPara>
          </a14:m>
          <a:endParaRPr lang="en-US" sz="1600" kern="1200" dirty="0"/>
        </a:p>
      </dsp:txBody>
      <dsp:txXfrm>
        <a:off x="23760" y="24139"/>
        <a:ext cx="3359822" cy="439200"/>
      </dsp:txXfrm>
    </dsp:sp>
    <dsp:sp modelId="{AEC2B6D8-E6DE-4944-8417-4775010931EB}">
      <dsp:nvSpPr>
        <dsp:cNvPr id="0" name=""/>
        <dsp:cNvSpPr/>
      </dsp:nvSpPr>
      <dsp:spPr>
        <a:xfrm>
          <a:off x="0" y="533180"/>
          <a:ext cx="3407342" cy="48672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600" i="1" kern="1200" smtClean="0">
                        <a:latin typeface="Cambria Math" panose="02040503050406030204" pitchFamily="18" charset="0"/>
                      </a:rPr>
                    </m:ctrlPr>
                  </m:sSubPr>
                  <m:e>
                    <m:r>
                      <a:rPr lang="en-US" sz="1600" b="0" i="1" kern="1200">
                        <a:latin typeface="Cambria Math" panose="02040503050406030204" pitchFamily="18" charset="0"/>
                      </a:rPr>
                      <m:t>𝑄</m:t>
                    </m:r>
                  </m:e>
                  <m:sub>
                    <m:r>
                      <a:rPr lang="en-US" sz="1600" i="1" kern="1200">
                        <a:latin typeface="Cambria Math" panose="02040503050406030204" pitchFamily="18" charset="0"/>
                      </a:rPr>
                      <m:t>𝜋</m:t>
                    </m:r>
                  </m:sub>
                </m:sSub>
                <m:r>
                  <a:rPr lang="en-US" sz="1600" i="1" kern="1200">
                    <a:latin typeface="Cambria Math" panose="02040503050406030204" pitchFamily="18" charset="0"/>
                  </a:rPr>
                  <m:t>(</m:t>
                </m:r>
                <m:r>
                  <a:rPr lang="en-US" sz="1600" i="1" kern="1200">
                    <a:latin typeface="Cambria Math" panose="02040503050406030204" pitchFamily="18" charset="0"/>
                  </a:rPr>
                  <m:t>𝑠</m:t>
                </m:r>
                <m:r>
                  <a:rPr lang="en-US" sz="1600" b="0" i="1" kern="1200">
                    <a:latin typeface="Cambria Math" panose="02040503050406030204" pitchFamily="18" charset="0"/>
                  </a:rPr>
                  <m:t>,</m:t>
                </m:r>
                <m:r>
                  <a:rPr lang="en-US" sz="1600" b="0" i="1" kern="1200">
                    <a:latin typeface="Cambria Math" panose="02040503050406030204" pitchFamily="18" charset="0"/>
                  </a:rPr>
                  <m:t>𝑎</m:t>
                </m:r>
                <m:r>
                  <a:rPr lang="en-US" sz="1600" i="1" kern="1200">
                    <a:latin typeface="Cambria Math" panose="02040503050406030204" pitchFamily="18" charset="0"/>
                  </a:rPr>
                  <m:t>)=</m:t>
                </m:r>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𝐸</m:t>
                    </m:r>
                  </m:e>
                  <m:sub>
                    <m:r>
                      <a:rPr lang="en-US" sz="1600" i="1" kern="1200">
                        <a:latin typeface="Cambria Math" panose="02040503050406030204" pitchFamily="18" charset="0"/>
                      </a:rPr>
                      <m:t>𝜋</m:t>
                    </m:r>
                  </m:sub>
                </m:sSub>
                <m:d>
                  <m:dPr>
                    <m:ctrlPr>
                      <a:rPr lang="en-US" sz="1600" i="1" kern="1200">
                        <a:latin typeface="Cambria Math" panose="02040503050406030204" pitchFamily="18" charset="0"/>
                      </a:rPr>
                    </m:ctrlPr>
                  </m:dPr>
                  <m:e>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𝐺</m:t>
                        </m:r>
                      </m:e>
                      <m:sub>
                        <m:r>
                          <a:rPr lang="en-US" sz="1600" i="1" kern="1200">
                            <a:latin typeface="Cambria Math" panose="02040503050406030204" pitchFamily="18" charset="0"/>
                          </a:rPr>
                          <m:t>𝑡</m:t>
                        </m:r>
                      </m:sub>
                    </m:sSub>
                  </m:e>
                  <m:e>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𝑆</m:t>
                        </m:r>
                      </m:e>
                      <m:sub>
                        <m:r>
                          <a:rPr lang="en-US" sz="1600" i="1" kern="1200">
                            <a:latin typeface="Cambria Math" panose="02040503050406030204" pitchFamily="18" charset="0"/>
                          </a:rPr>
                          <m:t>𝑡</m:t>
                        </m:r>
                      </m:sub>
                    </m:sSub>
                    <m:r>
                      <a:rPr lang="en-US" sz="1600" i="1" kern="1200">
                        <a:latin typeface="Cambria Math" panose="02040503050406030204" pitchFamily="18" charset="0"/>
                      </a:rPr>
                      <m:t>=</m:t>
                    </m:r>
                    <m:r>
                      <a:rPr lang="en-US" sz="1600" i="1" kern="1200">
                        <a:latin typeface="Cambria Math" panose="02040503050406030204" pitchFamily="18" charset="0"/>
                      </a:rPr>
                      <m:t>𝑠</m:t>
                    </m:r>
                    <m:r>
                      <a:rPr lang="en-US" sz="1600" b="0" i="1"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𝐴</m:t>
                        </m:r>
                      </m:e>
                      <m:sub>
                        <m:r>
                          <a:rPr lang="en-US" sz="1600" b="0" i="1" kern="1200">
                            <a:latin typeface="Cambria Math" panose="02040503050406030204" pitchFamily="18" charset="0"/>
                          </a:rPr>
                          <m:t>𝑡</m:t>
                        </m:r>
                      </m:sub>
                    </m:sSub>
                    <m:r>
                      <a:rPr lang="en-US" sz="1600" b="0" i="1" kern="1200">
                        <a:latin typeface="Cambria Math" panose="02040503050406030204" pitchFamily="18" charset="0"/>
                      </a:rPr>
                      <m:t>=</m:t>
                    </m:r>
                    <m:r>
                      <a:rPr lang="en-US" sz="1600" b="0" i="1" kern="1200">
                        <a:latin typeface="Cambria Math" panose="02040503050406030204" pitchFamily="18" charset="0"/>
                      </a:rPr>
                      <m:t>𝑎</m:t>
                    </m:r>
                  </m:e>
                </m:d>
              </m:oMath>
            </m:oMathPara>
          </a14:m>
          <a:endParaRPr lang="en-US" sz="1600" kern="1200" dirty="0"/>
        </a:p>
      </dsp:txBody>
      <dsp:txXfrm>
        <a:off x="23760" y="556940"/>
        <a:ext cx="3359822" cy="4392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8DEC9-F3D6-40A0-96AE-01ED533B04F7}">
      <dsp:nvSpPr>
        <dsp:cNvPr id="0" name=""/>
        <dsp:cNvSpPr/>
      </dsp:nvSpPr>
      <dsp:spPr>
        <a:xfrm>
          <a:off x="0" y="105873"/>
          <a:ext cx="4234346" cy="4668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i="1" kern="1200" smtClean="0">
                        <a:latin typeface="Cambria Math" panose="02040503050406030204" pitchFamily="18" charset="0"/>
                      </a:rPr>
                    </m:ctrlPr>
                  </m:sSubPr>
                  <m:e>
                    <m:r>
                      <a:rPr lang="en-US" sz="1400" i="1" kern="1200">
                        <a:latin typeface="Cambria Math" panose="02040503050406030204" pitchFamily="18" charset="0"/>
                      </a:rPr>
                      <m:t>𝑣</m:t>
                    </m:r>
                  </m:e>
                  <m:sub>
                    <m:r>
                      <a:rPr lang="en-US" sz="1400" i="1" kern="1200">
                        <a:latin typeface="Cambria Math" panose="02040503050406030204" pitchFamily="18" charset="0"/>
                      </a:rPr>
                      <m:t>𝜋</m:t>
                    </m:r>
                  </m:sub>
                </m:sSub>
                <m:r>
                  <a:rPr lang="en-US" sz="1400" i="1" kern="1200">
                    <a:latin typeface="Cambria Math" panose="02040503050406030204" pitchFamily="18" charset="0"/>
                  </a:rPr>
                  <m:t>(</m:t>
                </m:r>
                <m:r>
                  <a:rPr lang="en-US" sz="1400" i="1" kern="1200">
                    <a:latin typeface="Cambria Math" panose="02040503050406030204" pitchFamily="18" charset="0"/>
                  </a:rPr>
                  <m:t>𝑠</m:t>
                </m:r>
                <m:r>
                  <a:rPr lang="en-US" sz="1400" i="1" kern="1200">
                    <a:latin typeface="Cambria Math" panose="02040503050406030204" pitchFamily="18" charset="0"/>
                  </a:rPr>
                  <m:t>)=</m:t>
                </m:r>
                <m:sSub>
                  <m:sSubPr>
                    <m:ctrlPr>
                      <a:rPr lang="en-US" sz="1400" i="1" kern="1200">
                        <a:latin typeface="Cambria Math" panose="02040503050406030204" pitchFamily="18" charset="0"/>
                      </a:rPr>
                    </m:ctrlPr>
                  </m:sSubPr>
                  <m:e>
                    <m:r>
                      <a:rPr lang="en-US" sz="1400" i="1" kern="1200">
                        <a:latin typeface="Cambria Math" panose="02040503050406030204" pitchFamily="18" charset="0"/>
                      </a:rPr>
                      <m:t>𝐸</m:t>
                    </m:r>
                  </m:e>
                  <m:sub>
                    <m:r>
                      <a:rPr lang="en-US" sz="1400" i="1" kern="1200">
                        <a:latin typeface="Cambria Math" panose="02040503050406030204" pitchFamily="18" charset="0"/>
                      </a:rPr>
                      <m:t>𝜋</m:t>
                    </m:r>
                  </m:sub>
                </m:sSub>
                <m:d>
                  <m:dPr>
                    <m:ctrlPr>
                      <a:rPr lang="en-US" sz="1400" i="1" kern="1200">
                        <a:latin typeface="Cambria Math" panose="02040503050406030204" pitchFamily="18" charset="0"/>
                      </a:rPr>
                    </m:ctrlPr>
                  </m:dPr>
                  <m:e>
                    <m:sSub>
                      <m:sSubPr>
                        <m:ctrlPr>
                          <a:rPr lang="en-US" sz="1400" i="1" kern="1200">
                            <a:latin typeface="Cambria Math" panose="02040503050406030204" pitchFamily="18" charset="0"/>
                          </a:rPr>
                        </m:ctrlPr>
                      </m:sSubPr>
                      <m:e>
                        <m:r>
                          <a:rPr lang="en-US" sz="1400" b="0" i="1" kern="1200">
                            <a:latin typeface="Cambria Math" panose="02040503050406030204" pitchFamily="18" charset="0"/>
                          </a:rPr>
                          <m:t>𝑅</m:t>
                        </m:r>
                      </m:e>
                      <m:sub>
                        <m:r>
                          <a:rPr lang="en-US" sz="1400" i="1" kern="1200">
                            <a:latin typeface="Cambria Math" panose="02040503050406030204" pitchFamily="18" charset="0"/>
                          </a:rPr>
                          <m:t>𝑡</m:t>
                        </m:r>
                        <m:r>
                          <a:rPr lang="en-US" sz="1400" b="0" i="1" kern="1200">
                            <a:latin typeface="Cambria Math" panose="02040503050406030204" pitchFamily="18" charset="0"/>
                          </a:rPr>
                          <m:t>+</m:t>
                        </m:r>
                        <m:r>
                          <a:rPr lang="en-US" sz="1400" b="0" i="1" kern="1200">
                            <a:latin typeface="Cambria Math" panose="02040503050406030204" pitchFamily="18" charset="0"/>
                          </a:rPr>
                          <m:t>1</m:t>
                        </m:r>
                      </m:sub>
                    </m:sSub>
                    <m:r>
                      <a:rPr lang="en-US" sz="1400" b="0" i="1" kern="1200">
                        <a:latin typeface="Cambria Math" panose="02040503050406030204" pitchFamily="18" charset="0"/>
                      </a:rPr>
                      <m:t>+</m:t>
                    </m:r>
                    <m:r>
                      <a:rPr lang="en-US" sz="1400" b="0" i="1" kern="1200">
                        <a:latin typeface="Cambria Math" panose="02040503050406030204" pitchFamily="18" charset="0"/>
                      </a:rPr>
                      <m:t>𝛾</m:t>
                    </m:r>
                    <m:sSub>
                      <m:sSubPr>
                        <m:ctrlPr>
                          <a:rPr lang="en-US" sz="1400" b="0" i="1" kern="1200">
                            <a:latin typeface="Cambria Math" panose="02040503050406030204" pitchFamily="18" charset="0"/>
                          </a:rPr>
                        </m:ctrlPr>
                      </m:sSubPr>
                      <m:e>
                        <m:r>
                          <a:rPr lang="en-US" sz="1400" b="0" i="1" kern="1200">
                            <a:latin typeface="Cambria Math" panose="02040503050406030204" pitchFamily="18" charset="0"/>
                          </a:rPr>
                          <m:t>𝑣</m:t>
                        </m:r>
                      </m:e>
                      <m:sub>
                        <m:r>
                          <a:rPr lang="en-US" sz="1400" b="0" i="1" kern="1200">
                            <a:latin typeface="Cambria Math" panose="02040503050406030204" pitchFamily="18" charset="0"/>
                          </a:rPr>
                          <m:t>𝜋</m:t>
                        </m:r>
                      </m:sub>
                    </m:sSub>
                    <m:r>
                      <a:rPr lang="en-US" sz="1400" b="0" i="1" kern="1200">
                        <a:latin typeface="Cambria Math" panose="02040503050406030204" pitchFamily="18" charset="0"/>
                      </a:rPr>
                      <m:t>(</m:t>
                    </m:r>
                    <m:sSub>
                      <m:sSubPr>
                        <m:ctrlPr>
                          <a:rPr lang="en-US" sz="1400" b="0" i="1" kern="1200">
                            <a:latin typeface="Cambria Math" panose="02040503050406030204" pitchFamily="18" charset="0"/>
                          </a:rPr>
                        </m:ctrlPr>
                      </m:sSubPr>
                      <m:e>
                        <m:r>
                          <a:rPr lang="en-US" sz="1400" b="0" i="1" kern="1200">
                            <a:latin typeface="Cambria Math" panose="02040503050406030204" pitchFamily="18" charset="0"/>
                          </a:rPr>
                          <m:t>𝑆</m:t>
                        </m:r>
                      </m:e>
                      <m:sub>
                        <m:r>
                          <a:rPr lang="en-US" sz="1400" b="0" i="1" kern="1200">
                            <a:latin typeface="Cambria Math" panose="02040503050406030204" pitchFamily="18" charset="0"/>
                          </a:rPr>
                          <m:t>𝑡</m:t>
                        </m:r>
                        <m:r>
                          <a:rPr lang="en-US" sz="1400" b="0" i="1" kern="1200">
                            <a:latin typeface="Cambria Math" panose="02040503050406030204" pitchFamily="18" charset="0"/>
                          </a:rPr>
                          <m:t>+</m:t>
                        </m:r>
                        <m:r>
                          <a:rPr lang="en-US" sz="1400" b="0" i="1" kern="1200">
                            <a:latin typeface="Cambria Math" panose="02040503050406030204" pitchFamily="18" charset="0"/>
                          </a:rPr>
                          <m:t>1</m:t>
                        </m:r>
                        <m:r>
                          <a:rPr lang="en-US" sz="1400" b="0" i="1" kern="1200">
                            <a:latin typeface="Cambria Math" panose="02040503050406030204" pitchFamily="18" charset="0"/>
                          </a:rPr>
                          <m:t>)</m:t>
                        </m:r>
                      </m:sub>
                    </m:sSub>
                    <m:r>
                      <a:rPr lang="en-US" sz="1400" b="0" i="1" kern="1200" smtClean="0">
                        <a:latin typeface="Cambria Math" panose="02040503050406030204" pitchFamily="18" charset="0"/>
                      </a:rPr>
                      <m:t>)</m:t>
                    </m:r>
                  </m:e>
                  <m:e>
                    <m:sSub>
                      <m:sSubPr>
                        <m:ctrlPr>
                          <a:rPr lang="en-US" sz="1400" i="1" kern="1200">
                            <a:latin typeface="Cambria Math" panose="02040503050406030204" pitchFamily="18" charset="0"/>
                          </a:rPr>
                        </m:ctrlPr>
                      </m:sSubPr>
                      <m:e>
                        <m:r>
                          <a:rPr lang="en-US" sz="1400" i="1" kern="1200">
                            <a:latin typeface="Cambria Math" panose="02040503050406030204" pitchFamily="18" charset="0"/>
                          </a:rPr>
                          <m:t>𝑆</m:t>
                        </m:r>
                      </m:e>
                      <m:sub>
                        <m:r>
                          <a:rPr lang="en-US" sz="1400" i="1" kern="1200">
                            <a:latin typeface="Cambria Math" panose="02040503050406030204" pitchFamily="18" charset="0"/>
                          </a:rPr>
                          <m:t>𝑡</m:t>
                        </m:r>
                      </m:sub>
                    </m:sSub>
                    <m:r>
                      <a:rPr lang="en-US" sz="1400" i="1" kern="1200">
                        <a:latin typeface="Cambria Math" panose="02040503050406030204" pitchFamily="18" charset="0"/>
                      </a:rPr>
                      <m:t>=</m:t>
                    </m:r>
                    <m:r>
                      <a:rPr lang="en-US" sz="1400" i="1" kern="1200">
                        <a:latin typeface="Cambria Math" panose="02040503050406030204" pitchFamily="18" charset="0"/>
                      </a:rPr>
                      <m:t>𝑠</m:t>
                    </m:r>
                  </m:e>
                </m:d>
              </m:oMath>
            </m:oMathPara>
          </a14:m>
          <a:endParaRPr lang="en-US" sz="1400" kern="1200" dirty="0"/>
        </a:p>
      </dsp:txBody>
      <dsp:txXfrm>
        <a:off x="22789" y="128662"/>
        <a:ext cx="4188768" cy="421252"/>
      </dsp:txXfrm>
    </dsp:sp>
    <dsp:sp modelId="{F0B65C86-5AE9-4CAB-8DDD-5D5BE5431AB4}">
      <dsp:nvSpPr>
        <dsp:cNvPr id="0" name=""/>
        <dsp:cNvSpPr/>
      </dsp:nvSpPr>
      <dsp:spPr>
        <a:xfrm>
          <a:off x="0" y="592863"/>
          <a:ext cx="4234346" cy="4668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i="1" kern="1200" smtClean="0">
                        <a:latin typeface="Cambria Math" panose="02040503050406030204" pitchFamily="18" charset="0"/>
                      </a:rPr>
                    </m:ctrlPr>
                  </m:sSubPr>
                  <m:e>
                    <m:r>
                      <a:rPr lang="en-US" sz="1400" b="0" i="1" kern="1200">
                        <a:latin typeface="Cambria Math" panose="02040503050406030204" pitchFamily="18" charset="0"/>
                      </a:rPr>
                      <m:t>𝑄</m:t>
                    </m:r>
                  </m:e>
                  <m:sub>
                    <m:r>
                      <a:rPr lang="en-US" sz="1400" i="1" kern="1200">
                        <a:latin typeface="Cambria Math" panose="02040503050406030204" pitchFamily="18" charset="0"/>
                      </a:rPr>
                      <m:t>𝜋</m:t>
                    </m:r>
                  </m:sub>
                </m:sSub>
                <m:r>
                  <a:rPr lang="en-US" sz="1400" i="1" kern="1200">
                    <a:latin typeface="Cambria Math" panose="02040503050406030204" pitchFamily="18" charset="0"/>
                  </a:rPr>
                  <m:t>(</m:t>
                </m:r>
                <m:r>
                  <a:rPr lang="en-US" sz="1400" i="1" kern="1200">
                    <a:latin typeface="Cambria Math" panose="02040503050406030204" pitchFamily="18" charset="0"/>
                  </a:rPr>
                  <m:t>𝑠</m:t>
                </m:r>
                <m:r>
                  <a:rPr lang="en-US" sz="1400" b="0" i="1" kern="1200">
                    <a:latin typeface="Cambria Math" panose="02040503050406030204" pitchFamily="18" charset="0"/>
                  </a:rPr>
                  <m:t>,</m:t>
                </m:r>
                <m:r>
                  <a:rPr lang="en-US" sz="1400" b="0" i="1" kern="1200">
                    <a:latin typeface="Cambria Math" panose="02040503050406030204" pitchFamily="18" charset="0"/>
                  </a:rPr>
                  <m:t>𝑎</m:t>
                </m:r>
                <m:r>
                  <a:rPr lang="en-US" sz="1400" i="1" kern="1200">
                    <a:latin typeface="Cambria Math" panose="02040503050406030204" pitchFamily="18" charset="0"/>
                  </a:rPr>
                  <m:t>)=</m:t>
                </m:r>
                <m:sSub>
                  <m:sSubPr>
                    <m:ctrlPr>
                      <a:rPr lang="en-US" sz="1400" i="1" kern="1200">
                        <a:latin typeface="Cambria Math" panose="02040503050406030204" pitchFamily="18" charset="0"/>
                      </a:rPr>
                    </m:ctrlPr>
                  </m:sSubPr>
                  <m:e>
                    <m:r>
                      <a:rPr lang="en-US" sz="1400" i="1" kern="1200">
                        <a:latin typeface="Cambria Math" panose="02040503050406030204" pitchFamily="18" charset="0"/>
                      </a:rPr>
                      <m:t>𝐸</m:t>
                    </m:r>
                  </m:e>
                  <m:sub>
                    <m:r>
                      <a:rPr lang="en-US" sz="1400" i="1" kern="1200">
                        <a:latin typeface="Cambria Math" panose="02040503050406030204" pitchFamily="18" charset="0"/>
                      </a:rPr>
                      <m:t>𝜋</m:t>
                    </m:r>
                  </m:sub>
                </m:sSub>
                <m:d>
                  <m:dPr>
                    <m:ctrlPr>
                      <a:rPr lang="en-US" sz="1400" i="1" kern="1200">
                        <a:latin typeface="Cambria Math" panose="02040503050406030204" pitchFamily="18" charset="0"/>
                      </a:rPr>
                    </m:ctrlPr>
                  </m:dPr>
                  <m:e>
                    <m:sSub>
                      <m:sSubPr>
                        <m:ctrlPr>
                          <a:rPr lang="en-US" sz="1400" i="1" kern="1200">
                            <a:latin typeface="Cambria Math" panose="02040503050406030204" pitchFamily="18" charset="0"/>
                          </a:rPr>
                        </m:ctrlPr>
                      </m:sSubPr>
                      <m:e>
                        <m:r>
                          <a:rPr lang="en-US" sz="1400" i="1" kern="1200">
                            <a:latin typeface="Cambria Math" panose="02040503050406030204" pitchFamily="18" charset="0"/>
                          </a:rPr>
                          <m:t>𝑅</m:t>
                        </m:r>
                      </m:e>
                      <m:sub>
                        <m:r>
                          <a:rPr lang="en-US" sz="1400" i="1" kern="1200">
                            <a:latin typeface="Cambria Math" panose="02040503050406030204" pitchFamily="18" charset="0"/>
                          </a:rPr>
                          <m:t>𝑡</m:t>
                        </m:r>
                        <m:r>
                          <a:rPr lang="en-US" sz="1400" i="1" kern="1200">
                            <a:latin typeface="Cambria Math" panose="02040503050406030204" pitchFamily="18" charset="0"/>
                          </a:rPr>
                          <m:t>+</m:t>
                        </m:r>
                        <m:r>
                          <a:rPr lang="en-US" sz="1400" i="1" kern="1200">
                            <a:latin typeface="Cambria Math" panose="02040503050406030204" pitchFamily="18" charset="0"/>
                          </a:rPr>
                          <m:t>1</m:t>
                        </m:r>
                      </m:sub>
                    </m:sSub>
                    <m:r>
                      <a:rPr lang="en-US" sz="1400" i="1" kern="1200">
                        <a:latin typeface="Cambria Math" panose="02040503050406030204" pitchFamily="18" charset="0"/>
                      </a:rPr>
                      <m:t>+</m:t>
                    </m:r>
                    <m:r>
                      <a:rPr lang="en-US" sz="1400" i="1" kern="1200">
                        <a:latin typeface="Cambria Math" panose="02040503050406030204" pitchFamily="18" charset="0"/>
                      </a:rPr>
                      <m:t>𝛾</m:t>
                    </m:r>
                    <m:sSub>
                      <m:sSubPr>
                        <m:ctrlPr>
                          <a:rPr lang="en-US" sz="1400" i="1" kern="1200">
                            <a:latin typeface="Cambria Math" panose="02040503050406030204" pitchFamily="18" charset="0"/>
                          </a:rPr>
                        </m:ctrlPr>
                      </m:sSubPr>
                      <m:e>
                        <m:r>
                          <a:rPr lang="en-US" sz="1400" b="0" i="1" kern="1200">
                            <a:latin typeface="Cambria Math" panose="02040503050406030204" pitchFamily="18" charset="0"/>
                          </a:rPr>
                          <m:t>𝑄</m:t>
                        </m:r>
                      </m:e>
                      <m:sub>
                        <m:r>
                          <a:rPr lang="en-US" sz="1400" i="1" kern="1200">
                            <a:latin typeface="Cambria Math" panose="02040503050406030204" pitchFamily="18" charset="0"/>
                          </a:rPr>
                          <m:t>𝜋</m:t>
                        </m:r>
                      </m:sub>
                    </m:sSub>
                    <m:r>
                      <a:rPr lang="en-US" sz="1400" i="1" kern="1200">
                        <a:latin typeface="Cambria Math" panose="02040503050406030204" pitchFamily="18" charset="0"/>
                      </a:rPr>
                      <m:t>(</m:t>
                    </m:r>
                    <m:sSub>
                      <m:sSubPr>
                        <m:ctrlPr>
                          <a:rPr lang="en-US" sz="1400" i="1" kern="1200">
                            <a:latin typeface="Cambria Math" panose="02040503050406030204" pitchFamily="18" charset="0"/>
                          </a:rPr>
                        </m:ctrlPr>
                      </m:sSubPr>
                      <m:e>
                        <m:r>
                          <a:rPr lang="en-US" sz="1400" i="1" kern="1200">
                            <a:latin typeface="Cambria Math" panose="02040503050406030204" pitchFamily="18" charset="0"/>
                          </a:rPr>
                          <m:t>𝑆</m:t>
                        </m:r>
                      </m:e>
                      <m:sub>
                        <m:r>
                          <a:rPr lang="en-US" sz="1400" i="1" kern="1200">
                            <a:latin typeface="Cambria Math" panose="02040503050406030204" pitchFamily="18" charset="0"/>
                          </a:rPr>
                          <m:t>𝑡</m:t>
                        </m:r>
                        <m:r>
                          <a:rPr lang="en-US" sz="1400" i="1" kern="1200">
                            <a:latin typeface="Cambria Math" panose="02040503050406030204" pitchFamily="18" charset="0"/>
                          </a:rPr>
                          <m:t>+</m:t>
                        </m:r>
                        <m:r>
                          <a:rPr lang="en-US" sz="1400" i="1" kern="1200">
                            <a:latin typeface="Cambria Math" panose="02040503050406030204" pitchFamily="18" charset="0"/>
                          </a:rPr>
                          <m:t>1</m:t>
                        </m:r>
                      </m:sub>
                    </m:sSub>
                    <m:r>
                      <a:rPr lang="en-US" sz="1400" b="0" i="1" kern="1200">
                        <a:latin typeface="Cambria Math" panose="02040503050406030204" pitchFamily="18" charset="0"/>
                      </a:rPr>
                      <m:t>,</m:t>
                    </m:r>
                    <m:sSub>
                      <m:sSubPr>
                        <m:ctrlPr>
                          <a:rPr lang="en-US" sz="1400" b="0" i="1" kern="1200">
                            <a:latin typeface="Cambria Math" panose="02040503050406030204" pitchFamily="18" charset="0"/>
                          </a:rPr>
                        </m:ctrlPr>
                      </m:sSubPr>
                      <m:e>
                        <m:r>
                          <a:rPr lang="en-US" sz="1400" b="0" i="1" kern="1200">
                            <a:latin typeface="Cambria Math" panose="02040503050406030204" pitchFamily="18" charset="0"/>
                          </a:rPr>
                          <m:t>𝐴</m:t>
                        </m:r>
                      </m:e>
                      <m:sub>
                        <m:r>
                          <a:rPr lang="en-US" sz="1400" b="0" i="1" kern="1200">
                            <a:latin typeface="Cambria Math" panose="02040503050406030204" pitchFamily="18" charset="0"/>
                          </a:rPr>
                          <m:t>𝑡</m:t>
                        </m:r>
                        <m:r>
                          <a:rPr lang="en-US" sz="1400" b="0" i="1" kern="1200">
                            <a:latin typeface="Cambria Math" panose="02040503050406030204" pitchFamily="18" charset="0"/>
                          </a:rPr>
                          <m:t>+</m:t>
                        </m:r>
                        <m:r>
                          <a:rPr lang="en-US" sz="1400" b="0" i="1" kern="1200">
                            <a:latin typeface="Cambria Math" panose="02040503050406030204" pitchFamily="18" charset="0"/>
                          </a:rPr>
                          <m:t>1</m:t>
                        </m:r>
                      </m:sub>
                    </m:sSub>
                    <m:r>
                      <a:rPr lang="en-US" sz="1400" b="0" i="1" kern="1200">
                        <a:latin typeface="Cambria Math" panose="02040503050406030204" pitchFamily="18" charset="0"/>
                      </a:rPr>
                      <m:t>)</m:t>
                    </m:r>
                  </m:e>
                  <m:e>
                    <m:sSub>
                      <m:sSubPr>
                        <m:ctrlPr>
                          <a:rPr lang="en-US" sz="1400" i="1" kern="1200">
                            <a:latin typeface="Cambria Math" panose="02040503050406030204" pitchFamily="18" charset="0"/>
                          </a:rPr>
                        </m:ctrlPr>
                      </m:sSubPr>
                      <m:e>
                        <m:r>
                          <a:rPr lang="en-US" sz="1400" i="1" kern="1200">
                            <a:latin typeface="Cambria Math" panose="02040503050406030204" pitchFamily="18" charset="0"/>
                          </a:rPr>
                          <m:t>𝑆</m:t>
                        </m:r>
                      </m:e>
                      <m:sub>
                        <m:r>
                          <a:rPr lang="en-US" sz="1400" i="1" kern="1200">
                            <a:latin typeface="Cambria Math" panose="02040503050406030204" pitchFamily="18" charset="0"/>
                          </a:rPr>
                          <m:t>𝑡</m:t>
                        </m:r>
                      </m:sub>
                    </m:sSub>
                    <m:r>
                      <a:rPr lang="en-US" sz="1400" i="1" kern="1200">
                        <a:latin typeface="Cambria Math" panose="02040503050406030204" pitchFamily="18" charset="0"/>
                      </a:rPr>
                      <m:t>=</m:t>
                    </m:r>
                    <m:r>
                      <a:rPr lang="en-US" sz="1400" i="1" kern="1200">
                        <a:latin typeface="Cambria Math" panose="02040503050406030204" pitchFamily="18" charset="0"/>
                      </a:rPr>
                      <m:t>𝑠</m:t>
                    </m:r>
                    <m:r>
                      <a:rPr lang="en-US" sz="1400" b="0" i="1" kern="1200">
                        <a:latin typeface="Cambria Math" panose="02040503050406030204" pitchFamily="18" charset="0"/>
                      </a:rPr>
                      <m:t>,</m:t>
                    </m:r>
                    <m:sSub>
                      <m:sSubPr>
                        <m:ctrlPr>
                          <a:rPr lang="en-US" sz="1400" b="0" i="1" kern="1200">
                            <a:latin typeface="Cambria Math" panose="02040503050406030204" pitchFamily="18" charset="0"/>
                          </a:rPr>
                        </m:ctrlPr>
                      </m:sSubPr>
                      <m:e>
                        <m:r>
                          <a:rPr lang="en-US" sz="1400" b="0" i="1" kern="1200">
                            <a:latin typeface="Cambria Math" panose="02040503050406030204" pitchFamily="18" charset="0"/>
                          </a:rPr>
                          <m:t>𝐴</m:t>
                        </m:r>
                      </m:e>
                      <m:sub>
                        <m:r>
                          <a:rPr lang="en-US" sz="1400" b="0" i="1" kern="1200">
                            <a:latin typeface="Cambria Math" panose="02040503050406030204" pitchFamily="18" charset="0"/>
                          </a:rPr>
                          <m:t>𝑡</m:t>
                        </m:r>
                      </m:sub>
                    </m:sSub>
                    <m:r>
                      <a:rPr lang="en-US" sz="1400" b="0" i="1" kern="1200">
                        <a:latin typeface="Cambria Math" panose="02040503050406030204" pitchFamily="18" charset="0"/>
                      </a:rPr>
                      <m:t>=</m:t>
                    </m:r>
                    <m:r>
                      <a:rPr lang="en-US" sz="1400" b="0" i="1" kern="1200">
                        <a:latin typeface="Cambria Math" panose="02040503050406030204" pitchFamily="18" charset="0"/>
                      </a:rPr>
                      <m:t>𝑎</m:t>
                    </m:r>
                  </m:e>
                </m:d>
              </m:oMath>
            </m:oMathPara>
          </a14:m>
          <a:endParaRPr lang="en-US" sz="1400" kern="1200" dirty="0"/>
        </a:p>
      </dsp:txBody>
      <dsp:txXfrm>
        <a:off x="22789" y="615652"/>
        <a:ext cx="4188768" cy="4212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7E913-6E52-4AE9-8F52-9975C7784F52}">
      <dsp:nvSpPr>
        <dsp:cNvPr id="0" name=""/>
        <dsp:cNvSpPr/>
      </dsp:nvSpPr>
      <dsp:spPr>
        <a:xfrm>
          <a:off x="0" y="28770"/>
          <a:ext cx="3705726" cy="507780"/>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i="1" kern="1200" smtClean="0">
                        <a:solidFill>
                          <a:schemeClr val="tx1"/>
                        </a:solidFill>
                        <a:latin typeface="Cambria Math" panose="02040503050406030204" pitchFamily="18" charset="0"/>
                      </a:rPr>
                    </m:ctrlPr>
                  </m:sSubPr>
                  <m:e>
                    <m:r>
                      <a:rPr lang="en-US" sz="1400" b="0" i="1" kern="1200">
                        <a:solidFill>
                          <a:schemeClr val="tx1"/>
                        </a:solidFill>
                        <a:latin typeface="Cambria Math" panose="02040503050406030204" pitchFamily="18" charset="0"/>
                      </a:rPr>
                      <m:t>𝑣</m:t>
                    </m:r>
                  </m:e>
                  <m:sub>
                    <m:r>
                      <a:rPr lang="en-US" sz="1400" i="1" kern="1200">
                        <a:solidFill>
                          <a:schemeClr val="tx1"/>
                        </a:solidFill>
                        <a:latin typeface="Cambria Math" panose="02040503050406030204" pitchFamily="18" charset="0"/>
                      </a:rPr>
                      <m:t>∗</m:t>
                    </m:r>
                  </m:sub>
                </m:sSub>
                <m:d>
                  <m:dPr>
                    <m:ctrlPr>
                      <a:rPr lang="en-US" sz="1400" b="0" i="1" kern="1200">
                        <a:solidFill>
                          <a:schemeClr val="tx1"/>
                        </a:solidFill>
                        <a:latin typeface="Cambria Math" panose="02040503050406030204" pitchFamily="18" charset="0"/>
                      </a:rPr>
                    </m:ctrlPr>
                  </m:dPr>
                  <m:e>
                    <m:r>
                      <a:rPr lang="en-US" sz="1400" b="0" i="1" kern="1200">
                        <a:solidFill>
                          <a:schemeClr val="tx1"/>
                        </a:solidFill>
                        <a:latin typeface="Cambria Math" panose="02040503050406030204" pitchFamily="18" charset="0"/>
                      </a:rPr>
                      <m:t>𝑠</m:t>
                    </m:r>
                  </m:e>
                </m:d>
                <m:r>
                  <a:rPr lang="en-US" sz="1400" b="0" i="1" kern="1200">
                    <a:solidFill>
                      <a:schemeClr val="tx1"/>
                    </a:solidFill>
                    <a:latin typeface="Cambria Math" panose="02040503050406030204" pitchFamily="18" charset="0"/>
                  </a:rPr>
                  <m:t>=</m:t>
                </m:r>
                <m:func>
                  <m:funcPr>
                    <m:ctrlPr>
                      <a:rPr lang="en-US" sz="1400" b="0" i="1" kern="1200">
                        <a:solidFill>
                          <a:schemeClr val="tx1"/>
                        </a:solidFill>
                        <a:latin typeface="Cambria Math" panose="02040503050406030204" pitchFamily="18" charset="0"/>
                      </a:rPr>
                    </m:ctrlPr>
                  </m:funcPr>
                  <m:fName>
                    <m:limLow>
                      <m:limLowPr>
                        <m:ctrlPr>
                          <a:rPr lang="en-US" sz="1400" b="0" i="1" kern="1200">
                            <a:solidFill>
                              <a:schemeClr val="tx1"/>
                            </a:solidFill>
                            <a:latin typeface="Cambria Math" panose="02040503050406030204" pitchFamily="18" charset="0"/>
                          </a:rPr>
                        </m:ctrlPr>
                      </m:limLowPr>
                      <m:e>
                        <m:r>
                          <m:rPr>
                            <m:sty m:val="p"/>
                          </m:rPr>
                          <a:rPr lang="en-US" sz="1400" b="0" i="0" kern="1200">
                            <a:solidFill>
                              <a:schemeClr val="tx1"/>
                            </a:solidFill>
                            <a:latin typeface="Cambria Math" panose="02040503050406030204" pitchFamily="18" charset="0"/>
                          </a:rPr>
                          <m:t>max</m:t>
                        </m:r>
                      </m:e>
                      <m:lim>
                        <m:r>
                          <a:rPr lang="en-US" sz="1400" b="0" i="1" kern="1200">
                            <a:solidFill>
                              <a:schemeClr val="tx1"/>
                            </a:solidFill>
                            <a:latin typeface="Cambria Math" panose="02040503050406030204" pitchFamily="18" charset="0"/>
                          </a:rPr>
                          <m:t>𝜋</m:t>
                        </m:r>
                      </m:lim>
                    </m:limLow>
                  </m:fName>
                  <m:e>
                    <m:sSub>
                      <m:sSubPr>
                        <m:ctrlPr>
                          <a:rPr lang="en-US" sz="1400" i="1" kern="1200">
                            <a:solidFill>
                              <a:schemeClr val="tx1"/>
                            </a:solidFill>
                            <a:latin typeface="Cambria Math" panose="02040503050406030204" pitchFamily="18" charset="0"/>
                          </a:rPr>
                        </m:ctrlPr>
                      </m:sSubPr>
                      <m:e>
                        <m:r>
                          <a:rPr lang="en-US" sz="1400" i="1" kern="1200">
                            <a:solidFill>
                              <a:schemeClr val="tx1"/>
                            </a:solidFill>
                            <a:latin typeface="Cambria Math" panose="02040503050406030204" pitchFamily="18" charset="0"/>
                          </a:rPr>
                          <m:t>𝑣</m:t>
                        </m:r>
                      </m:e>
                      <m:sub>
                        <m:r>
                          <a:rPr lang="en-US" sz="1400" i="1" kern="1200">
                            <a:solidFill>
                              <a:schemeClr val="tx1"/>
                            </a:solidFill>
                            <a:latin typeface="Cambria Math" panose="02040503050406030204" pitchFamily="18" charset="0"/>
                          </a:rPr>
                          <m:t>𝜋</m:t>
                        </m:r>
                      </m:sub>
                    </m:sSub>
                    <m:d>
                      <m:dPr>
                        <m:ctrlPr>
                          <a:rPr lang="en-US" sz="1400" i="1" kern="1200">
                            <a:solidFill>
                              <a:schemeClr val="tx1"/>
                            </a:solidFill>
                            <a:latin typeface="Cambria Math" panose="02040503050406030204" pitchFamily="18" charset="0"/>
                          </a:rPr>
                        </m:ctrlPr>
                      </m:dPr>
                      <m:e>
                        <m:r>
                          <a:rPr lang="en-US" sz="1400" i="1" kern="1200">
                            <a:solidFill>
                              <a:schemeClr val="tx1"/>
                            </a:solidFill>
                            <a:latin typeface="Cambria Math" panose="02040503050406030204" pitchFamily="18" charset="0"/>
                          </a:rPr>
                          <m:t>𝑠</m:t>
                        </m:r>
                      </m:e>
                    </m:d>
                  </m:e>
                </m:func>
              </m:oMath>
            </m:oMathPara>
          </a14:m>
          <a:endParaRPr lang="en-US" sz="1400" kern="1200" dirty="0"/>
        </a:p>
      </dsp:txBody>
      <dsp:txXfrm>
        <a:off x="24788" y="53558"/>
        <a:ext cx="3656150" cy="45820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CCA73-99D9-403A-BEB1-38059F2EF3E3}">
      <dsp:nvSpPr>
        <dsp:cNvPr id="0" name=""/>
        <dsp:cNvSpPr/>
      </dsp:nvSpPr>
      <dsp:spPr>
        <a:xfrm>
          <a:off x="0" y="19500"/>
          <a:ext cx="3570973" cy="435240"/>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200" i="1" kern="1200" smtClean="0">
                        <a:solidFill>
                          <a:schemeClr val="tx1"/>
                        </a:solidFill>
                        <a:latin typeface="Cambria Math" panose="02040503050406030204" pitchFamily="18" charset="0"/>
                      </a:rPr>
                    </m:ctrlPr>
                  </m:sSubPr>
                  <m:e>
                    <m:r>
                      <a:rPr lang="en-US" sz="1200" b="0" i="1" kern="1200">
                        <a:solidFill>
                          <a:schemeClr val="tx1"/>
                        </a:solidFill>
                        <a:latin typeface="Cambria Math" panose="02040503050406030204" pitchFamily="18" charset="0"/>
                      </a:rPr>
                      <m:t>𝑄</m:t>
                    </m:r>
                  </m:e>
                  <m:sub>
                    <m:r>
                      <a:rPr lang="en-US" sz="1200" i="1" kern="1200">
                        <a:solidFill>
                          <a:schemeClr val="tx1"/>
                        </a:solidFill>
                        <a:latin typeface="Cambria Math" panose="02040503050406030204" pitchFamily="18" charset="0"/>
                      </a:rPr>
                      <m:t>∗</m:t>
                    </m:r>
                  </m:sub>
                </m:sSub>
                <m:d>
                  <m:dPr>
                    <m:ctrlPr>
                      <a:rPr lang="en-US" sz="1200" i="1" kern="1200">
                        <a:solidFill>
                          <a:schemeClr val="tx1"/>
                        </a:solidFill>
                        <a:latin typeface="Cambria Math" panose="02040503050406030204" pitchFamily="18" charset="0"/>
                      </a:rPr>
                    </m:ctrlPr>
                  </m:dPr>
                  <m:e>
                    <m:r>
                      <a:rPr lang="en-US" sz="1200" i="1" kern="1200">
                        <a:solidFill>
                          <a:schemeClr val="tx1"/>
                        </a:solidFill>
                        <a:latin typeface="Cambria Math" panose="02040503050406030204" pitchFamily="18" charset="0"/>
                      </a:rPr>
                      <m:t>𝑠</m:t>
                    </m:r>
                    <m:r>
                      <a:rPr lang="en-US" sz="1200" b="0" i="1" kern="1200">
                        <a:solidFill>
                          <a:schemeClr val="tx1"/>
                        </a:solidFill>
                        <a:latin typeface="Cambria Math" panose="02040503050406030204" pitchFamily="18" charset="0"/>
                      </a:rPr>
                      <m:t>,</m:t>
                    </m:r>
                    <m:r>
                      <a:rPr lang="en-US" sz="1200" b="0" i="1" kern="1200">
                        <a:solidFill>
                          <a:schemeClr val="tx1"/>
                        </a:solidFill>
                        <a:latin typeface="Cambria Math" panose="02040503050406030204" pitchFamily="18" charset="0"/>
                      </a:rPr>
                      <m:t>𝑎</m:t>
                    </m:r>
                  </m:e>
                </m:d>
                <m:r>
                  <a:rPr lang="en-US" sz="1200" i="1" kern="1200">
                    <a:solidFill>
                      <a:schemeClr val="tx1"/>
                    </a:solidFill>
                    <a:latin typeface="Cambria Math" panose="02040503050406030204" pitchFamily="18" charset="0"/>
                  </a:rPr>
                  <m:t>=</m:t>
                </m:r>
                <m:func>
                  <m:funcPr>
                    <m:ctrlPr>
                      <a:rPr lang="en-US" sz="1200" i="1" kern="1200">
                        <a:solidFill>
                          <a:schemeClr val="tx1"/>
                        </a:solidFill>
                        <a:latin typeface="Cambria Math" panose="02040503050406030204" pitchFamily="18" charset="0"/>
                      </a:rPr>
                    </m:ctrlPr>
                  </m:funcPr>
                  <m:fName>
                    <m:limLow>
                      <m:limLowPr>
                        <m:ctrlPr>
                          <a:rPr lang="en-US" sz="1200" i="1" kern="1200">
                            <a:solidFill>
                              <a:schemeClr val="tx1"/>
                            </a:solidFill>
                            <a:latin typeface="Cambria Math" panose="02040503050406030204" pitchFamily="18" charset="0"/>
                          </a:rPr>
                        </m:ctrlPr>
                      </m:limLowPr>
                      <m:e>
                        <m:r>
                          <m:rPr>
                            <m:sty m:val="p"/>
                          </m:rPr>
                          <a:rPr lang="en-US" sz="1200" kern="1200">
                            <a:solidFill>
                              <a:schemeClr val="tx1"/>
                            </a:solidFill>
                            <a:latin typeface="Cambria Math" panose="02040503050406030204" pitchFamily="18" charset="0"/>
                          </a:rPr>
                          <m:t>max</m:t>
                        </m:r>
                      </m:e>
                      <m:lim>
                        <m:r>
                          <a:rPr lang="en-US" sz="1200" i="1" kern="1200">
                            <a:solidFill>
                              <a:schemeClr val="tx1"/>
                            </a:solidFill>
                            <a:latin typeface="Cambria Math" panose="02040503050406030204" pitchFamily="18" charset="0"/>
                          </a:rPr>
                          <m:t>𝜋</m:t>
                        </m:r>
                      </m:lim>
                    </m:limLow>
                  </m:fName>
                  <m:e>
                    <m:sSub>
                      <m:sSubPr>
                        <m:ctrlPr>
                          <a:rPr lang="en-US" sz="1200" i="1" kern="1200">
                            <a:solidFill>
                              <a:schemeClr val="tx1"/>
                            </a:solidFill>
                            <a:latin typeface="Cambria Math" panose="02040503050406030204" pitchFamily="18" charset="0"/>
                          </a:rPr>
                        </m:ctrlPr>
                      </m:sSubPr>
                      <m:e>
                        <m:r>
                          <a:rPr lang="en-US" sz="1200" b="0" i="1" kern="1200">
                            <a:solidFill>
                              <a:schemeClr val="tx1"/>
                            </a:solidFill>
                            <a:latin typeface="Cambria Math" panose="02040503050406030204" pitchFamily="18" charset="0"/>
                          </a:rPr>
                          <m:t>𝑄</m:t>
                        </m:r>
                      </m:e>
                      <m:sub>
                        <m:r>
                          <a:rPr lang="en-US" sz="1200" i="1" kern="1200">
                            <a:solidFill>
                              <a:schemeClr val="tx1"/>
                            </a:solidFill>
                            <a:latin typeface="Cambria Math" panose="02040503050406030204" pitchFamily="18" charset="0"/>
                          </a:rPr>
                          <m:t>𝜋</m:t>
                        </m:r>
                      </m:sub>
                    </m:sSub>
                    <m:d>
                      <m:dPr>
                        <m:ctrlPr>
                          <a:rPr lang="en-US" sz="1200" i="1" kern="1200">
                            <a:solidFill>
                              <a:schemeClr val="tx1"/>
                            </a:solidFill>
                            <a:latin typeface="Cambria Math" panose="02040503050406030204" pitchFamily="18" charset="0"/>
                          </a:rPr>
                        </m:ctrlPr>
                      </m:dPr>
                      <m:e>
                        <m:r>
                          <a:rPr lang="en-US" sz="1200" i="1" kern="1200">
                            <a:solidFill>
                              <a:schemeClr val="tx1"/>
                            </a:solidFill>
                            <a:latin typeface="Cambria Math" panose="02040503050406030204" pitchFamily="18" charset="0"/>
                          </a:rPr>
                          <m:t>𝑠</m:t>
                        </m:r>
                        <m:r>
                          <a:rPr lang="en-US" sz="1200" b="0" i="1" kern="1200">
                            <a:solidFill>
                              <a:schemeClr val="tx1"/>
                            </a:solidFill>
                            <a:latin typeface="Cambria Math" panose="02040503050406030204" pitchFamily="18" charset="0"/>
                          </a:rPr>
                          <m:t>,</m:t>
                        </m:r>
                        <m:r>
                          <a:rPr lang="en-US" sz="1200" b="0" i="1" kern="1200">
                            <a:solidFill>
                              <a:schemeClr val="tx1"/>
                            </a:solidFill>
                            <a:latin typeface="Cambria Math" panose="02040503050406030204" pitchFamily="18" charset="0"/>
                          </a:rPr>
                          <m:t>𝑎</m:t>
                        </m:r>
                      </m:e>
                    </m:d>
                  </m:e>
                </m:func>
              </m:oMath>
            </m:oMathPara>
          </a14:m>
          <a:endParaRPr lang="en-US" sz="1200" kern="1200" dirty="0"/>
        </a:p>
      </dsp:txBody>
      <dsp:txXfrm>
        <a:off x="21247" y="40747"/>
        <a:ext cx="3528479" cy="3927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73594-28AF-4A40-B0F1-5015EC70C831}">
      <dsp:nvSpPr>
        <dsp:cNvPr id="0" name=""/>
        <dsp:cNvSpPr/>
      </dsp:nvSpPr>
      <dsp:spPr>
        <a:xfrm>
          <a:off x="2334692" y="423906"/>
          <a:ext cx="3439395" cy="1625600"/>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How to solve bellman optimality equation</a:t>
          </a:r>
        </a:p>
      </dsp:txBody>
      <dsp:txXfrm>
        <a:off x="2414047" y="503261"/>
        <a:ext cx="3280685" cy="1466890"/>
      </dsp:txXfrm>
    </dsp:sp>
    <dsp:sp modelId="{1A226049-6F33-4B3A-980F-69437FFA63C6}">
      <dsp:nvSpPr>
        <dsp:cNvPr id="0" name=""/>
        <dsp:cNvSpPr/>
      </dsp:nvSpPr>
      <dsp:spPr>
        <a:xfrm rot="3791445">
          <a:off x="3859011" y="3034916"/>
          <a:ext cx="2208171" cy="0"/>
        </a:xfrm>
        <a:custGeom>
          <a:avLst/>
          <a:gdLst/>
          <a:ahLst/>
          <a:cxnLst/>
          <a:rect l="0" t="0" r="0" b="0"/>
          <a:pathLst>
            <a:path>
              <a:moveTo>
                <a:pt x="0" y="0"/>
              </a:moveTo>
              <a:lnTo>
                <a:pt x="220817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9F7F20-C6CE-4AEF-BFED-D824697258B9}">
      <dsp:nvSpPr>
        <dsp:cNvPr id="0" name=""/>
        <dsp:cNvSpPr/>
      </dsp:nvSpPr>
      <dsp:spPr>
        <a:xfrm>
          <a:off x="5191682" y="4020327"/>
          <a:ext cx="1089152" cy="1089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sz="2500" kern="1200" dirty="0"/>
            <a:t>SARSA</a:t>
          </a:r>
        </a:p>
      </dsp:txBody>
      <dsp:txXfrm>
        <a:off x="5244850" y="4073495"/>
        <a:ext cx="982816" cy="982816"/>
      </dsp:txXfrm>
    </dsp:sp>
    <dsp:sp modelId="{77A2BCF1-CA00-47F3-99EB-3C44A4398C11}">
      <dsp:nvSpPr>
        <dsp:cNvPr id="0" name=""/>
        <dsp:cNvSpPr/>
      </dsp:nvSpPr>
      <dsp:spPr>
        <a:xfrm rot="1672049">
          <a:off x="5518017" y="2346133"/>
          <a:ext cx="1269190" cy="0"/>
        </a:xfrm>
        <a:custGeom>
          <a:avLst/>
          <a:gdLst/>
          <a:ahLst/>
          <a:cxnLst/>
          <a:rect l="0" t="0" r="0" b="0"/>
          <a:pathLst>
            <a:path>
              <a:moveTo>
                <a:pt x="0" y="0"/>
              </a:moveTo>
              <a:lnTo>
                <a:pt x="126919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576ED7-2F34-4200-9558-E7CDEDEA9486}">
      <dsp:nvSpPr>
        <dsp:cNvPr id="0" name=""/>
        <dsp:cNvSpPr/>
      </dsp:nvSpPr>
      <dsp:spPr>
        <a:xfrm>
          <a:off x="6713615" y="2386128"/>
          <a:ext cx="1089152" cy="1089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Q-learning</a:t>
          </a:r>
        </a:p>
      </dsp:txBody>
      <dsp:txXfrm>
        <a:off x="6766783" y="2439296"/>
        <a:ext cx="982816" cy="982816"/>
      </dsp:txXfrm>
    </dsp:sp>
    <dsp:sp modelId="{F74F5E0A-BA02-4184-B33C-0C895F13F81A}">
      <dsp:nvSpPr>
        <dsp:cNvPr id="0" name=""/>
        <dsp:cNvSpPr/>
      </dsp:nvSpPr>
      <dsp:spPr>
        <a:xfrm rot="6823531">
          <a:off x="2187140" y="3035277"/>
          <a:ext cx="2153553" cy="0"/>
        </a:xfrm>
        <a:custGeom>
          <a:avLst/>
          <a:gdLst/>
          <a:ahLst/>
          <a:cxnLst/>
          <a:rect l="0" t="0" r="0" b="0"/>
          <a:pathLst>
            <a:path>
              <a:moveTo>
                <a:pt x="0" y="0"/>
              </a:moveTo>
              <a:lnTo>
                <a:pt x="215355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F25CD6-7E8F-483B-AE0D-260F45124034}">
      <dsp:nvSpPr>
        <dsp:cNvPr id="0" name=""/>
        <dsp:cNvSpPr/>
      </dsp:nvSpPr>
      <dsp:spPr>
        <a:xfrm>
          <a:off x="2046752" y="4021048"/>
          <a:ext cx="1089152" cy="1089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Value iteration</a:t>
          </a:r>
        </a:p>
      </dsp:txBody>
      <dsp:txXfrm>
        <a:off x="2099920" y="4074216"/>
        <a:ext cx="982816" cy="982816"/>
      </dsp:txXfrm>
    </dsp:sp>
    <dsp:sp modelId="{5BECB479-FF06-49EA-8C66-EAFE7DBE1291}">
      <dsp:nvSpPr>
        <dsp:cNvPr id="0" name=""/>
        <dsp:cNvSpPr/>
      </dsp:nvSpPr>
      <dsp:spPr>
        <a:xfrm rot="9116717">
          <a:off x="1442832" y="2320931"/>
          <a:ext cx="1154230" cy="0"/>
        </a:xfrm>
        <a:custGeom>
          <a:avLst/>
          <a:gdLst/>
          <a:ahLst/>
          <a:cxnLst/>
          <a:rect l="0" t="0" r="0" b="0"/>
          <a:pathLst>
            <a:path>
              <a:moveTo>
                <a:pt x="0" y="0"/>
              </a:moveTo>
              <a:lnTo>
                <a:pt x="115423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CA4A71-01CE-443E-87BD-4E9D4C133987}">
      <dsp:nvSpPr>
        <dsp:cNvPr id="0" name=""/>
        <dsp:cNvSpPr/>
      </dsp:nvSpPr>
      <dsp:spPr>
        <a:xfrm>
          <a:off x="421492" y="2338004"/>
          <a:ext cx="1089152" cy="1089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Policy iteration</a:t>
          </a:r>
        </a:p>
      </dsp:txBody>
      <dsp:txXfrm>
        <a:off x="474660" y="2391172"/>
        <a:ext cx="982816" cy="9828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66BE7-19F1-4742-BC89-77AC6469FD1E}">
      <dsp:nvSpPr>
        <dsp:cNvPr id="0" name=""/>
        <dsp:cNvSpPr/>
      </dsp:nvSpPr>
      <dsp:spPr>
        <a:xfrm>
          <a:off x="0" y="10250"/>
          <a:ext cx="5380522"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chemeClr val="accent4"/>
              </a:solidFill>
            </a:rPr>
            <a:t>Dynamic</a:t>
          </a:r>
          <a:r>
            <a:rPr lang="en-US" sz="1600" kern="1200" dirty="0"/>
            <a:t>: Sequential or temporal component to problem</a:t>
          </a:r>
        </a:p>
      </dsp:txBody>
      <dsp:txXfrm>
        <a:off x="18734" y="28984"/>
        <a:ext cx="5343054" cy="34629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FDC6B-EA23-4FD2-97B6-4B282FCCC28C}">
      <dsp:nvSpPr>
        <dsp:cNvPr id="0" name=""/>
        <dsp:cNvSpPr/>
      </dsp:nvSpPr>
      <dsp:spPr>
        <a:xfrm>
          <a:off x="0" y="1601"/>
          <a:ext cx="5361271"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chemeClr val="accent2">
                  <a:lumMod val="60000"/>
                  <a:lumOff val="40000"/>
                </a:schemeClr>
              </a:solidFill>
            </a:rPr>
            <a:t>Programming</a:t>
          </a:r>
          <a:r>
            <a:rPr lang="en-US" sz="1600" kern="1200" dirty="0"/>
            <a:t>: Optimizing policy </a:t>
          </a:r>
        </a:p>
      </dsp:txBody>
      <dsp:txXfrm>
        <a:off x="18734" y="20335"/>
        <a:ext cx="5323803"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FEDE7-617E-4497-BDE9-7934F22729F2}">
      <dsp:nvSpPr>
        <dsp:cNvPr id="0" name=""/>
        <dsp:cNvSpPr/>
      </dsp:nvSpPr>
      <dsp:spPr>
        <a:xfrm>
          <a:off x="2181286" y="804006"/>
          <a:ext cx="1500302" cy="150030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latin typeface="Franklin Gothic Medium" panose="020B0603020102020204" pitchFamily="34" charset="0"/>
            </a:rPr>
            <a:t>state</a:t>
          </a:r>
        </a:p>
      </dsp:txBody>
      <dsp:txXfrm>
        <a:off x="2401000" y="1023720"/>
        <a:ext cx="1060874" cy="1060874"/>
      </dsp:txXfrm>
    </dsp:sp>
    <dsp:sp modelId="{FC234D1F-5434-4697-9B67-D8FBCD003E16}">
      <dsp:nvSpPr>
        <dsp:cNvPr id="0" name=""/>
        <dsp:cNvSpPr/>
      </dsp:nvSpPr>
      <dsp:spPr>
        <a:xfrm rot="7612860">
          <a:off x="1572483" y="2533123"/>
          <a:ext cx="866134" cy="510102"/>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1694920" y="2573939"/>
        <a:ext cx="713103" cy="306062"/>
      </dsp:txXfrm>
    </dsp:sp>
    <dsp:sp modelId="{E1E5FED4-BA78-4158-B8B6-09189787B3BF}">
      <dsp:nvSpPr>
        <dsp:cNvPr id="0" name=""/>
        <dsp:cNvSpPr/>
      </dsp:nvSpPr>
      <dsp:spPr>
        <a:xfrm>
          <a:off x="0" y="3273727"/>
          <a:ext cx="1875378" cy="187537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agent</a:t>
          </a:r>
        </a:p>
      </dsp:txBody>
      <dsp:txXfrm>
        <a:off x="274643" y="3548370"/>
        <a:ext cx="1326092" cy="1326092"/>
      </dsp:txXfrm>
    </dsp:sp>
    <dsp:sp modelId="{B3EC2397-DECF-4CC0-8992-80CDC364D80E}">
      <dsp:nvSpPr>
        <dsp:cNvPr id="0" name=""/>
        <dsp:cNvSpPr/>
      </dsp:nvSpPr>
      <dsp:spPr>
        <a:xfrm rot="3168953">
          <a:off x="3430056" y="2518358"/>
          <a:ext cx="852624" cy="510102"/>
        </a:xfrm>
        <a:prstGeom prst="rightArrow">
          <a:avLst>
            <a:gd name="adj1" fmla="val 60000"/>
            <a:gd name="adj2" fmla="val 50000"/>
          </a:avLst>
        </a:prstGeom>
        <a:solidFill>
          <a:schemeClr val="accent2"/>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460327" y="2559418"/>
        <a:ext cx="699593" cy="306062"/>
      </dsp:txXfrm>
    </dsp:sp>
    <dsp:sp modelId="{EA5C131F-B22B-44DF-8CC9-5B2DC7F163F6}">
      <dsp:nvSpPr>
        <dsp:cNvPr id="0" name=""/>
        <dsp:cNvSpPr/>
      </dsp:nvSpPr>
      <dsp:spPr>
        <a:xfrm>
          <a:off x="3994774" y="3239556"/>
          <a:ext cx="1853098" cy="1875378"/>
        </a:xfrm>
        <a:prstGeom prst="ellipse">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information</a:t>
          </a:r>
        </a:p>
      </dsp:txBody>
      <dsp:txXfrm>
        <a:off x="4266154" y="3514199"/>
        <a:ext cx="1310338" cy="1326092"/>
      </dsp:txXfrm>
    </dsp:sp>
    <dsp:sp modelId="{5D4EC198-A742-43DE-BDB2-EE562D264328}">
      <dsp:nvSpPr>
        <dsp:cNvPr id="0" name=""/>
        <dsp:cNvSpPr/>
      </dsp:nvSpPr>
      <dsp:spPr>
        <a:xfrm rot="5374502">
          <a:off x="2624937" y="2628218"/>
          <a:ext cx="632718" cy="510102"/>
        </a:xfrm>
        <a:prstGeom prst="rightArrow">
          <a:avLst>
            <a:gd name="adj1" fmla="val 60000"/>
            <a:gd name="adj2" fmla="val 50000"/>
          </a:avLst>
        </a:prstGeom>
        <a:solidFill>
          <a:schemeClr val="accent2"/>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700885" y="2653725"/>
        <a:ext cx="479687" cy="306062"/>
      </dsp:txXfrm>
    </dsp:sp>
    <dsp:sp modelId="{6B7D5CEF-5C38-4881-AC94-54D8BDE14BA3}">
      <dsp:nvSpPr>
        <dsp:cNvPr id="0" name=""/>
        <dsp:cNvSpPr/>
      </dsp:nvSpPr>
      <dsp:spPr>
        <a:xfrm>
          <a:off x="1996750" y="3498040"/>
          <a:ext cx="1911891" cy="1844378"/>
        </a:xfrm>
        <a:prstGeom prst="ellipse">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environment</a:t>
          </a:r>
        </a:p>
      </dsp:txBody>
      <dsp:txXfrm>
        <a:off x="2276740" y="3768143"/>
        <a:ext cx="1351911" cy="130417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EB88B-2085-4030-89B5-2B38F5593607}">
      <dsp:nvSpPr>
        <dsp:cNvPr id="0" name=""/>
        <dsp:cNvSpPr/>
      </dsp:nvSpPr>
      <dsp:spPr>
        <a:xfrm>
          <a:off x="0" y="49968"/>
          <a:ext cx="4857189" cy="5736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rtl="0">
            <a:lnSpc>
              <a:spcPct val="90000"/>
            </a:lnSpc>
            <a:spcBef>
              <a:spcPct val="0"/>
            </a:spcBef>
            <a:spcAft>
              <a:spcPct val="35000"/>
            </a:spcAft>
            <a:buNone/>
          </a:pPr>
          <a:r>
            <a:rPr lang="en-US" sz="1500" kern="1200" dirty="0"/>
            <a:t>We can apply dynamic programming to problems which have two properties:</a:t>
          </a:r>
        </a:p>
      </dsp:txBody>
      <dsp:txXfrm>
        <a:off x="0" y="49968"/>
        <a:ext cx="4857189" cy="573644"/>
      </dsp:txXfrm>
    </dsp:sp>
    <dsp:sp modelId="{FE49D2BA-ED14-4BFE-95BE-757D7469E9FB}">
      <dsp:nvSpPr>
        <dsp:cNvPr id="0" name=""/>
        <dsp:cNvSpPr/>
      </dsp:nvSpPr>
      <dsp:spPr>
        <a:xfrm>
          <a:off x="0" y="586004"/>
          <a:ext cx="4857189" cy="86467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t>Optimal solution can be decomposed to Subperoblems</a:t>
          </a:r>
        </a:p>
        <a:p>
          <a:pPr marL="114300" lvl="1" indent="-114300" algn="l" defTabSz="666750" rtl="0">
            <a:lnSpc>
              <a:spcPct val="90000"/>
            </a:lnSpc>
            <a:spcBef>
              <a:spcPct val="0"/>
            </a:spcBef>
            <a:spcAft>
              <a:spcPct val="15000"/>
            </a:spcAft>
            <a:buChar char="•"/>
          </a:pPr>
          <a:r>
            <a:rPr lang="en-US" sz="1500" kern="1200" dirty="0"/>
            <a:t>Subperoblems overlap so solution can be stored and reused</a:t>
          </a:r>
        </a:p>
      </dsp:txBody>
      <dsp:txXfrm>
        <a:off x="0" y="586004"/>
        <a:ext cx="4857189" cy="86467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9279E-BAF2-4C31-B4E3-28E298E651C7}">
      <dsp:nvSpPr>
        <dsp:cNvPr id="0" name=""/>
        <dsp:cNvSpPr/>
      </dsp:nvSpPr>
      <dsp:spPr>
        <a:xfrm>
          <a:off x="0" y="0"/>
          <a:ext cx="5484671" cy="288000"/>
        </a:xfrm>
        <a:prstGeom prst="rect">
          <a:avLst/>
        </a:prstGeom>
        <a:solidFill>
          <a:srgbClr val="FF0000"/>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rtl="0">
            <a:lnSpc>
              <a:spcPct val="90000"/>
            </a:lnSpc>
            <a:spcBef>
              <a:spcPct val="0"/>
            </a:spcBef>
            <a:spcAft>
              <a:spcPct val="35000"/>
            </a:spcAft>
            <a:buNone/>
          </a:pPr>
          <a:r>
            <a:rPr lang="en-US" sz="1000" kern="1200" dirty="0"/>
            <a:t>MDP satisfy both properties</a:t>
          </a:r>
        </a:p>
      </dsp:txBody>
      <dsp:txXfrm>
        <a:off x="0" y="0"/>
        <a:ext cx="5484671" cy="288000"/>
      </dsp:txXfrm>
    </dsp:sp>
    <dsp:sp modelId="{00C109AB-5372-464E-965B-4731620654C3}">
      <dsp:nvSpPr>
        <dsp:cNvPr id="0" name=""/>
        <dsp:cNvSpPr/>
      </dsp:nvSpPr>
      <dsp:spPr>
        <a:xfrm>
          <a:off x="0" y="353977"/>
          <a:ext cx="5484671" cy="43920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71120" bIns="80010" numCol="1" spcCol="1270" anchor="t" anchorCtr="0">
          <a:noAutofit/>
        </a:bodyPr>
        <a:lstStyle/>
        <a:p>
          <a:pPr marL="57150" lvl="1" indent="-57150" algn="l" defTabSz="444500" rtl="0">
            <a:lnSpc>
              <a:spcPct val="90000"/>
            </a:lnSpc>
            <a:spcBef>
              <a:spcPct val="0"/>
            </a:spcBef>
            <a:spcAft>
              <a:spcPct val="15000"/>
            </a:spcAft>
            <a:buChar char="•"/>
          </a:pPr>
          <a:r>
            <a:rPr lang="en-US" sz="1000" kern="1200"/>
            <a:t>Bellman equation give recursive decomposition</a:t>
          </a:r>
        </a:p>
        <a:p>
          <a:pPr marL="57150" lvl="1" indent="-57150" algn="l" defTabSz="444500" rtl="0">
            <a:lnSpc>
              <a:spcPct val="90000"/>
            </a:lnSpc>
            <a:spcBef>
              <a:spcPct val="0"/>
            </a:spcBef>
            <a:spcAft>
              <a:spcPct val="15000"/>
            </a:spcAft>
            <a:buChar char="•"/>
          </a:pPr>
          <a:r>
            <a:rPr lang="en-US" sz="1000" kern="1200"/>
            <a:t>Value function store and reuse solutions</a:t>
          </a:r>
        </a:p>
      </dsp:txBody>
      <dsp:txXfrm>
        <a:off x="0" y="353977"/>
        <a:ext cx="5484671" cy="4392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73300-19C3-451A-B356-104DCB58F8BA}">
      <dsp:nvSpPr>
        <dsp:cNvPr id="0" name=""/>
        <dsp:cNvSpPr/>
      </dsp:nvSpPr>
      <dsp:spPr>
        <a:xfrm>
          <a:off x="0" y="227560"/>
          <a:ext cx="377310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t>We have some specific policy </a:t>
          </a:r>
          <a14:m xmlns:a14="http://schemas.microsoft.com/office/drawing/2010/main">
            <m:oMath xmlns:m="http://schemas.openxmlformats.org/officeDocument/2006/math">
              <m:r>
                <a:rPr lang="en-US" sz="2100" i="1" kern="1200">
                  <a:latin typeface="Cambria Math" panose="02040503050406030204" pitchFamily="18" charset="0"/>
                </a:rPr>
                <m:t>𝜋</m:t>
              </m:r>
            </m:oMath>
          </a14:m>
          <a:endParaRPr lang="en-US" sz="2100" kern="1200"/>
        </a:p>
      </dsp:txBody>
      <dsp:txXfrm>
        <a:off x="24588" y="252148"/>
        <a:ext cx="3723927" cy="45450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73F8E-7328-43E7-8102-7DA4EDB7DC4F}">
      <dsp:nvSpPr>
        <dsp:cNvPr id="0" name=""/>
        <dsp:cNvSpPr/>
      </dsp:nvSpPr>
      <dsp:spPr>
        <a:xfrm>
          <a:off x="0" y="68499"/>
          <a:ext cx="6160169"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t>we initialize our value function for all state (mostly zero) </a:t>
          </a:r>
        </a:p>
      </dsp:txBody>
      <dsp:txXfrm>
        <a:off x="23417" y="91916"/>
        <a:ext cx="6113335" cy="43286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71112-7EA9-4B5E-AF64-37504BF5616D}">
      <dsp:nvSpPr>
        <dsp:cNvPr id="0" name=""/>
        <dsp:cNvSpPr/>
      </dsp:nvSpPr>
      <dsp:spPr>
        <a:xfrm>
          <a:off x="0" y="8992"/>
          <a:ext cx="3773103" cy="866970"/>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900" i="1" kern="1200" smtClean="0">
                        <a:solidFill>
                          <a:schemeClr val="tx1"/>
                        </a:solidFill>
                        <a:latin typeface="Cambria Math" panose="02040503050406030204" pitchFamily="18" charset="0"/>
                      </a:rPr>
                    </m:ctrlPr>
                  </m:sSubPr>
                  <m:e>
                    <m:r>
                      <a:rPr lang="en-US" sz="1900" b="0" i="1" kern="1200">
                        <a:solidFill>
                          <a:schemeClr val="tx1"/>
                        </a:solidFill>
                        <a:latin typeface="Cambria Math" panose="02040503050406030204" pitchFamily="18" charset="0"/>
                      </a:rPr>
                      <m:t>𝑣</m:t>
                    </m:r>
                  </m:e>
                  <m:sub>
                    <m:r>
                      <a:rPr lang="en-US" sz="1900" b="0" i="1" kern="1200" smtClean="0">
                        <a:solidFill>
                          <a:schemeClr val="tx1"/>
                        </a:solidFill>
                        <a:latin typeface="Cambria Math" panose="02040503050406030204" pitchFamily="18" charset="0"/>
                      </a:rPr>
                      <m:t>𝑘</m:t>
                    </m:r>
                    <m:r>
                      <a:rPr lang="en-US" sz="1900" b="0" i="1" kern="1200" smtClean="0">
                        <a:solidFill>
                          <a:schemeClr val="tx1"/>
                        </a:solidFill>
                        <a:latin typeface="Cambria Math" panose="02040503050406030204" pitchFamily="18" charset="0"/>
                      </a:rPr>
                      <m:t>=</m:t>
                    </m:r>
                    <m:r>
                      <a:rPr lang="en-US" sz="1900" b="0" i="1" kern="1200" smtClean="0">
                        <a:solidFill>
                          <a:schemeClr val="tx1"/>
                        </a:solidFill>
                        <a:latin typeface="Cambria Math" panose="02040503050406030204" pitchFamily="18" charset="0"/>
                      </a:rPr>
                      <m:t>1</m:t>
                    </m:r>
                  </m:sub>
                </m:sSub>
                <m:d>
                  <m:dPr>
                    <m:ctrlPr>
                      <a:rPr lang="en-US" sz="1900" b="0" i="1" kern="1200">
                        <a:solidFill>
                          <a:schemeClr val="tx1"/>
                        </a:solidFill>
                        <a:latin typeface="Cambria Math" panose="02040503050406030204" pitchFamily="18" charset="0"/>
                      </a:rPr>
                    </m:ctrlPr>
                  </m:dPr>
                  <m:e>
                    <m:r>
                      <a:rPr lang="en-US" sz="1900" b="0" i="1" kern="1200">
                        <a:solidFill>
                          <a:schemeClr val="tx1"/>
                        </a:solidFill>
                        <a:latin typeface="Cambria Math" panose="02040503050406030204" pitchFamily="18" charset="0"/>
                      </a:rPr>
                      <m:t>𝑠</m:t>
                    </m:r>
                  </m:e>
                </m:d>
                <m:r>
                  <a:rPr lang="en-US" sz="1900" b="0" i="1" kern="1200">
                    <a:solidFill>
                      <a:schemeClr val="tx1"/>
                    </a:solidFill>
                    <a:latin typeface="Cambria Math" panose="02040503050406030204" pitchFamily="18" charset="0"/>
                  </a:rPr>
                  <m:t>=</m:t>
                </m:r>
                <m:r>
                  <a:rPr lang="en-US" sz="1900" b="0" i="1" kern="1200">
                    <a:solidFill>
                      <a:schemeClr val="tx1"/>
                    </a:solidFill>
                    <a:latin typeface="Cambria Math" panose="02040503050406030204" pitchFamily="18" charset="0"/>
                  </a:rPr>
                  <m:t>0</m:t>
                </m:r>
                <m:r>
                  <a:rPr lang="en-US" sz="1900" b="0" i="1" kern="1200">
                    <a:solidFill>
                      <a:schemeClr val="tx1"/>
                    </a:solidFill>
                    <a:latin typeface="Cambria Math" panose="02040503050406030204" pitchFamily="18" charset="0"/>
                  </a:rPr>
                  <m:t>  ∀</m:t>
                </m:r>
                <m:r>
                  <a:rPr lang="en-US" sz="1900" b="0" i="1" kern="1200">
                    <a:solidFill>
                      <a:schemeClr val="tx1"/>
                    </a:solidFill>
                    <a:latin typeface="Cambria Math" panose="02040503050406030204" pitchFamily="18" charset="0"/>
                  </a:rPr>
                  <m:t>𝑠</m:t>
                </m:r>
                <m:r>
                  <a:rPr lang="en-US" sz="1900" b="0" i="1" kern="1200">
                    <a:solidFill>
                      <a:schemeClr val="tx1"/>
                    </a:solidFill>
                    <a:latin typeface="Cambria Math" panose="02040503050406030204" pitchFamily="18" charset="0"/>
                  </a:rPr>
                  <m:t>∈</m:t>
                </m:r>
                <m:r>
                  <a:rPr lang="en-US" sz="1900" b="0" i="1" kern="1200">
                    <a:solidFill>
                      <a:schemeClr val="tx1"/>
                    </a:solidFill>
                    <a:latin typeface="Cambria Math" panose="02040503050406030204" pitchFamily="18" charset="0"/>
                  </a:rPr>
                  <m:t>𝑆</m:t>
                </m:r>
              </m:oMath>
            </m:oMathPara>
          </a14:m>
          <a:endParaRPr lang="en-US" sz="1900" b="0" kern="1200" dirty="0">
            <a:solidFill>
              <a:schemeClr val="tx1"/>
            </a:solidFill>
          </a:endParaRPr>
        </a:p>
        <a:p>
          <a:pPr marL="0" lvl="0" indent="0" algn="ctr" defTabSz="844550" rtl="0">
            <a:lnSpc>
              <a:spcPct val="90000"/>
            </a:lnSpc>
            <a:spcBef>
              <a:spcPct val="0"/>
            </a:spcBef>
            <a:spcAft>
              <a:spcPct val="35000"/>
            </a:spcAft>
            <a:buNone/>
          </a:pPr>
          <a:r>
            <a:rPr lang="en-US" sz="1900" kern="1200" dirty="0">
              <a:solidFill>
                <a:schemeClr val="tx1"/>
              </a:solidFill>
            </a:rPr>
            <a:t>k --&gt; which iteration we are</a:t>
          </a:r>
        </a:p>
      </dsp:txBody>
      <dsp:txXfrm>
        <a:off x="42322" y="51314"/>
        <a:ext cx="3688459" cy="78232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73300-19C3-451A-B356-104DCB58F8BA}">
      <dsp:nvSpPr>
        <dsp:cNvPr id="0" name=""/>
        <dsp:cNvSpPr/>
      </dsp:nvSpPr>
      <dsp:spPr>
        <a:xfrm>
          <a:off x="0" y="227560"/>
          <a:ext cx="377310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t>We have some specific policy </a:t>
          </a:r>
          <a14:m xmlns:a14="http://schemas.microsoft.com/office/drawing/2010/main">
            <m:oMath xmlns:m="http://schemas.openxmlformats.org/officeDocument/2006/math">
              <m:r>
                <a:rPr lang="en-US" sz="2100" i="1" kern="1200">
                  <a:latin typeface="Cambria Math" panose="02040503050406030204" pitchFamily="18" charset="0"/>
                </a:rPr>
                <m:t>𝜋</m:t>
              </m:r>
            </m:oMath>
          </a14:m>
          <a:endParaRPr lang="en-US" sz="2100" kern="1200"/>
        </a:p>
      </dsp:txBody>
      <dsp:txXfrm>
        <a:off x="24588" y="252148"/>
        <a:ext cx="3723927" cy="45450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73F8E-7328-43E7-8102-7DA4EDB7DC4F}">
      <dsp:nvSpPr>
        <dsp:cNvPr id="0" name=""/>
        <dsp:cNvSpPr/>
      </dsp:nvSpPr>
      <dsp:spPr>
        <a:xfrm>
          <a:off x="0" y="68499"/>
          <a:ext cx="6160169"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t>we initialize our value function for all state (mostly zero) </a:t>
          </a:r>
        </a:p>
      </dsp:txBody>
      <dsp:txXfrm>
        <a:off x="23417" y="91916"/>
        <a:ext cx="6113335" cy="43286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71112-7EA9-4B5E-AF64-37504BF5616D}">
      <dsp:nvSpPr>
        <dsp:cNvPr id="0" name=""/>
        <dsp:cNvSpPr/>
      </dsp:nvSpPr>
      <dsp:spPr>
        <a:xfrm>
          <a:off x="0" y="32309"/>
          <a:ext cx="3773103" cy="8213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800" i="1" kern="1200" smtClean="0">
                        <a:latin typeface="Cambria Math" panose="02040503050406030204" pitchFamily="18" charset="0"/>
                      </a:rPr>
                    </m:ctrlPr>
                  </m:sSubPr>
                  <m:e>
                    <m:r>
                      <a:rPr lang="en-US" sz="1800" b="0" i="1" kern="1200" smtClean="0">
                        <a:latin typeface="Cambria Math" panose="02040503050406030204" pitchFamily="18" charset="0"/>
                      </a:rPr>
                      <m:t>𝑄</m:t>
                    </m:r>
                  </m:e>
                  <m:sub>
                    <m:r>
                      <a:rPr lang="en-US" sz="1800" b="0" i="1" kern="1200" smtClean="0">
                        <a:latin typeface="Cambria Math" panose="02040503050406030204" pitchFamily="18" charset="0"/>
                      </a:rPr>
                      <m:t>𝑘</m:t>
                    </m:r>
                    <m:r>
                      <a:rPr lang="en-US" sz="1800" b="0" i="1" kern="1200" smtClean="0">
                        <a:latin typeface="Cambria Math" panose="02040503050406030204" pitchFamily="18" charset="0"/>
                      </a:rPr>
                      <m:t>=</m:t>
                    </m:r>
                    <m:r>
                      <a:rPr lang="en-US" sz="1800" b="0" i="1" kern="1200" smtClean="0">
                        <a:latin typeface="Cambria Math" panose="02040503050406030204" pitchFamily="18" charset="0"/>
                      </a:rPr>
                      <m:t>1</m:t>
                    </m:r>
                  </m:sub>
                </m:sSub>
                <m:d>
                  <m:dPr>
                    <m:ctrlPr>
                      <a:rPr lang="en-US" sz="1800" b="0" i="1" kern="1200">
                        <a:latin typeface="Cambria Math" panose="02040503050406030204" pitchFamily="18" charset="0"/>
                      </a:rPr>
                    </m:ctrlPr>
                  </m:dPr>
                  <m:e>
                    <m:r>
                      <a:rPr lang="en-US" sz="1800" b="0" i="1" kern="1200">
                        <a:latin typeface="Cambria Math" panose="02040503050406030204" pitchFamily="18" charset="0"/>
                      </a:rPr>
                      <m:t>𝑠</m:t>
                    </m:r>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a:latin typeface="Cambria Math" panose="02040503050406030204" pitchFamily="18" charset="0"/>
                  </a:rPr>
                  <m:t>=</m:t>
                </m:r>
                <m:r>
                  <a:rPr lang="en-US" sz="1800" b="0" i="1" kern="1200">
                    <a:latin typeface="Cambria Math" panose="02040503050406030204" pitchFamily="18" charset="0"/>
                  </a:rPr>
                  <m:t>0</m:t>
                </m:r>
                <m:r>
                  <a:rPr lang="en-US" sz="1800" b="0" i="1" kern="1200">
                    <a:latin typeface="Cambria Math" panose="02040503050406030204" pitchFamily="18" charset="0"/>
                  </a:rPr>
                  <m:t>  ∀</m:t>
                </m:r>
                <m:r>
                  <a:rPr lang="en-US" sz="1800" b="0" i="1" kern="1200">
                    <a:latin typeface="Cambria Math" panose="02040503050406030204" pitchFamily="18" charset="0"/>
                  </a:rPr>
                  <m:t>𝑠</m:t>
                </m:r>
                <m:r>
                  <a:rPr lang="en-US" sz="1800" b="0" i="1" kern="1200">
                    <a:latin typeface="Cambria Math" panose="02040503050406030204" pitchFamily="18" charset="0"/>
                  </a:rPr>
                  <m:t>∈</m:t>
                </m:r>
                <m:r>
                  <a:rPr lang="en-US" sz="1800" b="0" i="1" kern="1200">
                    <a:latin typeface="Cambria Math" panose="02040503050406030204" pitchFamily="18" charset="0"/>
                  </a:rPr>
                  <m:t>𝑆</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𝑎𝑛𝑑</m:t>
                </m:r>
                <m:r>
                  <a:rPr lang="en-US" sz="1800" b="0" i="1" kern="1200" smtClean="0">
                    <a:latin typeface="Cambria Math" panose="02040503050406030204" pitchFamily="18" charset="0"/>
                  </a:rPr>
                  <m:t> ∀</m:t>
                </m:r>
                <m:r>
                  <a:rPr lang="en-US" sz="1800" b="0" i="1" kern="1200" smtClean="0">
                    <a:latin typeface="Cambria Math" panose="02040503050406030204" pitchFamily="18" charset="0"/>
                    <a:ea typeface="Cambria Math" panose="02040503050406030204" pitchFamily="18" charset="0"/>
                  </a:rPr>
                  <m:t>𝑎</m:t>
                </m:r>
                <m:r>
                  <a:rPr lang="en-US" sz="1800" b="0" i="1" kern="1200" smtClean="0">
                    <a:latin typeface="Cambria Math" panose="02040503050406030204" pitchFamily="18" charset="0"/>
                    <a:ea typeface="Cambria Math" panose="02040503050406030204" pitchFamily="18" charset="0"/>
                  </a:rPr>
                  <m:t>∈</m:t>
                </m:r>
                <m:r>
                  <a:rPr lang="en-US" sz="1800" b="0" i="1" kern="1200" smtClean="0">
                    <a:latin typeface="Cambria Math" panose="02040503050406030204" pitchFamily="18" charset="0"/>
                    <a:ea typeface="Cambria Math" panose="02040503050406030204" pitchFamily="18" charset="0"/>
                  </a:rPr>
                  <m:t>𝐴</m:t>
                </m:r>
              </m:oMath>
            </m:oMathPara>
          </a14:m>
          <a:endParaRPr lang="en-US" sz="1800" b="0" kern="1200" dirty="0"/>
        </a:p>
        <a:p>
          <a:pPr marL="0" lvl="0" indent="0" algn="ctr" defTabSz="800100" rtl="0">
            <a:lnSpc>
              <a:spcPct val="90000"/>
            </a:lnSpc>
            <a:spcBef>
              <a:spcPct val="0"/>
            </a:spcBef>
            <a:spcAft>
              <a:spcPct val="35000"/>
            </a:spcAft>
            <a:buNone/>
          </a:pPr>
          <a:r>
            <a:rPr lang="en-US" sz="1800" kern="1200" dirty="0"/>
            <a:t>k --&gt; which iteration we are</a:t>
          </a:r>
        </a:p>
      </dsp:txBody>
      <dsp:txXfrm>
        <a:off x="40094" y="72403"/>
        <a:ext cx="3692915" cy="74115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41793-5815-44CD-BC70-F0A2862BE824}">
      <dsp:nvSpPr>
        <dsp:cNvPr id="0" name=""/>
        <dsp:cNvSpPr/>
      </dsp:nvSpPr>
      <dsp:spPr>
        <a:xfrm>
          <a:off x="0" y="22093"/>
          <a:ext cx="4148488" cy="87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Low" defTabSz="711200" rtl="0">
            <a:lnSpc>
              <a:spcPct val="90000"/>
            </a:lnSpc>
            <a:spcBef>
              <a:spcPct val="0"/>
            </a:spcBef>
            <a:spcAft>
              <a:spcPct val="35000"/>
            </a:spcAft>
            <a:buNone/>
          </a:pPr>
          <a:r>
            <a:rPr lang="en-US" sz="1600" kern="1200" dirty="0"/>
            <a:t>After we find true value functions for given policy, we improve our policy by acting greedy (for now) </a:t>
          </a:r>
          <a:r>
            <a:rPr lang="en-US" sz="1600" kern="1200" dirty="0">
              <a:solidFill>
                <a:srgbClr val="FFFF00"/>
              </a:solidFill>
            </a:rPr>
            <a:t>(later we will see </a:t>
          </a:r>
          <a14:m xmlns:a14="http://schemas.microsoft.com/office/drawing/2010/main">
            <m:oMath xmlns:m="http://schemas.openxmlformats.org/officeDocument/2006/math">
              <m:r>
                <a:rPr lang="en-US" sz="1600" i="1" kern="1200" smtClean="0">
                  <a:solidFill>
                    <a:srgbClr val="FFFF00"/>
                  </a:solidFill>
                  <a:latin typeface="Cambria Math" panose="02040503050406030204" pitchFamily="18" charset="0"/>
                  <a:ea typeface="Cambria Math" panose="02040503050406030204" pitchFamily="18" charset="0"/>
                </a:rPr>
                <m:t>𝜀</m:t>
              </m:r>
              <m:r>
                <a:rPr lang="en-US" sz="1600" b="0" i="1" kern="1200" smtClean="0">
                  <a:solidFill>
                    <a:srgbClr val="FFFF00"/>
                  </a:solidFill>
                  <a:latin typeface="Cambria Math" panose="02040503050406030204" pitchFamily="18" charset="0"/>
                  <a:ea typeface="Cambria Math" panose="02040503050406030204" pitchFamily="18" charset="0"/>
                </a:rPr>
                <m:t>−</m:t>
              </m:r>
              <m:r>
                <a:rPr lang="en-US" sz="1600" b="0" i="1" kern="1200" smtClean="0">
                  <a:solidFill>
                    <a:srgbClr val="FFFF00"/>
                  </a:solidFill>
                  <a:latin typeface="Cambria Math" panose="02040503050406030204" pitchFamily="18" charset="0"/>
                  <a:ea typeface="Cambria Math" panose="02040503050406030204" pitchFamily="18" charset="0"/>
                </a:rPr>
                <m:t>𝑔𝑟𝑒𝑒𝑑𝑦</m:t>
              </m:r>
              <m:r>
                <a:rPr lang="en-US" sz="1600" b="0" i="1" kern="1200" smtClean="0">
                  <a:solidFill>
                    <a:srgbClr val="FFFF00"/>
                  </a:solidFill>
                  <a:latin typeface="Cambria Math" panose="02040503050406030204" pitchFamily="18" charset="0"/>
                  <a:ea typeface="Cambria Math" panose="02040503050406030204" pitchFamily="18" charset="0"/>
                </a:rPr>
                <m:t>)</m:t>
              </m:r>
            </m:oMath>
          </a14:m>
          <a:endParaRPr lang="en-US" sz="1600" kern="1200" dirty="0">
            <a:solidFill>
              <a:srgbClr val="FFFF00"/>
            </a:solidFill>
          </a:endParaRPr>
        </a:p>
      </dsp:txBody>
      <dsp:txXfrm>
        <a:off x="42950" y="65043"/>
        <a:ext cx="4062588" cy="79394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20BBA-FAC1-4526-82D6-B8D6F65DF5AD}">
      <dsp:nvSpPr>
        <dsp:cNvPr id="0" name=""/>
        <dsp:cNvSpPr/>
      </dsp:nvSpPr>
      <dsp:spPr>
        <a:xfrm>
          <a:off x="0" y="3512"/>
          <a:ext cx="2820201" cy="7148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dirty="0"/>
            <a:t>We take action with respect to new policy </a:t>
          </a:r>
          <a14:m xmlns:a14="http://schemas.microsoft.com/office/drawing/2010/main">
            <m:oMath xmlns:m="http://schemas.openxmlformats.org/officeDocument/2006/math">
              <m:sSup>
                <m:sSupPr>
                  <m:ctrlPr>
                    <a:rPr lang="en-US" sz="1300" i="1" kern="1200">
                      <a:latin typeface="Cambria Math" panose="02040503050406030204" pitchFamily="18" charset="0"/>
                    </a:rPr>
                  </m:ctrlPr>
                </m:sSupPr>
                <m:e>
                  <m:r>
                    <a:rPr lang="en-US" sz="1300" i="1" kern="1200">
                      <a:latin typeface="Cambria Math" panose="02040503050406030204" pitchFamily="18" charset="0"/>
                    </a:rPr>
                    <m:t>𝜋</m:t>
                  </m:r>
                </m:e>
                <m:sup>
                  <m:r>
                    <a:rPr lang="en-US" sz="1300" i="1" kern="1200">
                      <a:latin typeface="Cambria Math" panose="02040503050406030204" pitchFamily="18" charset="0"/>
                    </a:rPr>
                    <m:t>′</m:t>
                  </m:r>
                </m:sup>
              </m:sSup>
            </m:oMath>
          </a14:m>
          <a:r>
            <a:rPr lang="en-US" sz="1300" kern="1200" dirty="0"/>
            <a:t> and for rest we follow previous policy </a:t>
          </a:r>
          <a14:m xmlns:a14="http://schemas.microsoft.com/office/drawing/2010/main">
            <m:oMath xmlns:m="http://schemas.openxmlformats.org/officeDocument/2006/math">
              <m:r>
                <a:rPr lang="en-US" sz="1300" i="1" kern="1200">
                  <a:latin typeface="Cambria Math" panose="02040503050406030204" pitchFamily="18" charset="0"/>
                </a:rPr>
                <m:t>𝜋</m:t>
              </m:r>
            </m:oMath>
          </a14:m>
          <a:endParaRPr lang="en-US" sz="1300" kern="1200" dirty="0"/>
        </a:p>
      </dsp:txBody>
      <dsp:txXfrm>
        <a:off x="34897" y="38409"/>
        <a:ext cx="2750407" cy="6450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034CA-6234-4A8C-BDAF-A60E24A19514}">
      <dsp:nvSpPr>
        <dsp:cNvPr id="0" name=""/>
        <dsp:cNvSpPr/>
      </dsp:nvSpPr>
      <dsp:spPr>
        <a:xfrm>
          <a:off x="0" y="135786"/>
          <a:ext cx="11458936" cy="67457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t>In this situation we observe all aspect of environment which satisfy Markov process rule and pass it to agent </a:t>
          </a:r>
        </a:p>
      </dsp:txBody>
      <dsp:txXfrm>
        <a:off x="32930" y="168716"/>
        <a:ext cx="11393076" cy="608718"/>
      </dsp:txXfrm>
    </dsp:sp>
    <dsp:sp modelId="{EC9959D9-A8B6-4148-AE94-F2EE26B4A8D2}">
      <dsp:nvSpPr>
        <dsp:cNvPr id="0" name=""/>
        <dsp:cNvSpPr/>
      </dsp:nvSpPr>
      <dsp:spPr>
        <a:xfrm>
          <a:off x="0" y="867964"/>
          <a:ext cx="11458936" cy="67457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sSubSup>
                  <m:sSubSupPr>
                    <m:ctrlPr>
                      <a:rPr lang="en-US" sz="2000" b="0" i="1" kern="1200" smtClean="0">
                        <a:latin typeface="Cambria Math" panose="02040503050406030204" pitchFamily="18" charset="0"/>
                      </a:rPr>
                    </m:ctrlPr>
                  </m:sSubSupPr>
                  <m:e>
                    <m:r>
                      <a:rPr lang="en-US" sz="2000" b="0" i="1" kern="1200">
                        <a:latin typeface="Cambria Math" panose="02040503050406030204" pitchFamily="18" charset="0"/>
                      </a:rPr>
                      <m:t>𝑆</m:t>
                    </m:r>
                  </m:e>
                  <m:sub>
                    <m:r>
                      <a:rPr lang="en-US" sz="2000" b="0" i="1" kern="1200">
                        <a:latin typeface="Cambria Math" panose="02040503050406030204" pitchFamily="18" charset="0"/>
                      </a:rPr>
                      <m:t>𝑡</m:t>
                    </m:r>
                  </m:sub>
                  <m:sup>
                    <m:r>
                      <a:rPr lang="en-US" sz="2000" b="0" i="1" kern="1200">
                        <a:latin typeface="Cambria Math" panose="02040503050406030204" pitchFamily="18" charset="0"/>
                      </a:rPr>
                      <m:t>𝑒</m:t>
                    </m:r>
                    <m:r>
                      <a:rPr lang="en-US" sz="2000" b="0" i="1" kern="1200" smtClean="0">
                        <a:latin typeface="Cambria Math" panose="02040503050406030204" pitchFamily="18" charset="0"/>
                      </a:rPr>
                      <m:t>𝑛𝑣</m:t>
                    </m:r>
                  </m:sup>
                </m:sSubSup>
                <m:r>
                  <a:rPr lang="en-US" sz="2000" b="0" i="1" kern="1200">
                    <a:latin typeface="Cambria Math" panose="02040503050406030204" pitchFamily="18" charset="0"/>
                  </a:rPr>
                  <m:t>=</m:t>
                </m:r>
                <m:sSubSup>
                  <m:sSubSupPr>
                    <m:ctrlPr>
                      <a:rPr lang="en-US" sz="2000" b="0" i="1" kern="1200">
                        <a:latin typeface="Cambria Math" panose="02040503050406030204" pitchFamily="18" charset="0"/>
                      </a:rPr>
                    </m:ctrlPr>
                  </m:sSubSupPr>
                  <m:e>
                    <m:r>
                      <a:rPr lang="en-US" sz="2000" b="0" i="1" kern="1200">
                        <a:latin typeface="Cambria Math" panose="02040503050406030204" pitchFamily="18" charset="0"/>
                      </a:rPr>
                      <m:t>𝑆</m:t>
                    </m:r>
                  </m:e>
                  <m:sub>
                    <m:r>
                      <a:rPr lang="en-US" sz="2000" b="0" i="1" kern="1200">
                        <a:latin typeface="Cambria Math" panose="02040503050406030204" pitchFamily="18" charset="0"/>
                      </a:rPr>
                      <m:t>𝑡</m:t>
                    </m:r>
                  </m:sub>
                  <m:sup>
                    <m:r>
                      <a:rPr lang="en-US" sz="2000" b="0" i="1" kern="1200">
                        <a:latin typeface="Cambria Math" panose="02040503050406030204" pitchFamily="18" charset="0"/>
                      </a:rPr>
                      <m:t>𝑎</m:t>
                    </m:r>
                    <m:r>
                      <a:rPr lang="en-US" sz="2000" b="0" i="1" kern="1200" smtClean="0">
                        <a:latin typeface="Cambria Math" panose="02040503050406030204" pitchFamily="18" charset="0"/>
                      </a:rPr>
                      <m:t>𝑔𝑒𝑛𝑡</m:t>
                    </m:r>
                  </m:sup>
                </m:sSubSup>
                <m:r>
                  <a:rPr lang="en-US" sz="2000" b="0" i="1" kern="1200">
                    <a:latin typeface="Cambria Math" panose="02040503050406030204" pitchFamily="18" charset="0"/>
                  </a:rPr>
                  <m:t>=</m:t>
                </m:r>
                <m:sSub>
                  <m:sSubPr>
                    <m:ctrlPr>
                      <a:rPr lang="en-US" sz="2000" b="0" i="1" kern="1200">
                        <a:latin typeface="Cambria Math" panose="02040503050406030204" pitchFamily="18" charset="0"/>
                      </a:rPr>
                    </m:ctrlPr>
                  </m:sSubPr>
                  <m:e>
                    <m:r>
                      <a:rPr lang="en-US" sz="2000" b="0" i="1" kern="1200">
                        <a:latin typeface="Cambria Math" panose="02040503050406030204" pitchFamily="18" charset="0"/>
                      </a:rPr>
                      <m:t>𝑂</m:t>
                    </m:r>
                  </m:e>
                  <m:sub>
                    <m:r>
                      <a:rPr lang="en-US" sz="2000" b="0" i="1" kern="1200">
                        <a:latin typeface="Cambria Math" panose="02040503050406030204" pitchFamily="18" charset="0"/>
                      </a:rPr>
                      <m:t>𝑏𝑠</m:t>
                    </m:r>
                  </m:sub>
                </m:sSub>
              </m:oMath>
            </m:oMathPara>
          </a14:m>
          <a:endParaRPr lang="en-US" sz="2000" b="0" i="1" kern="1200" dirty="0"/>
        </a:p>
      </dsp:txBody>
      <dsp:txXfrm>
        <a:off x="32930" y="900894"/>
        <a:ext cx="11393076" cy="60871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ADB1B-B2A8-434F-82C5-551934E325D4}">
      <dsp:nvSpPr>
        <dsp:cNvPr id="0" name=""/>
        <dsp:cNvSpPr/>
      </dsp:nvSpPr>
      <dsp:spPr>
        <a:xfrm>
          <a:off x="0" y="132093"/>
          <a:ext cx="2748015" cy="497249"/>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14:m xmlns:a14="http://schemas.microsoft.com/office/drawing/2010/main">
            <m:oMath xmlns:m="http://schemas.openxmlformats.org/officeDocument/2006/math">
              <m:sSub>
                <m:sSubPr>
                  <m:ctrlPr>
                    <a:rPr lang="en-US" sz="1700" i="1" kern="1200" smtClean="0">
                      <a:solidFill>
                        <a:schemeClr val="tx1"/>
                      </a:solidFill>
                      <a:latin typeface="Cambria Math" panose="02040503050406030204" pitchFamily="18" charset="0"/>
                    </a:rPr>
                  </m:ctrlPr>
                </m:sSubPr>
                <m:e>
                  <m:r>
                    <a:rPr lang="en-US" sz="1700" b="0" i="1" kern="1200">
                      <a:solidFill>
                        <a:schemeClr val="tx1"/>
                      </a:solidFill>
                      <a:latin typeface="Cambria Math" panose="02040503050406030204" pitchFamily="18" charset="0"/>
                    </a:rPr>
                    <m:t>𝑄</m:t>
                  </m:r>
                </m:e>
                <m:sub>
                  <m:r>
                    <a:rPr lang="en-US" sz="1700" i="1" kern="1200">
                      <a:solidFill>
                        <a:schemeClr val="tx1"/>
                      </a:solidFill>
                      <a:latin typeface="Cambria Math" panose="02040503050406030204" pitchFamily="18" charset="0"/>
                    </a:rPr>
                    <m:t>𝜋</m:t>
                  </m:r>
                </m:sub>
              </m:sSub>
            </m:oMath>
          </a14:m>
          <a:r>
            <a:rPr lang="en-US" sz="1700" kern="1200" dirty="0">
              <a:solidFill>
                <a:schemeClr val="tx1"/>
              </a:solidFill>
            </a:rPr>
            <a:t>(s,</a:t>
          </a:r>
          <a14:m xmlns:a14="http://schemas.microsoft.com/office/drawing/2010/main">
            <m:oMath xmlns:m="http://schemas.openxmlformats.org/officeDocument/2006/math">
              <m:sSup>
                <m:sSupPr>
                  <m:ctrlPr>
                    <a:rPr lang="en-US" sz="1700" i="1" kern="1200">
                      <a:solidFill>
                        <a:schemeClr val="tx1"/>
                      </a:solidFill>
                      <a:latin typeface="Cambria Math" panose="02040503050406030204" pitchFamily="18" charset="0"/>
                    </a:rPr>
                  </m:ctrlPr>
                </m:sSupPr>
                <m:e>
                  <m:r>
                    <a:rPr lang="en-US" sz="1700" b="0" i="1" kern="1200">
                      <a:solidFill>
                        <a:schemeClr val="tx1"/>
                      </a:solidFill>
                      <a:latin typeface="Cambria Math" panose="02040503050406030204" pitchFamily="18" charset="0"/>
                    </a:rPr>
                    <m:t>𝜋</m:t>
                  </m:r>
                </m:e>
                <m:sup>
                  <m:r>
                    <a:rPr lang="en-US" sz="1700" b="0" i="1" kern="1200">
                      <a:solidFill>
                        <a:schemeClr val="tx1"/>
                      </a:solidFill>
                      <a:latin typeface="Cambria Math" panose="02040503050406030204" pitchFamily="18" charset="0"/>
                    </a:rPr>
                    <m:t>′</m:t>
                  </m:r>
                </m:sup>
              </m:sSup>
              <m:r>
                <a:rPr lang="en-US" sz="1700" b="0" i="1" kern="1200">
                  <a:solidFill>
                    <a:schemeClr val="tx1"/>
                  </a:solidFill>
                  <a:latin typeface="Cambria Math" panose="02040503050406030204" pitchFamily="18" charset="0"/>
                </a:rPr>
                <m:t>(</m:t>
              </m:r>
              <m:r>
                <a:rPr lang="en-US" sz="1700" b="0" i="1" kern="1200">
                  <a:solidFill>
                    <a:schemeClr val="tx1"/>
                  </a:solidFill>
                  <a:latin typeface="Cambria Math" panose="02040503050406030204" pitchFamily="18" charset="0"/>
                </a:rPr>
                <m:t>𝑠</m:t>
              </m:r>
              <m:r>
                <a:rPr lang="en-US" sz="1700" b="0" i="1" kern="1200">
                  <a:solidFill>
                    <a:schemeClr val="tx1"/>
                  </a:solidFill>
                  <a:latin typeface="Cambria Math" panose="02040503050406030204" pitchFamily="18" charset="0"/>
                </a:rPr>
                <m:t>))=</m:t>
              </m:r>
              <m:func>
                <m:funcPr>
                  <m:ctrlPr>
                    <a:rPr lang="en-US" sz="1700" b="0" i="1" kern="1200">
                      <a:solidFill>
                        <a:schemeClr val="tx1"/>
                      </a:solidFill>
                      <a:latin typeface="Cambria Math" panose="02040503050406030204" pitchFamily="18" charset="0"/>
                    </a:rPr>
                  </m:ctrlPr>
                </m:funcPr>
                <m:fName>
                  <m:limLow>
                    <m:limLowPr>
                      <m:ctrlPr>
                        <a:rPr lang="en-US" sz="1700" b="0" i="1" kern="1200">
                          <a:solidFill>
                            <a:schemeClr val="tx1"/>
                          </a:solidFill>
                          <a:latin typeface="Cambria Math" panose="02040503050406030204" pitchFamily="18" charset="0"/>
                        </a:rPr>
                      </m:ctrlPr>
                    </m:limLowPr>
                    <m:e>
                      <m:r>
                        <m:rPr>
                          <m:sty m:val="p"/>
                        </m:rPr>
                        <a:rPr lang="en-US" sz="1700" b="0" i="0" kern="1200">
                          <a:solidFill>
                            <a:schemeClr val="tx1"/>
                          </a:solidFill>
                          <a:latin typeface="Cambria Math" panose="02040503050406030204" pitchFamily="18" charset="0"/>
                        </a:rPr>
                        <m:t>max</m:t>
                      </m:r>
                    </m:e>
                    <m:lim>
                      <m:r>
                        <a:rPr lang="en-US" sz="1700" b="0" i="1" kern="1200">
                          <a:solidFill>
                            <a:schemeClr val="tx1"/>
                          </a:solidFill>
                          <a:latin typeface="Cambria Math" panose="02040503050406030204" pitchFamily="18" charset="0"/>
                        </a:rPr>
                        <m:t>𝑎</m:t>
                      </m:r>
                      <m:r>
                        <a:rPr lang="en-US" sz="1700" b="0" i="1" kern="1200">
                          <a:solidFill>
                            <a:schemeClr val="tx1"/>
                          </a:solidFill>
                          <a:latin typeface="Cambria Math" panose="02040503050406030204" pitchFamily="18" charset="0"/>
                        </a:rPr>
                        <m:t>𝜖</m:t>
                      </m:r>
                      <m:r>
                        <a:rPr lang="en-US" sz="1700" b="0" i="1" kern="1200">
                          <a:solidFill>
                            <a:schemeClr val="tx1"/>
                          </a:solidFill>
                          <a:latin typeface="Cambria Math" panose="02040503050406030204" pitchFamily="18" charset="0"/>
                        </a:rPr>
                        <m:t>𝐴</m:t>
                      </m:r>
                    </m:lim>
                  </m:limLow>
                </m:fName>
                <m:e>
                  <m:sSub>
                    <m:sSubPr>
                      <m:ctrlPr>
                        <a:rPr lang="en-US" sz="1700" b="0" i="1" kern="1200">
                          <a:solidFill>
                            <a:schemeClr val="tx1"/>
                          </a:solidFill>
                          <a:latin typeface="Cambria Math" panose="02040503050406030204" pitchFamily="18" charset="0"/>
                        </a:rPr>
                      </m:ctrlPr>
                    </m:sSubPr>
                    <m:e>
                      <m:r>
                        <a:rPr lang="en-US" sz="1700" b="0" i="1" kern="1200">
                          <a:solidFill>
                            <a:schemeClr val="tx1"/>
                          </a:solidFill>
                          <a:latin typeface="Cambria Math" panose="02040503050406030204" pitchFamily="18" charset="0"/>
                        </a:rPr>
                        <m:t>𝑄</m:t>
                      </m:r>
                    </m:e>
                    <m:sub>
                      <m:r>
                        <a:rPr lang="en-US" sz="1700" b="0" i="1" kern="1200">
                          <a:solidFill>
                            <a:schemeClr val="tx1"/>
                          </a:solidFill>
                          <a:latin typeface="Cambria Math" panose="02040503050406030204" pitchFamily="18" charset="0"/>
                        </a:rPr>
                        <m:t>𝜋</m:t>
                      </m:r>
                    </m:sub>
                  </m:sSub>
                  <m:r>
                    <a:rPr lang="en-US" sz="1700" b="0" i="1" kern="1200">
                      <a:solidFill>
                        <a:schemeClr val="tx1"/>
                      </a:solidFill>
                      <a:latin typeface="Cambria Math" panose="02040503050406030204" pitchFamily="18" charset="0"/>
                    </a:rPr>
                    <m:t>(</m:t>
                  </m:r>
                  <m:r>
                    <a:rPr lang="en-US" sz="1700" b="0" i="1" kern="1200">
                      <a:solidFill>
                        <a:schemeClr val="tx1"/>
                      </a:solidFill>
                      <a:latin typeface="Cambria Math" panose="02040503050406030204" pitchFamily="18" charset="0"/>
                    </a:rPr>
                    <m:t>𝑠</m:t>
                  </m:r>
                  <m:r>
                    <a:rPr lang="en-US" sz="1700" b="0" i="1" kern="1200">
                      <a:solidFill>
                        <a:schemeClr val="tx1"/>
                      </a:solidFill>
                      <a:latin typeface="Cambria Math" panose="02040503050406030204" pitchFamily="18" charset="0"/>
                    </a:rPr>
                    <m:t>,</m:t>
                  </m:r>
                  <m:r>
                    <a:rPr lang="en-US" sz="1700" b="0" i="1" kern="1200">
                      <a:solidFill>
                        <a:schemeClr val="tx1"/>
                      </a:solidFill>
                      <a:latin typeface="Cambria Math" panose="02040503050406030204" pitchFamily="18" charset="0"/>
                    </a:rPr>
                    <m:t>𝑎</m:t>
                  </m:r>
                  <m:r>
                    <a:rPr lang="en-US" sz="1700" b="0" i="1" kern="1200">
                      <a:solidFill>
                        <a:schemeClr val="tx1"/>
                      </a:solidFill>
                      <a:latin typeface="Cambria Math" panose="02040503050406030204" pitchFamily="18" charset="0"/>
                    </a:rPr>
                    <m:t>)</m:t>
                  </m:r>
                </m:e>
              </m:func>
            </m:oMath>
          </a14:m>
          <a:endParaRPr lang="en-US" sz="1700" kern="1200" dirty="0"/>
        </a:p>
      </dsp:txBody>
      <dsp:txXfrm>
        <a:off x="24274" y="156367"/>
        <a:ext cx="2699467" cy="44870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5750C-2468-4774-9A51-3AD7E2681796}">
      <dsp:nvSpPr>
        <dsp:cNvPr id="0" name=""/>
        <dsp:cNvSpPr/>
      </dsp:nvSpPr>
      <dsp:spPr>
        <a:xfrm>
          <a:off x="0" y="37368"/>
          <a:ext cx="2839452"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a:t>We have deterministic policy</a:t>
          </a:r>
        </a:p>
      </dsp:txBody>
      <dsp:txXfrm>
        <a:off x="19904" y="57272"/>
        <a:ext cx="2799644" cy="36793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ADB1B-B2A8-434F-82C5-551934E325D4}">
      <dsp:nvSpPr>
        <dsp:cNvPr id="0" name=""/>
        <dsp:cNvSpPr/>
      </dsp:nvSpPr>
      <dsp:spPr>
        <a:xfrm>
          <a:off x="0" y="0"/>
          <a:ext cx="2899768" cy="526500"/>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14:m xmlns:a14="http://schemas.microsoft.com/office/drawing/2010/main">
            <m:oMath xmlns:m="http://schemas.openxmlformats.org/officeDocument/2006/math">
              <m:sSub>
                <m:sSubPr>
                  <m:ctrlPr>
                    <a:rPr lang="en-US" sz="1800" i="1" kern="1200" smtClean="0">
                      <a:solidFill>
                        <a:schemeClr val="tx1"/>
                      </a:solidFill>
                      <a:latin typeface="Cambria Math" panose="02040503050406030204" pitchFamily="18" charset="0"/>
                    </a:rPr>
                  </m:ctrlPr>
                </m:sSubPr>
                <m:e>
                  <m:r>
                    <a:rPr lang="en-US" sz="1800" b="0" i="1" kern="1200">
                      <a:solidFill>
                        <a:schemeClr val="tx1"/>
                      </a:solidFill>
                      <a:latin typeface="Cambria Math" panose="02040503050406030204" pitchFamily="18" charset="0"/>
                    </a:rPr>
                    <m:t>𝑄</m:t>
                  </m:r>
                </m:e>
                <m:sub>
                  <m:r>
                    <a:rPr lang="en-US" sz="1800" i="1" kern="1200">
                      <a:solidFill>
                        <a:schemeClr val="tx1"/>
                      </a:solidFill>
                      <a:latin typeface="Cambria Math" panose="02040503050406030204" pitchFamily="18" charset="0"/>
                    </a:rPr>
                    <m:t>𝜋</m:t>
                  </m:r>
                </m:sub>
              </m:sSub>
            </m:oMath>
          </a14:m>
          <a:r>
            <a:rPr lang="en-US" sz="1800" kern="1200" dirty="0">
              <a:solidFill>
                <a:schemeClr val="tx1"/>
              </a:solidFill>
            </a:rPr>
            <a:t>(s,</a:t>
          </a:r>
          <a14:m xmlns:a14="http://schemas.microsoft.com/office/drawing/2010/main">
            <m:oMath xmlns:m="http://schemas.openxmlformats.org/officeDocument/2006/math">
              <m:sSup>
                <m:sSupPr>
                  <m:ctrlPr>
                    <a:rPr lang="en-US" sz="1800" i="1" kern="1200">
                      <a:solidFill>
                        <a:schemeClr val="tx1"/>
                      </a:solidFill>
                      <a:latin typeface="Cambria Math" panose="02040503050406030204" pitchFamily="18" charset="0"/>
                    </a:rPr>
                  </m:ctrlPr>
                </m:sSupPr>
                <m:e>
                  <m:r>
                    <a:rPr lang="en-US" sz="1800" b="0" i="1" kern="1200">
                      <a:solidFill>
                        <a:schemeClr val="tx1"/>
                      </a:solidFill>
                      <a:latin typeface="Cambria Math" panose="02040503050406030204" pitchFamily="18" charset="0"/>
                    </a:rPr>
                    <m:t>𝜋</m:t>
                  </m:r>
                </m:e>
                <m:sup>
                  <m:r>
                    <a:rPr lang="en-US" sz="1800" b="0" i="1" kern="1200">
                      <a:solidFill>
                        <a:schemeClr val="tx1"/>
                      </a:solidFill>
                      <a:latin typeface="Cambria Math" panose="02040503050406030204" pitchFamily="18" charset="0"/>
                    </a:rPr>
                    <m:t>′</m:t>
                  </m:r>
                </m:sup>
              </m:sSup>
              <m:r>
                <a:rPr lang="en-US" sz="1800" b="0" i="1" kern="1200">
                  <a:solidFill>
                    <a:schemeClr val="tx1"/>
                  </a:solidFill>
                  <a:latin typeface="Cambria Math" panose="02040503050406030204" pitchFamily="18" charset="0"/>
                </a:rPr>
                <m:t>(</m:t>
              </m:r>
              <m:r>
                <a:rPr lang="en-US" sz="1800" b="0" i="1" kern="1200">
                  <a:solidFill>
                    <a:schemeClr val="tx1"/>
                  </a:solidFill>
                  <a:latin typeface="Cambria Math" panose="02040503050406030204" pitchFamily="18" charset="0"/>
                </a:rPr>
                <m:t>𝑠</m:t>
              </m:r>
              <m:r>
                <a:rPr lang="en-US" sz="1800" b="0" i="1" kern="1200">
                  <a:solidFill>
                    <a:schemeClr val="tx1"/>
                  </a:solidFill>
                  <a:latin typeface="Cambria Math" panose="02040503050406030204" pitchFamily="18" charset="0"/>
                </a:rPr>
                <m:t>))=</m:t>
              </m:r>
              <m:func>
                <m:funcPr>
                  <m:ctrlPr>
                    <a:rPr lang="en-US" sz="1800" b="0" i="1" kern="1200">
                      <a:solidFill>
                        <a:schemeClr val="tx1"/>
                      </a:solidFill>
                      <a:latin typeface="Cambria Math" panose="02040503050406030204" pitchFamily="18" charset="0"/>
                    </a:rPr>
                  </m:ctrlPr>
                </m:funcPr>
                <m:fName>
                  <m:limLow>
                    <m:limLowPr>
                      <m:ctrlPr>
                        <a:rPr lang="en-US" sz="1800" b="0" i="1" kern="1200">
                          <a:solidFill>
                            <a:schemeClr val="tx1"/>
                          </a:solidFill>
                          <a:latin typeface="Cambria Math" panose="02040503050406030204" pitchFamily="18" charset="0"/>
                        </a:rPr>
                      </m:ctrlPr>
                    </m:limLowPr>
                    <m:e>
                      <m:r>
                        <m:rPr>
                          <m:sty m:val="p"/>
                        </m:rPr>
                        <a:rPr lang="en-US" sz="1800" b="0" i="0" kern="1200">
                          <a:solidFill>
                            <a:schemeClr val="tx1"/>
                          </a:solidFill>
                          <a:latin typeface="Cambria Math" panose="02040503050406030204" pitchFamily="18" charset="0"/>
                        </a:rPr>
                        <m:t>max</m:t>
                      </m:r>
                    </m:e>
                    <m:lim>
                      <m:r>
                        <a:rPr lang="en-US" sz="1800" b="0" i="1" kern="1200">
                          <a:solidFill>
                            <a:schemeClr val="tx1"/>
                          </a:solidFill>
                          <a:latin typeface="Cambria Math" panose="02040503050406030204" pitchFamily="18" charset="0"/>
                        </a:rPr>
                        <m:t>𝑎</m:t>
                      </m:r>
                      <m:r>
                        <a:rPr lang="en-US" sz="1800" b="0" i="1" kern="1200">
                          <a:solidFill>
                            <a:schemeClr val="tx1"/>
                          </a:solidFill>
                          <a:latin typeface="Cambria Math" panose="02040503050406030204" pitchFamily="18" charset="0"/>
                        </a:rPr>
                        <m:t>𝜖</m:t>
                      </m:r>
                      <m:r>
                        <a:rPr lang="en-US" sz="1800" b="0" i="1" kern="1200">
                          <a:solidFill>
                            <a:schemeClr val="tx1"/>
                          </a:solidFill>
                          <a:latin typeface="Cambria Math" panose="02040503050406030204" pitchFamily="18" charset="0"/>
                        </a:rPr>
                        <m:t>𝐴</m:t>
                      </m:r>
                    </m:lim>
                  </m:limLow>
                </m:fName>
                <m:e>
                  <m:sSub>
                    <m:sSubPr>
                      <m:ctrlPr>
                        <a:rPr lang="en-US" sz="1800" b="0" i="1" kern="1200">
                          <a:solidFill>
                            <a:schemeClr val="tx1"/>
                          </a:solidFill>
                          <a:latin typeface="Cambria Math" panose="02040503050406030204" pitchFamily="18" charset="0"/>
                        </a:rPr>
                      </m:ctrlPr>
                    </m:sSubPr>
                    <m:e>
                      <m:r>
                        <a:rPr lang="en-US" sz="1800" b="0" i="1" kern="1200">
                          <a:solidFill>
                            <a:schemeClr val="tx1"/>
                          </a:solidFill>
                          <a:latin typeface="Cambria Math" panose="02040503050406030204" pitchFamily="18" charset="0"/>
                        </a:rPr>
                        <m:t>𝑄</m:t>
                      </m:r>
                    </m:e>
                    <m:sub>
                      <m:r>
                        <a:rPr lang="en-US" sz="1800" b="0" i="1" kern="1200">
                          <a:solidFill>
                            <a:schemeClr val="tx1"/>
                          </a:solidFill>
                          <a:latin typeface="Cambria Math" panose="02040503050406030204" pitchFamily="18" charset="0"/>
                        </a:rPr>
                        <m:t>𝜋</m:t>
                      </m:r>
                    </m:sub>
                  </m:sSub>
                  <m:r>
                    <a:rPr lang="en-US" sz="1800" b="0" i="1" kern="1200">
                      <a:solidFill>
                        <a:schemeClr val="tx1"/>
                      </a:solidFill>
                      <a:latin typeface="Cambria Math" panose="02040503050406030204" pitchFamily="18" charset="0"/>
                    </a:rPr>
                    <m:t>(</m:t>
                  </m:r>
                  <m:r>
                    <a:rPr lang="en-US" sz="1800" b="0" i="1" kern="1200">
                      <a:solidFill>
                        <a:schemeClr val="tx1"/>
                      </a:solidFill>
                      <a:latin typeface="Cambria Math" panose="02040503050406030204" pitchFamily="18" charset="0"/>
                    </a:rPr>
                    <m:t>𝑠</m:t>
                  </m:r>
                  <m:r>
                    <a:rPr lang="en-US" sz="1800" b="0" i="1" kern="1200">
                      <a:solidFill>
                        <a:schemeClr val="tx1"/>
                      </a:solidFill>
                      <a:latin typeface="Cambria Math" panose="02040503050406030204" pitchFamily="18" charset="0"/>
                    </a:rPr>
                    <m:t>,</m:t>
                  </m:r>
                  <m:r>
                    <a:rPr lang="en-US" sz="1800" b="0" i="1" kern="1200">
                      <a:solidFill>
                        <a:schemeClr val="tx1"/>
                      </a:solidFill>
                      <a:latin typeface="Cambria Math" panose="02040503050406030204" pitchFamily="18" charset="0"/>
                    </a:rPr>
                    <m:t>𝑎</m:t>
                  </m:r>
                  <m:r>
                    <a:rPr lang="en-US" sz="1800" b="0" i="1" kern="1200">
                      <a:solidFill>
                        <a:schemeClr val="tx1"/>
                      </a:solidFill>
                      <a:latin typeface="Cambria Math" panose="02040503050406030204" pitchFamily="18" charset="0"/>
                    </a:rPr>
                    <m:t>)</m:t>
                  </m:r>
                </m:e>
              </m:func>
            </m:oMath>
          </a14:m>
          <a:endParaRPr lang="en-US" sz="1800" kern="1200" dirty="0"/>
        </a:p>
      </dsp:txBody>
      <dsp:txXfrm>
        <a:off x="25702" y="25702"/>
        <a:ext cx="2848364" cy="47509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E4F71-E70A-4676-8BA5-93D4DC19DEF1}">
      <dsp:nvSpPr>
        <dsp:cNvPr id="0" name=""/>
        <dsp:cNvSpPr/>
      </dsp:nvSpPr>
      <dsp:spPr>
        <a:xfrm>
          <a:off x="0" y="2855"/>
          <a:ext cx="2608446" cy="45630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500" i="1" kern="1200" smtClean="0">
                        <a:latin typeface="Cambria Math" panose="02040503050406030204" pitchFamily="18" charset="0"/>
                      </a:rPr>
                    </m:ctrlPr>
                  </m:sSubPr>
                  <m:e>
                    <m:r>
                      <a:rPr lang="en-US" sz="1500" b="0" i="1" kern="1200">
                        <a:latin typeface="Cambria Math" panose="02040503050406030204" pitchFamily="18" charset="0"/>
                      </a:rPr>
                      <m:t>𝑣</m:t>
                    </m:r>
                  </m:e>
                  <m:sub>
                    <m:sSup>
                      <m:sSupPr>
                        <m:ctrlPr>
                          <a:rPr lang="en-US" sz="1500" i="1" kern="1200">
                            <a:latin typeface="Cambria Math" panose="02040503050406030204" pitchFamily="18" charset="0"/>
                          </a:rPr>
                        </m:ctrlPr>
                      </m:sSupPr>
                      <m:e>
                        <m:r>
                          <a:rPr lang="en-US" sz="1500" i="1" kern="1200">
                            <a:latin typeface="Cambria Math" panose="02040503050406030204" pitchFamily="18" charset="0"/>
                          </a:rPr>
                          <m:t>𝜋</m:t>
                        </m:r>
                      </m:e>
                      <m:sup>
                        <m:r>
                          <a:rPr lang="en-US" sz="1500" b="0" i="1" kern="1200">
                            <a:latin typeface="Cambria Math" panose="02040503050406030204" pitchFamily="18" charset="0"/>
                          </a:rPr>
                          <m:t>′</m:t>
                        </m:r>
                      </m:sup>
                    </m:sSup>
                  </m:sub>
                </m:sSub>
                <m:r>
                  <a:rPr lang="en-US" sz="1500" b="0" i="1" kern="1200">
                    <a:latin typeface="Cambria Math" panose="02040503050406030204" pitchFamily="18" charset="0"/>
                  </a:rPr>
                  <m:t>(</m:t>
                </m:r>
                <m:r>
                  <a:rPr lang="en-US" sz="1500" b="0" i="1" kern="1200">
                    <a:latin typeface="Cambria Math" panose="02040503050406030204" pitchFamily="18" charset="0"/>
                  </a:rPr>
                  <m:t>𝑠</m:t>
                </m:r>
                <m:r>
                  <a:rPr lang="en-US" sz="1500" b="0" i="1" kern="1200">
                    <a:latin typeface="Cambria Math" panose="02040503050406030204" pitchFamily="18" charset="0"/>
                  </a:rPr>
                  <m:t>)≥</m:t>
                </m:r>
                <m:sSub>
                  <m:sSubPr>
                    <m:ctrlPr>
                      <a:rPr lang="en-US" sz="1500" i="1" kern="1200">
                        <a:latin typeface="Cambria Math" panose="02040503050406030204" pitchFamily="18" charset="0"/>
                      </a:rPr>
                    </m:ctrlPr>
                  </m:sSubPr>
                  <m:e>
                    <m:r>
                      <a:rPr lang="en-US" sz="1500" i="1" kern="1200">
                        <a:latin typeface="Cambria Math" panose="02040503050406030204" pitchFamily="18" charset="0"/>
                      </a:rPr>
                      <m:t>𝑣</m:t>
                    </m:r>
                  </m:e>
                  <m:sub>
                    <m:r>
                      <a:rPr lang="en-US" sz="1500" i="1" kern="1200">
                        <a:latin typeface="Cambria Math" panose="02040503050406030204" pitchFamily="18" charset="0"/>
                      </a:rPr>
                      <m:t>𝜋</m:t>
                    </m:r>
                  </m:sub>
                </m:sSub>
                <m:r>
                  <a:rPr lang="en-US" sz="1500" i="1" kern="1200">
                    <a:latin typeface="Cambria Math" panose="02040503050406030204" pitchFamily="18" charset="0"/>
                  </a:rPr>
                  <m:t>(</m:t>
                </m:r>
                <m:r>
                  <a:rPr lang="en-US" sz="1500" i="1" kern="1200">
                    <a:latin typeface="Cambria Math" panose="02040503050406030204" pitchFamily="18" charset="0"/>
                  </a:rPr>
                  <m:t>𝑠</m:t>
                </m:r>
                <m:r>
                  <a:rPr lang="en-US" sz="1500" i="1" kern="1200">
                    <a:latin typeface="Cambria Math" panose="02040503050406030204" pitchFamily="18" charset="0"/>
                  </a:rPr>
                  <m:t>)</m:t>
                </m:r>
              </m:oMath>
            </m:oMathPara>
          </a14:m>
          <a:endParaRPr lang="en-US" sz="1500" kern="1200" dirty="0"/>
        </a:p>
      </dsp:txBody>
      <dsp:txXfrm>
        <a:off x="22275" y="25130"/>
        <a:ext cx="2563896" cy="41175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2891E-C4EC-48A3-B2B7-D424C9304812}">
      <dsp:nvSpPr>
        <dsp:cNvPr id="0" name=""/>
        <dsp:cNvSpPr/>
      </dsp:nvSpPr>
      <dsp:spPr>
        <a:xfrm>
          <a:off x="0" y="21268"/>
          <a:ext cx="4292867" cy="2737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rtl="0">
            <a:lnSpc>
              <a:spcPct val="90000"/>
            </a:lnSpc>
            <a:spcBef>
              <a:spcPct val="0"/>
            </a:spcBef>
            <a:spcAft>
              <a:spcPct val="35000"/>
            </a:spcAft>
            <a:buNone/>
          </a:pPr>
          <a:r>
            <a:rPr lang="en-US" sz="900" kern="1200" dirty="0"/>
            <a:t>When </a:t>
          </a:r>
          <a:r>
            <a:rPr lang="en-US" sz="900" kern="1200" dirty="0">
              <a:sym typeface="Wingdings" panose="05000000000000000000" pitchFamily="2" charset="2"/>
            </a:rPr>
            <a:t></a:t>
          </a:r>
          <a14:m xmlns:a14="http://schemas.microsoft.com/office/drawing/2010/main">
            <m:oMath xmlns:m="http://schemas.openxmlformats.org/officeDocument/2006/math">
              <m:sSub>
                <m:sSubPr>
                  <m:ctrlPr>
                    <a:rPr lang="en-US" sz="900" i="1" kern="1200">
                      <a:latin typeface="Cambria Math" panose="02040503050406030204" pitchFamily="18" charset="0"/>
                    </a:rPr>
                  </m:ctrlPr>
                </m:sSubPr>
                <m:e>
                  <m:r>
                    <a:rPr lang="en-US" sz="900" i="1" kern="1200">
                      <a:latin typeface="Cambria Math" panose="02040503050406030204" pitchFamily="18" charset="0"/>
                    </a:rPr>
                    <m:t>𝑄</m:t>
                  </m:r>
                </m:e>
                <m:sub>
                  <m:r>
                    <a:rPr lang="en-US" sz="900" i="1" kern="1200">
                      <a:latin typeface="Cambria Math" panose="02040503050406030204" pitchFamily="18" charset="0"/>
                    </a:rPr>
                    <m:t>𝜋</m:t>
                  </m:r>
                </m:sub>
              </m:sSub>
            </m:oMath>
          </a14:m>
          <a:r>
            <a:rPr lang="en-US" sz="900" kern="1200" dirty="0"/>
            <a:t>(s,</a:t>
          </a:r>
          <a14:m xmlns:a14="http://schemas.microsoft.com/office/drawing/2010/main">
            <m:oMath xmlns:m="http://schemas.openxmlformats.org/officeDocument/2006/math">
              <m:sSup>
                <m:sSupPr>
                  <m:ctrlPr>
                    <a:rPr lang="en-US" sz="900" i="1" kern="1200">
                      <a:latin typeface="Cambria Math" panose="02040503050406030204" pitchFamily="18" charset="0"/>
                    </a:rPr>
                  </m:ctrlPr>
                </m:sSupPr>
                <m:e>
                  <m:r>
                    <a:rPr lang="en-US" sz="900" i="1" kern="1200">
                      <a:latin typeface="Cambria Math" panose="02040503050406030204" pitchFamily="18" charset="0"/>
                    </a:rPr>
                    <m:t>𝜋</m:t>
                  </m:r>
                </m:e>
                <m:sup>
                  <m:r>
                    <a:rPr lang="en-US" sz="900" i="1" kern="1200">
                      <a:latin typeface="Cambria Math" panose="02040503050406030204" pitchFamily="18" charset="0"/>
                    </a:rPr>
                    <m:t>′</m:t>
                  </m:r>
                </m:sup>
              </m:sSup>
              <m:r>
                <a:rPr lang="en-US" sz="900" i="1" kern="1200">
                  <a:latin typeface="Cambria Math" panose="02040503050406030204" pitchFamily="18" charset="0"/>
                </a:rPr>
                <m:t>(</m:t>
              </m:r>
              <m:r>
                <a:rPr lang="en-US" sz="900" i="1" kern="1200">
                  <a:latin typeface="Cambria Math" panose="02040503050406030204" pitchFamily="18" charset="0"/>
                </a:rPr>
                <m:t>𝑠</m:t>
              </m:r>
              <m:r>
                <a:rPr lang="en-US" sz="900" i="1" kern="1200">
                  <a:latin typeface="Cambria Math" panose="02040503050406030204" pitchFamily="18" charset="0"/>
                </a:rPr>
                <m:t>))=</m:t>
              </m:r>
              <m:func>
                <m:funcPr>
                  <m:ctrlPr>
                    <a:rPr lang="en-US" sz="900" i="1" kern="1200">
                      <a:latin typeface="Cambria Math" panose="02040503050406030204" pitchFamily="18" charset="0"/>
                    </a:rPr>
                  </m:ctrlPr>
                </m:funcPr>
                <m:fName>
                  <m:limLow>
                    <m:limLowPr>
                      <m:ctrlPr>
                        <a:rPr lang="en-US" sz="900" i="1" kern="1200">
                          <a:latin typeface="Cambria Math" panose="02040503050406030204" pitchFamily="18" charset="0"/>
                        </a:rPr>
                      </m:ctrlPr>
                    </m:limLowPr>
                    <m:e>
                      <m:r>
                        <m:rPr>
                          <m:sty m:val="p"/>
                        </m:rPr>
                        <a:rPr lang="en-US" sz="900" kern="1200">
                          <a:latin typeface="Cambria Math" panose="02040503050406030204" pitchFamily="18" charset="0"/>
                        </a:rPr>
                        <m:t>max</m:t>
                      </m:r>
                    </m:e>
                    <m:lim>
                      <m:r>
                        <a:rPr lang="en-US" sz="900" i="1" kern="1200">
                          <a:latin typeface="Cambria Math" panose="02040503050406030204" pitchFamily="18" charset="0"/>
                        </a:rPr>
                        <m:t>𝑎</m:t>
                      </m:r>
                      <m:r>
                        <a:rPr lang="en-US" sz="900" i="1" kern="1200">
                          <a:latin typeface="Cambria Math" panose="02040503050406030204" pitchFamily="18" charset="0"/>
                        </a:rPr>
                        <m:t>𝜖</m:t>
                      </m:r>
                      <m:r>
                        <a:rPr lang="en-US" sz="900" i="1" kern="1200">
                          <a:latin typeface="Cambria Math" panose="02040503050406030204" pitchFamily="18" charset="0"/>
                        </a:rPr>
                        <m:t>𝐴</m:t>
                      </m:r>
                    </m:lim>
                  </m:limLow>
                </m:fName>
                <m:e>
                  <m:sSub>
                    <m:sSubPr>
                      <m:ctrlPr>
                        <a:rPr lang="en-US" sz="900" i="1" kern="1200">
                          <a:latin typeface="Cambria Math" panose="02040503050406030204" pitchFamily="18" charset="0"/>
                        </a:rPr>
                      </m:ctrlPr>
                    </m:sSubPr>
                    <m:e>
                      <m:r>
                        <a:rPr lang="en-US" sz="900" i="1" kern="1200">
                          <a:latin typeface="Cambria Math" panose="02040503050406030204" pitchFamily="18" charset="0"/>
                        </a:rPr>
                        <m:t>𝑄</m:t>
                      </m:r>
                    </m:e>
                    <m:sub>
                      <m:r>
                        <a:rPr lang="en-US" sz="900" i="1" kern="1200">
                          <a:latin typeface="Cambria Math" panose="02040503050406030204" pitchFamily="18" charset="0"/>
                        </a:rPr>
                        <m:t>𝜋</m:t>
                      </m:r>
                    </m:sub>
                  </m:sSub>
                  <m:d>
                    <m:dPr>
                      <m:ctrlPr>
                        <a:rPr lang="en-US" sz="900" i="1" kern="1200">
                          <a:latin typeface="Cambria Math" panose="02040503050406030204" pitchFamily="18" charset="0"/>
                        </a:rPr>
                      </m:ctrlPr>
                    </m:dPr>
                    <m:e>
                      <m:r>
                        <a:rPr lang="en-US" sz="900" i="1" kern="1200">
                          <a:latin typeface="Cambria Math" panose="02040503050406030204" pitchFamily="18" charset="0"/>
                        </a:rPr>
                        <m:t>𝑠</m:t>
                      </m:r>
                      <m:r>
                        <a:rPr lang="en-US" sz="900" i="1" kern="1200">
                          <a:latin typeface="Cambria Math" panose="02040503050406030204" pitchFamily="18" charset="0"/>
                        </a:rPr>
                        <m:t>,</m:t>
                      </m:r>
                      <m:r>
                        <a:rPr lang="en-US" sz="900" i="1" kern="1200">
                          <a:latin typeface="Cambria Math" panose="02040503050406030204" pitchFamily="18" charset="0"/>
                        </a:rPr>
                        <m:t>𝑎</m:t>
                      </m:r>
                    </m:e>
                  </m:d>
                  <m:r>
                    <a:rPr lang="en-US" sz="900" b="0" i="1" kern="1200">
                      <a:latin typeface="Cambria Math" panose="02040503050406030204" pitchFamily="18" charset="0"/>
                    </a:rPr>
                    <m:t>=</m:t>
                  </m:r>
                  <m:sSub>
                    <m:sSubPr>
                      <m:ctrlPr>
                        <a:rPr lang="en-US" sz="900" i="1" kern="1200">
                          <a:latin typeface="Cambria Math" panose="02040503050406030204" pitchFamily="18" charset="0"/>
                        </a:rPr>
                      </m:ctrlPr>
                    </m:sSubPr>
                    <m:e>
                      <m:r>
                        <a:rPr lang="en-US" sz="900" i="1" kern="1200">
                          <a:latin typeface="Cambria Math" panose="02040503050406030204" pitchFamily="18" charset="0"/>
                        </a:rPr>
                        <m:t>𝑄</m:t>
                      </m:r>
                    </m:e>
                    <m:sub>
                      <m:r>
                        <a:rPr lang="en-US" sz="900" i="1" kern="1200">
                          <a:latin typeface="Cambria Math" panose="02040503050406030204" pitchFamily="18" charset="0"/>
                        </a:rPr>
                        <m:t>𝜋</m:t>
                      </m:r>
                    </m:sub>
                  </m:sSub>
                  <m:d>
                    <m:dPr>
                      <m:ctrlPr>
                        <a:rPr lang="en-US" sz="900" i="1" kern="1200">
                          <a:latin typeface="Cambria Math" panose="02040503050406030204" pitchFamily="18" charset="0"/>
                        </a:rPr>
                      </m:ctrlPr>
                    </m:dPr>
                    <m:e>
                      <m:r>
                        <a:rPr lang="en-US" sz="900" i="1" kern="1200">
                          <a:latin typeface="Cambria Math" panose="02040503050406030204" pitchFamily="18" charset="0"/>
                        </a:rPr>
                        <m:t>𝑠</m:t>
                      </m:r>
                      <m:r>
                        <a:rPr lang="en-US" sz="900" i="1" kern="1200">
                          <a:latin typeface="Cambria Math" panose="02040503050406030204" pitchFamily="18" charset="0"/>
                        </a:rPr>
                        <m:t>,</m:t>
                      </m:r>
                      <m:r>
                        <a:rPr lang="en-US" sz="900" i="1" kern="1200">
                          <a:latin typeface="Cambria Math" panose="02040503050406030204" pitchFamily="18" charset="0"/>
                        </a:rPr>
                        <m:t>𝜋</m:t>
                      </m:r>
                      <m:d>
                        <m:dPr>
                          <m:ctrlPr>
                            <a:rPr lang="en-US" sz="900" i="1" kern="1200">
                              <a:latin typeface="Cambria Math" panose="02040503050406030204" pitchFamily="18" charset="0"/>
                            </a:rPr>
                          </m:ctrlPr>
                        </m:dPr>
                        <m:e>
                          <m:r>
                            <a:rPr lang="en-US" sz="900" i="1" kern="1200">
                              <a:latin typeface="Cambria Math" panose="02040503050406030204" pitchFamily="18" charset="0"/>
                            </a:rPr>
                            <m:t>𝑠</m:t>
                          </m:r>
                        </m:e>
                      </m:d>
                    </m:e>
                  </m:d>
                  <m:r>
                    <m:rPr>
                      <m:nor/>
                    </m:rPr>
                    <a:rPr lang="en-US" sz="900" i="1" kern="1200"/>
                    <m:t> </m:t>
                  </m:r>
                  <m:r>
                    <a:rPr lang="en-US" sz="900" b="0" i="1" kern="1200">
                      <a:latin typeface="Cambria Math" panose="02040503050406030204" pitchFamily="18" charset="0"/>
                    </a:rPr>
                    <m:t>=</m:t>
                  </m:r>
                  <m:sSub>
                    <m:sSubPr>
                      <m:ctrlPr>
                        <a:rPr lang="en-US" sz="900" i="1" kern="1200">
                          <a:latin typeface="Cambria Math" panose="02040503050406030204" pitchFamily="18" charset="0"/>
                        </a:rPr>
                      </m:ctrlPr>
                    </m:sSubPr>
                    <m:e>
                      <m:r>
                        <a:rPr lang="en-US" sz="900" i="1" kern="1200">
                          <a:latin typeface="Cambria Math" panose="02040503050406030204" pitchFamily="18" charset="0"/>
                        </a:rPr>
                        <m:t>𝑣</m:t>
                      </m:r>
                    </m:e>
                    <m:sub>
                      <m:r>
                        <a:rPr lang="en-US" sz="900" i="1" kern="1200">
                          <a:latin typeface="Cambria Math" panose="02040503050406030204" pitchFamily="18" charset="0"/>
                        </a:rPr>
                        <m:t>𝜋</m:t>
                      </m:r>
                    </m:sub>
                  </m:sSub>
                  <m:d>
                    <m:dPr>
                      <m:ctrlPr>
                        <a:rPr lang="en-US" sz="900" i="1" kern="1200">
                          <a:latin typeface="Cambria Math" panose="02040503050406030204" pitchFamily="18" charset="0"/>
                        </a:rPr>
                      </m:ctrlPr>
                    </m:dPr>
                    <m:e>
                      <m:r>
                        <a:rPr lang="en-US" sz="900" i="1" kern="1200">
                          <a:latin typeface="Cambria Math" panose="02040503050406030204" pitchFamily="18" charset="0"/>
                        </a:rPr>
                        <m:t>𝑠</m:t>
                      </m:r>
                    </m:e>
                  </m:d>
                  <m:r>
                    <m:rPr>
                      <m:nor/>
                    </m:rPr>
                    <a:rPr lang="en-US" sz="900" i="1" kern="1200"/>
                    <m:t> </m:t>
                  </m:r>
                </m:e>
              </m:func>
            </m:oMath>
          </a14:m>
          <a:r>
            <a:rPr lang="en-US" sz="900" kern="1200" dirty="0">
              <a:sym typeface="Wingdings" panose="05000000000000000000" pitchFamily="2" charset="2"/>
            </a:rPr>
            <a:t></a:t>
          </a:r>
          <a:r>
            <a:rPr lang="en-US" sz="900" kern="1200" dirty="0"/>
            <a:t>we stop improvement</a:t>
          </a:r>
        </a:p>
      </dsp:txBody>
      <dsp:txXfrm>
        <a:off x="13365" y="34633"/>
        <a:ext cx="4266137" cy="247050"/>
      </dsp:txXfrm>
    </dsp:sp>
    <dsp:sp modelId="{B03DA806-9F45-4C60-AC1A-7FC32E4875AF}">
      <dsp:nvSpPr>
        <dsp:cNvPr id="0" name=""/>
        <dsp:cNvSpPr/>
      </dsp:nvSpPr>
      <dsp:spPr>
        <a:xfrm>
          <a:off x="0" y="320968"/>
          <a:ext cx="4292867" cy="2737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rtl="0">
            <a:lnSpc>
              <a:spcPct val="90000"/>
            </a:lnSpc>
            <a:spcBef>
              <a:spcPct val="0"/>
            </a:spcBef>
            <a:spcAft>
              <a:spcPct val="35000"/>
            </a:spcAft>
            <a:buNone/>
          </a:pPr>
          <a:r>
            <a:rPr lang="en-US" sz="900" kern="1200" dirty="0"/>
            <a:t>bellman optimality equation has satisfied</a:t>
          </a:r>
          <a:r>
            <a:rPr lang="en-US" sz="900" kern="1200" dirty="0">
              <a:sym typeface="Wingdings" panose="05000000000000000000" pitchFamily="2" charset="2"/>
            </a:rPr>
            <a:t></a:t>
          </a:r>
          <a14:m xmlns:a14="http://schemas.microsoft.com/office/drawing/2010/main">
            <m:oMath xmlns:m="http://schemas.openxmlformats.org/officeDocument/2006/math">
              <m:sSub>
                <m:sSubPr>
                  <m:ctrlPr>
                    <a:rPr lang="en-US" sz="900" i="1" kern="1200">
                      <a:latin typeface="Cambria Math" panose="02040503050406030204" pitchFamily="18" charset="0"/>
                    </a:rPr>
                  </m:ctrlPr>
                </m:sSubPr>
                <m:e>
                  <m:r>
                    <a:rPr lang="en-US" sz="900" i="1" kern="1200">
                      <a:latin typeface="Cambria Math" panose="02040503050406030204" pitchFamily="18" charset="0"/>
                    </a:rPr>
                    <m:t>𝑣</m:t>
                  </m:r>
                </m:e>
                <m:sub>
                  <m:r>
                    <a:rPr lang="en-US" sz="900" i="1" kern="1200">
                      <a:latin typeface="Cambria Math" panose="02040503050406030204" pitchFamily="18" charset="0"/>
                    </a:rPr>
                    <m:t>𝜋</m:t>
                  </m:r>
                </m:sub>
              </m:sSub>
              <m:d>
                <m:dPr>
                  <m:ctrlPr>
                    <a:rPr lang="en-US" sz="900" i="1" kern="1200">
                      <a:latin typeface="Cambria Math" panose="02040503050406030204" pitchFamily="18" charset="0"/>
                    </a:rPr>
                  </m:ctrlPr>
                </m:dPr>
                <m:e>
                  <m:r>
                    <a:rPr lang="en-US" sz="900" i="1" kern="1200">
                      <a:latin typeface="Cambria Math" panose="02040503050406030204" pitchFamily="18" charset="0"/>
                    </a:rPr>
                    <m:t>𝑠</m:t>
                  </m:r>
                </m:e>
              </m:d>
              <m:r>
                <a:rPr lang="en-US" sz="900" i="1" kern="1200">
                  <a:latin typeface="Cambria Math" panose="02040503050406030204" pitchFamily="18" charset="0"/>
                </a:rPr>
                <m:t>=</m:t>
              </m:r>
              <m:func>
                <m:funcPr>
                  <m:ctrlPr>
                    <a:rPr lang="en-US" sz="900" i="1" kern="1200">
                      <a:latin typeface="Cambria Math" panose="02040503050406030204" pitchFamily="18" charset="0"/>
                    </a:rPr>
                  </m:ctrlPr>
                </m:funcPr>
                <m:fName>
                  <m:limLow>
                    <m:limLowPr>
                      <m:ctrlPr>
                        <a:rPr lang="en-US" sz="900" i="1" kern="1200">
                          <a:latin typeface="Cambria Math" panose="02040503050406030204" pitchFamily="18" charset="0"/>
                        </a:rPr>
                      </m:ctrlPr>
                    </m:limLowPr>
                    <m:e>
                      <m:r>
                        <m:rPr>
                          <m:sty m:val="p"/>
                        </m:rPr>
                        <a:rPr lang="en-US" sz="900" kern="1200">
                          <a:latin typeface="Cambria Math" panose="02040503050406030204" pitchFamily="18" charset="0"/>
                        </a:rPr>
                        <m:t>max</m:t>
                      </m:r>
                    </m:e>
                    <m:lim>
                      <m:r>
                        <a:rPr lang="en-US" sz="900" i="1" kern="1200">
                          <a:latin typeface="Cambria Math" panose="02040503050406030204" pitchFamily="18" charset="0"/>
                        </a:rPr>
                        <m:t>𝑎</m:t>
                      </m:r>
                    </m:lim>
                  </m:limLow>
                </m:fName>
                <m:e>
                  <m:sSub>
                    <m:sSubPr>
                      <m:ctrlPr>
                        <a:rPr lang="en-US" sz="900" i="1" kern="1200">
                          <a:latin typeface="Cambria Math" panose="02040503050406030204" pitchFamily="18" charset="0"/>
                        </a:rPr>
                      </m:ctrlPr>
                    </m:sSubPr>
                    <m:e>
                      <m:r>
                        <a:rPr lang="en-US" sz="900" i="1" kern="1200">
                          <a:latin typeface="Cambria Math" panose="02040503050406030204" pitchFamily="18" charset="0"/>
                        </a:rPr>
                        <m:t>𝑄</m:t>
                      </m:r>
                    </m:e>
                    <m:sub>
                      <m:r>
                        <a:rPr lang="en-US" sz="900" i="1" kern="1200">
                          <a:latin typeface="Cambria Math" panose="02040503050406030204" pitchFamily="18" charset="0"/>
                        </a:rPr>
                        <m:t>𝜋</m:t>
                      </m:r>
                    </m:sub>
                  </m:sSub>
                  <m:d>
                    <m:dPr>
                      <m:ctrlPr>
                        <a:rPr lang="en-US" sz="900" i="1" kern="1200">
                          <a:latin typeface="Cambria Math" panose="02040503050406030204" pitchFamily="18" charset="0"/>
                        </a:rPr>
                      </m:ctrlPr>
                    </m:dPr>
                    <m:e>
                      <m:r>
                        <a:rPr lang="en-US" sz="900" i="1" kern="1200">
                          <a:latin typeface="Cambria Math" panose="02040503050406030204" pitchFamily="18" charset="0"/>
                        </a:rPr>
                        <m:t>𝑠</m:t>
                      </m:r>
                      <m:r>
                        <a:rPr lang="en-US" sz="900" i="1" kern="1200">
                          <a:latin typeface="Cambria Math" panose="02040503050406030204" pitchFamily="18" charset="0"/>
                        </a:rPr>
                        <m:t>,</m:t>
                      </m:r>
                      <m:r>
                        <a:rPr lang="en-US" sz="900" i="1" kern="1200">
                          <a:latin typeface="Cambria Math" panose="02040503050406030204" pitchFamily="18" charset="0"/>
                        </a:rPr>
                        <m:t>𝑎</m:t>
                      </m:r>
                    </m:e>
                  </m:d>
                </m:e>
              </m:func>
            </m:oMath>
          </a14:m>
          <a:endParaRPr lang="en-US" sz="900" kern="1200" dirty="0"/>
        </a:p>
      </dsp:txBody>
      <dsp:txXfrm>
        <a:off x="13365" y="334333"/>
        <a:ext cx="4266137" cy="24705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11F34-B9ED-4ED2-B2EA-A623544E7D4A}">
      <dsp:nvSpPr>
        <dsp:cNvPr id="0" name=""/>
        <dsp:cNvSpPr/>
      </dsp:nvSpPr>
      <dsp:spPr>
        <a:xfrm>
          <a:off x="0" y="11501"/>
          <a:ext cx="2695072" cy="575639"/>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14:m xmlns:a14="http://schemas.microsoft.com/office/drawing/2010/main">
            <m:oMath xmlns:m="http://schemas.openxmlformats.org/officeDocument/2006/math">
              <m:sSub>
                <m:sSubPr>
                  <m:ctrlPr>
                    <a:rPr lang="en-US" sz="2400" i="1" kern="1200" smtClean="0">
                      <a:solidFill>
                        <a:schemeClr val="tx1"/>
                      </a:solidFill>
                      <a:latin typeface="Cambria Math" panose="02040503050406030204" pitchFamily="18" charset="0"/>
                    </a:rPr>
                  </m:ctrlPr>
                </m:sSubPr>
                <m:e>
                  <m:r>
                    <a:rPr lang="en-US" sz="2400" i="1" kern="1200">
                      <a:solidFill>
                        <a:schemeClr val="tx1"/>
                      </a:solidFill>
                      <a:latin typeface="Cambria Math" panose="02040503050406030204" pitchFamily="18" charset="0"/>
                    </a:rPr>
                    <m:t>𝑣</m:t>
                  </m:r>
                </m:e>
                <m:sub>
                  <m:r>
                    <a:rPr lang="en-US" sz="2400" i="1" kern="1200">
                      <a:solidFill>
                        <a:schemeClr val="tx1"/>
                      </a:solidFill>
                      <a:latin typeface="Cambria Math" panose="02040503050406030204" pitchFamily="18" charset="0"/>
                    </a:rPr>
                    <m:t>𝜋</m:t>
                  </m:r>
                </m:sub>
              </m:sSub>
              <m:d>
                <m:dPr>
                  <m:ctrlPr>
                    <a:rPr lang="en-US" sz="2400" i="1" kern="1200">
                      <a:solidFill>
                        <a:schemeClr val="tx1"/>
                      </a:solidFill>
                      <a:latin typeface="Cambria Math" panose="02040503050406030204" pitchFamily="18" charset="0"/>
                    </a:rPr>
                  </m:ctrlPr>
                </m:dPr>
                <m:e>
                  <m:r>
                    <a:rPr lang="en-US" sz="2400" i="1" kern="1200">
                      <a:solidFill>
                        <a:schemeClr val="tx1"/>
                      </a:solidFill>
                      <a:latin typeface="Cambria Math" panose="02040503050406030204" pitchFamily="18" charset="0"/>
                    </a:rPr>
                    <m:t>𝑠</m:t>
                  </m:r>
                </m:e>
              </m:d>
            </m:oMath>
          </a14:m>
          <a:r>
            <a:rPr lang="en-US" sz="2400" kern="1200" dirty="0">
              <a:solidFill>
                <a:schemeClr val="tx1"/>
              </a:solidFill>
            </a:rPr>
            <a:t>=</a:t>
          </a:r>
          <a14:m xmlns:a14="http://schemas.microsoft.com/office/drawing/2010/main">
            <m:oMath xmlns:m="http://schemas.openxmlformats.org/officeDocument/2006/math">
              <m:sSub>
                <m:sSubPr>
                  <m:ctrlPr>
                    <a:rPr lang="en-US" sz="2400" i="1" kern="1200">
                      <a:solidFill>
                        <a:schemeClr val="tx1"/>
                      </a:solidFill>
                      <a:latin typeface="Cambria Math" panose="02040503050406030204" pitchFamily="18" charset="0"/>
                    </a:rPr>
                  </m:ctrlPr>
                </m:sSubPr>
                <m:e>
                  <m:r>
                    <a:rPr lang="en-US" sz="2400" i="1" kern="1200">
                      <a:solidFill>
                        <a:schemeClr val="tx1"/>
                      </a:solidFill>
                      <a:latin typeface="Cambria Math" panose="02040503050406030204" pitchFamily="18" charset="0"/>
                    </a:rPr>
                    <m:t>𝑣</m:t>
                  </m:r>
                </m:e>
                <m:sub>
                  <m:r>
                    <a:rPr lang="en-US" sz="2400" i="1" kern="1200">
                      <a:solidFill>
                        <a:schemeClr val="tx1"/>
                      </a:solidFill>
                      <a:latin typeface="Cambria Math" panose="02040503050406030204" pitchFamily="18" charset="0"/>
                    </a:rPr>
                    <m:t>∗</m:t>
                  </m:r>
                </m:sub>
              </m:sSub>
              <m:d>
                <m:dPr>
                  <m:ctrlPr>
                    <a:rPr lang="en-US" sz="2400" i="1" kern="1200">
                      <a:solidFill>
                        <a:schemeClr val="tx1"/>
                      </a:solidFill>
                      <a:latin typeface="Cambria Math" panose="02040503050406030204" pitchFamily="18" charset="0"/>
                    </a:rPr>
                  </m:ctrlPr>
                </m:dPr>
                <m:e>
                  <m:r>
                    <a:rPr lang="en-US" sz="2400" i="1" kern="1200">
                      <a:solidFill>
                        <a:schemeClr val="tx1"/>
                      </a:solidFill>
                      <a:latin typeface="Cambria Math" panose="02040503050406030204" pitchFamily="18" charset="0"/>
                    </a:rPr>
                    <m:t>𝑠</m:t>
                  </m:r>
                </m:e>
              </m:d>
            </m:oMath>
          </a14:m>
          <a:endParaRPr lang="en-US" sz="2400" kern="1200" dirty="0">
            <a:solidFill>
              <a:schemeClr val="tx1"/>
            </a:solidFill>
          </a:endParaRPr>
        </a:p>
      </dsp:txBody>
      <dsp:txXfrm>
        <a:off x="28100" y="39601"/>
        <a:ext cx="2638872" cy="51943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E949C-81C7-4802-B53E-4AE30089915B}">
      <dsp:nvSpPr>
        <dsp:cNvPr id="0" name=""/>
        <dsp:cNvSpPr/>
      </dsp:nvSpPr>
      <dsp:spPr>
        <a:xfrm>
          <a:off x="1413491" y="904759"/>
          <a:ext cx="8376822" cy="8201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policy evaluation step iterate through (k) until reach some true value function for specific policy but in this case, we iterate only a few (k) </a:t>
          </a:r>
        </a:p>
      </dsp:txBody>
      <dsp:txXfrm>
        <a:off x="1453526" y="944794"/>
        <a:ext cx="8296752" cy="740053"/>
      </dsp:txXfrm>
    </dsp:sp>
    <dsp:sp modelId="{65CDF510-6C20-4924-B2F0-4C06908EA8BE}">
      <dsp:nvSpPr>
        <dsp:cNvPr id="0" name=""/>
        <dsp:cNvSpPr/>
      </dsp:nvSpPr>
      <dsp:spPr>
        <a:xfrm rot="2398392">
          <a:off x="5770437" y="2606426"/>
          <a:ext cx="2744405" cy="0"/>
        </a:xfrm>
        <a:custGeom>
          <a:avLst/>
          <a:gdLst/>
          <a:ahLst/>
          <a:cxnLst/>
          <a:rect l="0" t="0" r="0" b="0"/>
          <a:pathLst>
            <a:path>
              <a:moveTo>
                <a:pt x="0" y="0"/>
              </a:moveTo>
              <a:lnTo>
                <a:pt x="274440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4F93A1-2465-4AED-B4EC-C28971302A04}">
      <dsp:nvSpPr>
        <dsp:cNvPr id="0" name=""/>
        <dsp:cNvSpPr/>
      </dsp:nvSpPr>
      <dsp:spPr>
        <a:xfrm>
          <a:off x="6260093" y="3487969"/>
          <a:ext cx="4943712" cy="901559"/>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If k&gt;1 then we actually apply generalized policy iteration</a:t>
          </a:r>
        </a:p>
      </dsp:txBody>
      <dsp:txXfrm>
        <a:off x="6304103" y="3531979"/>
        <a:ext cx="4855692" cy="813539"/>
      </dsp:txXfrm>
    </dsp:sp>
    <dsp:sp modelId="{CCF15DBB-B75B-4935-ADD2-A954211355B9}">
      <dsp:nvSpPr>
        <dsp:cNvPr id="0" name=""/>
        <dsp:cNvSpPr/>
      </dsp:nvSpPr>
      <dsp:spPr>
        <a:xfrm rot="8368238">
          <a:off x="2747847" y="2601549"/>
          <a:ext cx="2698107" cy="0"/>
        </a:xfrm>
        <a:custGeom>
          <a:avLst/>
          <a:gdLst/>
          <a:ahLst/>
          <a:cxnLst/>
          <a:rect l="0" t="0" r="0" b="0"/>
          <a:pathLst>
            <a:path>
              <a:moveTo>
                <a:pt x="0" y="0"/>
              </a:moveTo>
              <a:lnTo>
                <a:pt x="269810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BEFF18-4E2D-4AA9-82A4-E36013006F79}">
      <dsp:nvSpPr>
        <dsp:cNvPr id="0" name=""/>
        <dsp:cNvSpPr/>
      </dsp:nvSpPr>
      <dsp:spPr>
        <a:xfrm>
          <a:off x="0" y="3478215"/>
          <a:ext cx="5088547" cy="901559"/>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If k=1 our policy iteration process is very similar to value iteration process but with one difference of having policy in Generalized policy iteration</a:t>
          </a:r>
        </a:p>
      </dsp:txBody>
      <dsp:txXfrm>
        <a:off x="44010" y="3522225"/>
        <a:ext cx="5000527" cy="81353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02D34-9F86-46C1-9B50-CD28A8F8BEAE}">
      <dsp:nvSpPr>
        <dsp:cNvPr id="0" name=""/>
        <dsp:cNvSpPr/>
      </dsp:nvSpPr>
      <dsp:spPr>
        <a:xfrm>
          <a:off x="0" y="57322"/>
          <a:ext cx="3793831" cy="1197842"/>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i="1" kern="1200" smtClean="0">
                        <a:solidFill>
                          <a:schemeClr val="tx1"/>
                        </a:solidFill>
                        <a:latin typeface="Cambria Math" panose="02040503050406030204" pitchFamily="18" charset="0"/>
                      </a:rPr>
                    </m:ctrlPr>
                  </m:sSubPr>
                  <m:e>
                    <m:r>
                      <a:rPr lang="en-US" sz="1400" i="1" kern="1200">
                        <a:solidFill>
                          <a:schemeClr val="tx1"/>
                        </a:solidFill>
                        <a:latin typeface="Cambria Math" panose="02040503050406030204" pitchFamily="18" charset="0"/>
                      </a:rPr>
                      <m:t>𝑣</m:t>
                    </m:r>
                  </m:e>
                  <m:sub>
                    <m:r>
                      <a:rPr lang="en-US" sz="1400" b="0" i="1" kern="1200" smtClean="0">
                        <a:solidFill>
                          <a:schemeClr val="tx1"/>
                        </a:solidFill>
                        <a:latin typeface="Cambria Math" panose="02040503050406030204" pitchFamily="18" charset="0"/>
                      </a:rPr>
                      <m:t>𝑘</m:t>
                    </m:r>
                    <m:r>
                      <a:rPr lang="en-US" sz="1400" b="0" i="1" kern="1200" smtClean="0">
                        <a:solidFill>
                          <a:schemeClr val="tx1"/>
                        </a:solidFill>
                        <a:latin typeface="Cambria Math" panose="02040503050406030204" pitchFamily="18" charset="0"/>
                      </a:rPr>
                      <m:t>+</m:t>
                    </m:r>
                    <m:r>
                      <a:rPr lang="en-US" sz="1400" b="0" i="1" kern="1200" smtClean="0">
                        <a:solidFill>
                          <a:schemeClr val="tx1"/>
                        </a:solidFill>
                        <a:latin typeface="Cambria Math" panose="02040503050406030204" pitchFamily="18" charset="0"/>
                      </a:rPr>
                      <m:t>1</m:t>
                    </m:r>
                  </m:sub>
                </m:sSub>
                <m:d>
                  <m:dPr>
                    <m:ctrlPr>
                      <a:rPr lang="en-US" sz="1400" i="1" kern="1200">
                        <a:solidFill>
                          <a:schemeClr val="tx1"/>
                        </a:solidFill>
                        <a:latin typeface="Cambria Math" panose="02040503050406030204" pitchFamily="18" charset="0"/>
                      </a:rPr>
                    </m:ctrlPr>
                  </m:dPr>
                  <m:e>
                    <m:r>
                      <a:rPr lang="en-US" sz="1400" i="1" kern="1200">
                        <a:solidFill>
                          <a:schemeClr val="tx1"/>
                        </a:solidFill>
                        <a:latin typeface="Cambria Math" panose="02040503050406030204" pitchFamily="18" charset="0"/>
                      </a:rPr>
                      <m:t>𝑠</m:t>
                    </m:r>
                  </m:e>
                </m:d>
                <m:r>
                  <a:rPr lang="en-US" sz="1400" i="1" kern="1200">
                    <a:solidFill>
                      <a:schemeClr val="tx1"/>
                    </a:solidFill>
                    <a:latin typeface="Cambria Math" panose="02040503050406030204" pitchFamily="18" charset="0"/>
                  </a:rPr>
                  <m:t>=</m:t>
                </m:r>
                <m:func>
                  <m:funcPr>
                    <m:ctrlPr>
                      <a:rPr lang="en-US" sz="1400" i="1" kern="1200">
                        <a:solidFill>
                          <a:schemeClr val="tx1"/>
                        </a:solidFill>
                        <a:latin typeface="Cambria Math" panose="02040503050406030204" pitchFamily="18" charset="0"/>
                      </a:rPr>
                    </m:ctrlPr>
                  </m:funcPr>
                  <m:fName>
                    <m:limLow>
                      <m:limLowPr>
                        <m:ctrlPr>
                          <a:rPr lang="en-US" sz="1400" i="1" kern="1200">
                            <a:solidFill>
                              <a:schemeClr val="tx1"/>
                            </a:solidFill>
                            <a:latin typeface="Cambria Math" panose="02040503050406030204" pitchFamily="18" charset="0"/>
                          </a:rPr>
                        </m:ctrlPr>
                      </m:limLowPr>
                      <m:e>
                        <m:r>
                          <m:rPr>
                            <m:sty m:val="p"/>
                          </m:rPr>
                          <a:rPr lang="en-US" sz="1400" kern="1200">
                            <a:solidFill>
                              <a:schemeClr val="tx1"/>
                            </a:solidFill>
                            <a:latin typeface="Cambria Math" panose="02040503050406030204" pitchFamily="18" charset="0"/>
                          </a:rPr>
                          <m:t>max</m:t>
                        </m:r>
                      </m:e>
                      <m:lim>
                        <m:r>
                          <a:rPr lang="en-US" sz="1400" i="1" kern="1200">
                            <a:solidFill>
                              <a:schemeClr val="tx1"/>
                            </a:solidFill>
                            <a:latin typeface="Cambria Math" panose="02040503050406030204" pitchFamily="18" charset="0"/>
                          </a:rPr>
                          <m:t>𝑎</m:t>
                        </m:r>
                      </m:lim>
                    </m:limLow>
                  </m:fName>
                  <m:e>
                    <m:r>
                      <a:rPr lang="en-US" sz="1400" i="1" kern="1200">
                        <a:solidFill>
                          <a:schemeClr val="tx1"/>
                        </a:solidFill>
                        <a:latin typeface="Cambria Math" panose="02040503050406030204" pitchFamily="18" charset="0"/>
                      </a:rPr>
                      <m:t>(</m:t>
                    </m:r>
                    <m:sSubSup>
                      <m:sSubSupPr>
                        <m:ctrlPr>
                          <a:rPr lang="en-US" sz="1400" i="1" kern="1200">
                            <a:solidFill>
                              <a:schemeClr val="tx1"/>
                            </a:solidFill>
                            <a:latin typeface="Cambria Math" panose="02040503050406030204" pitchFamily="18" charset="0"/>
                          </a:rPr>
                        </m:ctrlPr>
                      </m:sSubSupPr>
                      <m:e>
                        <m:r>
                          <a:rPr lang="en-US" sz="1400" i="1" kern="1200">
                            <a:solidFill>
                              <a:schemeClr val="tx1"/>
                            </a:solidFill>
                            <a:latin typeface="Cambria Math" panose="02040503050406030204" pitchFamily="18" charset="0"/>
                          </a:rPr>
                          <m:t>𝑅</m:t>
                        </m:r>
                      </m:e>
                      <m:sub>
                        <m:r>
                          <a:rPr lang="en-US" sz="1400" i="1" kern="1200">
                            <a:solidFill>
                              <a:schemeClr val="tx1"/>
                            </a:solidFill>
                            <a:latin typeface="Cambria Math" panose="02040503050406030204" pitchFamily="18" charset="0"/>
                          </a:rPr>
                          <m:t>𝑠</m:t>
                        </m:r>
                      </m:sub>
                      <m:sup>
                        <m:r>
                          <a:rPr lang="en-US" sz="1400" i="1" kern="1200">
                            <a:solidFill>
                              <a:schemeClr val="tx1"/>
                            </a:solidFill>
                            <a:latin typeface="Cambria Math" panose="02040503050406030204" pitchFamily="18" charset="0"/>
                          </a:rPr>
                          <m:t>𝑎</m:t>
                        </m:r>
                      </m:sup>
                    </m:sSubSup>
                    <m:r>
                      <a:rPr lang="en-US" sz="1400" i="1" kern="1200">
                        <a:solidFill>
                          <a:schemeClr val="tx1"/>
                        </a:solidFill>
                        <a:latin typeface="Cambria Math" panose="02040503050406030204" pitchFamily="18" charset="0"/>
                      </a:rPr>
                      <m:t>+</m:t>
                    </m:r>
                    <m:r>
                      <a:rPr lang="en-US" sz="1400" i="1" kern="1200">
                        <a:solidFill>
                          <a:schemeClr val="tx1"/>
                        </a:solidFill>
                        <a:latin typeface="Cambria Math" panose="02040503050406030204" pitchFamily="18" charset="0"/>
                      </a:rPr>
                      <m:t>𝛾</m:t>
                    </m:r>
                    <m:nary>
                      <m:naryPr>
                        <m:chr m:val="∑"/>
                        <m:supHide m:val="on"/>
                        <m:ctrlPr>
                          <a:rPr lang="en-US" sz="1400" i="1" kern="1200">
                            <a:solidFill>
                              <a:schemeClr val="tx1"/>
                            </a:solidFill>
                            <a:latin typeface="Cambria Math" panose="02040503050406030204" pitchFamily="18" charset="0"/>
                          </a:rPr>
                        </m:ctrlPr>
                      </m:naryPr>
                      <m:sub>
                        <m:sSup>
                          <m:sSupPr>
                            <m:ctrlPr>
                              <a:rPr lang="en-US" sz="1400" i="1" kern="1200">
                                <a:solidFill>
                                  <a:schemeClr val="tx1"/>
                                </a:solidFill>
                                <a:latin typeface="Cambria Math" panose="02040503050406030204" pitchFamily="18" charset="0"/>
                              </a:rPr>
                            </m:ctrlPr>
                          </m:sSupPr>
                          <m:e>
                            <m:r>
                              <m:rPr>
                                <m:brk m:alnAt="7"/>
                              </m:rPr>
                              <a:rPr lang="en-US" sz="1400" i="1" kern="1200">
                                <a:solidFill>
                                  <a:schemeClr val="tx1"/>
                                </a:solidFill>
                                <a:latin typeface="Cambria Math" panose="02040503050406030204" pitchFamily="18" charset="0"/>
                              </a:rPr>
                              <m:t>𝑠</m:t>
                            </m:r>
                          </m:e>
                          <m:sup>
                            <m:r>
                              <a:rPr lang="en-US" sz="1400" i="1" kern="1200">
                                <a:solidFill>
                                  <a:schemeClr val="tx1"/>
                                </a:solidFill>
                                <a:latin typeface="Cambria Math" panose="02040503050406030204" pitchFamily="18" charset="0"/>
                              </a:rPr>
                              <m:t>′</m:t>
                            </m:r>
                          </m:sup>
                        </m:sSup>
                        <m:r>
                          <m:rPr>
                            <m:brk m:alnAt="7"/>
                          </m:rPr>
                          <a:rPr lang="en-US" sz="1400" i="1" kern="1200">
                            <a:solidFill>
                              <a:schemeClr val="tx1"/>
                            </a:solidFill>
                            <a:latin typeface="Cambria Math" panose="02040503050406030204" pitchFamily="18" charset="0"/>
                          </a:rPr>
                          <m:t>𝜖</m:t>
                        </m:r>
                        <m:r>
                          <a:rPr lang="en-US" sz="1400" i="1" kern="1200">
                            <a:solidFill>
                              <a:schemeClr val="tx1"/>
                            </a:solidFill>
                            <a:latin typeface="Cambria Math" panose="02040503050406030204" pitchFamily="18" charset="0"/>
                          </a:rPr>
                          <m:t>𝑆</m:t>
                        </m:r>
                      </m:sub>
                      <m:sup/>
                      <m:e>
                        <m:sSubSup>
                          <m:sSubSupPr>
                            <m:ctrlPr>
                              <a:rPr lang="en-US" sz="1400" i="1" kern="1200">
                                <a:solidFill>
                                  <a:schemeClr val="tx1"/>
                                </a:solidFill>
                                <a:latin typeface="Cambria Math" panose="02040503050406030204" pitchFamily="18" charset="0"/>
                              </a:rPr>
                            </m:ctrlPr>
                          </m:sSubSupPr>
                          <m:e>
                            <m:r>
                              <a:rPr lang="en-US" sz="1400" i="1" kern="1200">
                                <a:solidFill>
                                  <a:schemeClr val="tx1"/>
                                </a:solidFill>
                                <a:latin typeface="Cambria Math" panose="02040503050406030204" pitchFamily="18" charset="0"/>
                              </a:rPr>
                              <m:t>𝑃</m:t>
                            </m:r>
                          </m:e>
                          <m:sub>
                            <m:r>
                              <a:rPr lang="en-US" sz="1400" i="1" kern="1200">
                                <a:solidFill>
                                  <a:schemeClr val="tx1"/>
                                </a:solidFill>
                                <a:latin typeface="Cambria Math" panose="02040503050406030204" pitchFamily="18" charset="0"/>
                              </a:rPr>
                              <m:t>𝑠</m:t>
                            </m:r>
                            <m:sSup>
                              <m:sSupPr>
                                <m:ctrlPr>
                                  <a:rPr lang="en-US" sz="1400" i="1" kern="1200">
                                    <a:solidFill>
                                      <a:schemeClr val="tx1"/>
                                    </a:solidFill>
                                    <a:latin typeface="Cambria Math" panose="02040503050406030204" pitchFamily="18" charset="0"/>
                                  </a:rPr>
                                </m:ctrlPr>
                              </m:sSupPr>
                              <m:e>
                                <m:r>
                                  <a:rPr lang="en-US" sz="1400" i="1" kern="1200">
                                    <a:solidFill>
                                      <a:schemeClr val="tx1"/>
                                    </a:solidFill>
                                    <a:latin typeface="Cambria Math" panose="02040503050406030204" pitchFamily="18" charset="0"/>
                                  </a:rPr>
                                  <m:t>𝑠</m:t>
                                </m:r>
                              </m:e>
                              <m:sup>
                                <m:r>
                                  <a:rPr lang="en-US" sz="1400" i="1" kern="1200">
                                    <a:solidFill>
                                      <a:schemeClr val="tx1"/>
                                    </a:solidFill>
                                    <a:latin typeface="Cambria Math" panose="02040503050406030204" pitchFamily="18" charset="0"/>
                                  </a:rPr>
                                  <m:t>′</m:t>
                                </m:r>
                              </m:sup>
                            </m:sSup>
                          </m:sub>
                          <m:sup>
                            <m:r>
                              <a:rPr lang="en-US" sz="1400" i="1" kern="1200">
                                <a:solidFill>
                                  <a:schemeClr val="tx1"/>
                                </a:solidFill>
                                <a:latin typeface="Cambria Math" panose="02040503050406030204" pitchFamily="18" charset="0"/>
                              </a:rPr>
                              <m:t>𝑎</m:t>
                            </m:r>
                          </m:sup>
                        </m:sSubSup>
                      </m:e>
                    </m:nary>
                    <m:sSub>
                      <m:sSubPr>
                        <m:ctrlPr>
                          <a:rPr lang="en-US" sz="1400" i="1" kern="1200">
                            <a:solidFill>
                              <a:schemeClr val="tx1"/>
                            </a:solidFill>
                            <a:latin typeface="Cambria Math" panose="02040503050406030204" pitchFamily="18" charset="0"/>
                          </a:rPr>
                        </m:ctrlPr>
                      </m:sSubPr>
                      <m:e>
                        <m:r>
                          <a:rPr lang="en-US" sz="1400" i="1" kern="1200">
                            <a:solidFill>
                              <a:schemeClr val="tx1"/>
                            </a:solidFill>
                            <a:latin typeface="Cambria Math" panose="02040503050406030204" pitchFamily="18" charset="0"/>
                          </a:rPr>
                          <m:t>𝑣</m:t>
                        </m:r>
                      </m:e>
                      <m:sub>
                        <m:r>
                          <a:rPr lang="en-US" sz="1400" b="0" i="1" kern="1200" smtClean="0">
                            <a:solidFill>
                              <a:schemeClr val="tx1"/>
                            </a:solidFill>
                            <a:latin typeface="Cambria Math" panose="02040503050406030204" pitchFamily="18" charset="0"/>
                          </a:rPr>
                          <m:t>𝑘</m:t>
                        </m:r>
                      </m:sub>
                    </m:sSub>
                    <m:d>
                      <m:dPr>
                        <m:ctrlPr>
                          <a:rPr lang="en-US" sz="1400" i="1" kern="1200">
                            <a:solidFill>
                              <a:schemeClr val="tx1"/>
                            </a:solidFill>
                            <a:latin typeface="Cambria Math" panose="02040503050406030204" pitchFamily="18" charset="0"/>
                          </a:rPr>
                        </m:ctrlPr>
                      </m:dPr>
                      <m:e>
                        <m:sSup>
                          <m:sSupPr>
                            <m:ctrlPr>
                              <a:rPr lang="en-US" sz="1400" i="1" kern="1200">
                                <a:solidFill>
                                  <a:schemeClr val="tx1"/>
                                </a:solidFill>
                                <a:latin typeface="Cambria Math" panose="02040503050406030204" pitchFamily="18" charset="0"/>
                              </a:rPr>
                            </m:ctrlPr>
                          </m:sSupPr>
                          <m:e>
                            <m:r>
                              <a:rPr lang="en-US" sz="1400" i="1" kern="1200">
                                <a:solidFill>
                                  <a:schemeClr val="tx1"/>
                                </a:solidFill>
                                <a:latin typeface="Cambria Math" panose="02040503050406030204" pitchFamily="18" charset="0"/>
                              </a:rPr>
                              <m:t>𝑠</m:t>
                            </m:r>
                          </m:e>
                          <m:sup>
                            <m:r>
                              <a:rPr lang="en-US" sz="1400" i="1" kern="1200">
                                <a:solidFill>
                                  <a:schemeClr val="tx1"/>
                                </a:solidFill>
                                <a:latin typeface="Cambria Math" panose="02040503050406030204" pitchFamily="18" charset="0"/>
                              </a:rPr>
                              <m:t>′</m:t>
                            </m:r>
                          </m:sup>
                        </m:sSup>
                      </m:e>
                    </m:d>
                    <m:r>
                      <a:rPr lang="en-US" sz="1400" i="1" kern="1200">
                        <a:solidFill>
                          <a:schemeClr val="tx1"/>
                        </a:solidFill>
                        <a:latin typeface="Cambria Math" panose="02040503050406030204" pitchFamily="18" charset="0"/>
                      </a:rPr>
                      <m:t>)</m:t>
                    </m:r>
                    <m:r>
                      <m:rPr>
                        <m:nor/>
                      </m:rPr>
                      <a:rPr lang="en-US" sz="1400" i="1" kern="1200">
                        <a:solidFill>
                          <a:schemeClr val="tx1"/>
                        </a:solidFill>
                      </a:rPr>
                      <m:t> </m:t>
                    </m:r>
                    <m:r>
                      <a:rPr lang="en-US" sz="1400" i="1" kern="1200" smtClean="0">
                        <a:solidFill>
                          <a:schemeClr val="tx1"/>
                        </a:solidFill>
                        <a:latin typeface="Cambria Math" panose="02040503050406030204" pitchFamily="18" charset="0"/>
                        <a:ea typeface="Cambria Math" panose="02040503050406030204" pitchFamily="18" charset="0"/>
                      </a:rPr>
                      <m:t>∀</m:t>
                    </m:r>
                    <m:r>
                      <a:rPr lang="en-US" sz="1400" b="0" i="1" kern="1200" smtClean="0">
                        <a:solidFill>
                          <a:schemeClr val="tx1"/>
                        </a:solidFill>
                        <a:latin typeface="Cambria Math" panose="02040503050406030204" pitchFamily="18" charset="0"/>
                        <a:ea typeface="Cambria Math" panose="02040503050406030204" pitchFamily="18" charset="0"/>
                      </a:rPr>
                      <m:t>𝑠</m:t>
                    </m:r>
                    <m:r>
                      <a:rPr lang="en-US" sz="1400" b="0" i="1" kern="1200" smtClean="0">
                        <a:solidFill>
                          <a:schemeClr val="tx1"/>
                        </a:solidFill>
                        <a:latin typeface="Cambria Math" panose="02040503050406030204" pitchFamily="18" charset="0"/>
                        <a:ea typeface="Cambria Math" panose="02040503050406030204" pitchFamily="18" charset="0"/>
                      </a:rPr>
                      <m:t>∈</m:t>
                    </m:r>
                    <m:r>
                      <a:rPr lang="en-US" sz="1400" b="0" i="1" kern="1200" smtClean="0">
                        <a:solidFill>
                          <a:schemeClr val="tx1"/>
                        </a:solidFill>
                        <a:latin typeface="Cambria Math" panose="02040503050406030204" pitchFamily="18" charset="0"/>
                        <a:ea typeface="Cambria Math" panose="02040503050406030204" pitchFamily="18" charset="0"/>
                      </a:rPr>
                      <m:t>𝑆</m:t>
                    </m:r>
                  </m:e>
                </m:func>
              </m:oMath>
            </m:oMathPara>
          </a14:m>
          <a:endParaRPr lang="en-US" sz="3300" kern="1200" dirty="0"/>
        </a:p>
      </dsp:txBody>
      <dsp:txXfrm>
        <a:off x="58474" y="115796"/>
        <a:ext cx="3676883" cy="108089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02D34-9F86-46C1-9B50-CD28A8F8BEAE}">
      <dsp:nvSpPr>
        <dsp:cNvPr id="0" name=""/>
        <dsp:cNvSpPr/>
      </dsp:nvSpPr>
      <dsp:spPr>
        <a:xfrm>
          <a:off x="0" y="8041"/>
          <a:ext cx="3440151" cy="1179413"/>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i="1" kern="1200" smtClean="0">
                        <a:solidFill>
                          <a:schemeClr val="tx1"/>
                        </a:solidFill>
                        <a:latin typeface="Cambria Math" panose="02040503050406030204" pitchFamily="18" charset="0"/>
                      </a:rPr>
                    </m:ctrlPr>
                  </m:sSubPr>
                  <m:e>
                    <m:r>
                      <a:rPr lang="en-US" sz="1400" i="1" kern="1200">
                        <a:solidFill>
                          <a:schemeClr val="tx1"/>
                        </a:solidFill>
                        <a:latin typeface="Cambria Math" panose="02040503050406030204" pitchFamily="18" charset="0"/>
                      </a:rPr>
                      <m:t>𝑄</m:t>
                    </m:r>
                  </m:e>
                  <m:sub>
                    <m:r>
                      <a:rPr lang="en-US" sz="1400" b="0" i="1" kern="1200" smtClean="0">
                        <a:solidFill>
                          <a:schemeClr val="tx1"/>
                        </a:solidFill>
                        <a:latin typeface="Cambria Math" panose="02040503050406030204" pitchFamily="18" charset="0"/>
                      </a:rPr>
                      <m:t>𝑘</m:t>
                    </m:r>
                    <m:r>
                      <a:rPr lang="en-US" sz="1400" b="0" i="1" kern="1200" smtClean="0">
                        <a:solidFill>
                          <a:schemeClr val="tx1"/>
                        </a:solidFill>
                        <a:latin typeface="Cambria Math" panose="02040503050406030204" pitchFamily="18" charset="0"/>
                      </a:rPr>
                      <m:t>+</m:t>
                    </m:r>
                    <m:r>
                      <a:rPr lang="en-US" sz="1400" b="0" i="1" kern="1200" smtClean="0">
                        <a:solidFill>
                          <a:schemeClr val="tx1"/>
                        </a:solidFill>
                        <a:latin typeface="Cambria Math" panose="02040503050406030204" pitchFamily="18" charset="0"/>
                      </a:rPr>
                      <m:t>1</m:t>
                    </m:r>
                  </m:sub>
                </m:sSub>
                <m:d>
                  <m:dPr>
                    <m:ctrlPr>
                      <a:rPr lang="en-US" sz="1400" i="1" kern="1200">
                        <a:solidFill>
                          <a:schemeClr val="tx1"/>
                        </a:solidFill>
                        <a:latin typeface="Cambria Math" panose="02040503050406030204" pitchFamily="18" charset="0"/>
                      </a:rPr>
                    </m:ctrlPr>
                  </m:dPr>
                  <m:e>
                    <m:r>
                      <a:rPr lang="en-US" sz="1400" i="1" kern="1200">
                        <a:solidFill>
                          <a:schemeClr val="tx1"/>
                        </a:solidFill>
                        <a:latin typeface="Cambria Math" panose="02040503050406030204" pitchFamily="18" charset="0"/>
                      </a:rPr>
                      <m:t>𝑠</m:t>
                    </m:r>
                    <m:r>
                      <a:rPr lang="en-US" sz="1400" i="1" kern="1200">
                        <a:solidFill>
                          <a:schemeClr val="tx1"/>
                        </a:solidFill>
                        <a:latin typeface="Cambria Math" panose="02040503050406030204" pitchFamily="18" charset="0"/>
                      </a:rPr>
                      <m:t>,</m:t>
                    </m:r>
                    <m:r>
                      <a:rPr lang="en-US" sz="1400" i="1" kern="1200">
                        <a:solidFill>
                          <a:schemeClr val="tx1"/>
                        </a:solidFill>
                        <a:latin typeface="Cambria Math" panose="02040503050406030204" pitchFamily="18" charset="0"/>
                      </a:rPr>
                      <m:t>𝑎</m:t>
                    </m:r>
                  </m:e>
                </m:d>
                <m:r>
                  <a:rPr lang="en-US" sz="1400" i="1" kern="1200">
                    <a:solidFill>
                      <a:schemeClr val="tx1"/>
                    </a:solidFill>
                    <a:latin typeface="Cambria Math" panose="02040503050406030204" pitchFamily="18" charset="0"/>
                  </a:rPr>
                  <m:t>=</m:t>
                </m:r>
                <m:sSubSup>
                  <m:sSubSupPr>
                    <m:ctrlPr>
                      <a:rPr lang="en-US" sz="1400" i="1" kern="1200">
                        <a:solidFill>
                          <a:schemeClr val="tx1"/>
                        </a:solidFill>
                        <a:latin typeface="Cambria Math" panose="02040503050406030204" pitchFamily="18" charset="0"/>
                      </a:rPr>
                    </m:ctrlPr>
                  </m:sSubSupPr>
                  <m:e>
                    <m:r>
                      <a:rPr lang="en-US" sz="1400" i="1" kern="1200">
                        <a:solidFill>
                          <a:schemeClr val="tx1"/>
                        </a:solidFill>
                        <a:latin typeface="Cambria Math" panose="02040503050406030204" pitchFamily="18" charset="0"/>
                      </a:rPr>
                      <m:t>𝑅</m:t>
                    </m:r>
                  </m:e>
                  <m:sub>
                    <m:r>
                      <a:rPr lang="en-US" sz="1400" i="1" kern="1200">
                        <a:solidFill>
                          <a:schemeClr val="tx1"/>
                        </a:solidFill>
                        <a:latin typeface="Cambria Math" panose="02040503050406030204" pitchFamily="18" charset="0"/>
                      </a:rPr>
                      <m:t>𝑠</m:t>
                    </m:r>
                  </m:sub>
                  <m:sup>
                    <m:r>
                      <a:rPr lang="en-US" sz="1400" i="1" kern="1200">
                        <a:solidFill>
                          <a:schemeClr val="tx1"/>
                        </a:solidFill>
                        <a:latin typeface="Cambria Math" panose="02040503050406030204" pitchFamily="18" charset="0"/>
                      </a:rPr>
                      <m:t>𝑎</m:t>
                    </m:r>
                  </m:sup>
                </m:sSubSup>
                <m:r>
                  <a:rPr lang="en-US" sz="1400" i="1" kern="1200">
                    <a:solidFill>
                      <a:schemeClr val="tx1"/>
                    </a:solidFill>
                    <a:latin typeface="Cambria Math" panose="02040503050406030204" pitchFamily="18" charset="0"/>
                  </a:rPr>
                  <m:t>+</m:t>
                </m:r>
                <m:r>
                  <a:rPr lang="en-US" sz="1400" i="1" kern="1200">
                    <a:solidFill>
                      <a:schemeClr val="tx1"/>
                    </a:solidFill>
                    <a:latin typeface="Cambria Math" panose="02040503050406030204" pitchFamily="18" charset="0"/>
                    <a:ea typeface="Cambria Math" panose="02040503050406030204" pitchFamily="18" charset="0"/>
                  </a:rPr>
                  <m:t>𝛾</m:t>
                </m:r>
                <m:nary>
                  <m:naryPr>
                    <m:chr m:val="∑"/>
                    <m:supHide m:val="on"/>
                    <m:ctrlPr>
                      <a:rPr lang="en-US" sz="1400" i="1" kern="1200">
                        <a:solidFill>
                          <a:schemeClr val="tx1"/>
                        </a:solidFill>
                        <a:latin typeface="Cambria Math" panose="02040503050406030204" pitchFamily="18" charset="0"/>
                        <a:ea typeface="Cambria Math" panose="02040503050406030204" pitchFamily="18" charset="0"/>
                      </a:rPr>
                    </m:ctrlPr>
                  </m:naryPr>
                  <m:sub>
                    <m:sSup>
                      <m:sSupPr>
                        <m:ctrlPr>
                          <a:rPr lang="en-US" sz="1400" i="1" kern="1200">
                            <a:solidFill>
                              <a:schemeClr val="tx1"/>
                            </a:solidFill>
                            <a:latin typeface="Cambria Math" panose="02040503050406030204" pitchFamily="18" charset="0"/>
                            <a:ea typeface="Cambria Math" panose="02040503050406030204" pitchFamily="18" charset="0"/>
                          </a:rPr>
                        </m:ctrlPr>
                      </m:sSupPr>
                      <m:e>
                        <m:r>
                          <m:rPr>
                            <m:brk m:alnAt="7"/>
                          </m:rPr>
                          <a:rPr lang="en-US" sz="1400" i="1" kern="1200">
                            <a:solidFill>
                              <a:schemeClr val="tx1"/>
                            </a:solidFill>
                            <a:latin typeface="Cambria Math" panose="02040503050406030204" pitchFamily="18" charset="0"/>
                            <a:ea typeface="Cambria Math" panose="02040503050406030204" pitchFamily="18" charset="0"/>
                          </a:rPr>
                          <m:t>𝑠</m:t>
                        </m:r>
                      </m:e>
                      <m:sup>
                        <m:r>
                          <a:rPr lang="en-US" sz="1400" i="1" kern="1200">
                            <a:solidFill>
                              <a:schemeClr val="tx1"/>
                            </a:solidFill>
                            <a:latin typeface="Cambria Math" panose="02040503050406030204" pitchFamily="18" charset="0"/>
                            <a:ea typeface="Cambria Math" panose="02040503050406030204" pitchFamily="18" charset="0"/>
                          </a:rPr>
                          <m:t>′</m:t>
                        </m:r>
                      </m:sup>
                    </m:sSup>
                    <m:r>
                      <m:rPr>
                        <m:brk m:alnAt="7"/>
                      </m:rPr>
                      <a:rPr lang="en-US" sz="1400" i="1" kern="1200">
                        <a:solidFill>
                          <a:schemeClr val="tx1"/>
                        </a:solidFill>
                        <a:latin typeface="Cambria Math" panose="02040503050406030204" pitchFamily="18" charset="0"/>
                        <a:ea typeface="Cambria Math" panose="02040503050406030204" pitchFamily="18" charset="0"/>
                      </a:rPr>
                      <m:t>𝜖</m:t>
                    </m:r>
                    <m:r>
                      <a:rPr lang="en-US" sz="1400" i="1" kern="1200">
                        <a:solidFill>
                          <a:schemeClr val="tx1"/>
                        </a:solidFill>
                        <a:latin typeface="Cambria Math" panose="02040503050406030204" pitchFamily="18" charset="0"/>
                        <a:ea typeface="Cambria Math" panose="02040503050406030204" pitchFamily="18" charset="0"/>
                      </a:rPr>
                      <m:t>𝑆</m:t>
                    </m:r>
                  </m:sub>
                  <m:sup/>
                  <m:e>
                    <m:sSubSup>
                      <m:sSubSupPr>
                        <m:ctrlPr>
                          <a:rPr lang="en-US" sz="1400" i="1" kern="1200">
                            <a:solidFill>
                              <a:schemeClr val="tx1"/>
                            </a:solidFill>
                            <a:latin typeface="Cambria Math" panose="02040503050406030204" pitchFamily="18" charset="0"/>
                            <a:ea typeface="Cambria Math" panose="02040503050406030204" pitchFamily="18" charset="0"/>
                          </a:rPr>
                        </m:ctrlPr>
                      </m:sSubSupPr>
                      <m:e>
                        <m:r>
                          <a:rPr lang="en-US" sz="1400" i="1" kern="1200">
                            <a:solidFill>
                              <a:schemeClr val="tx1"/>
                            </a:solidFill>
                            <a:latin typeface="Cambria Math" panose="02040503050406030204" pitchFamily="18" charset="0"/>
                            <a:ea typeface="Cambria Math" panose="02040503050406030204" pitchFamily="18" charset="0"/>
                          </a:rPr>
                          <m:t>𝑃</m:t>
                        </m:r>
                      </m:e>
                      <m:sub>
                        <m:r>
                          <a:rPr lang="en-US" sz="1400" i="1" kern="1200">
                            <a:solidFill>
                              <a:schemeClr val="tx1"/>
                            </a:solidFill>
                            <a:latin typeface="Cambria Math" panose="02040503050406030204" pitchFamily="18" charset="0"/>
                            <a:ea typeface="Cambria Math" panose="02040503050406030204" pitchFamily="18" charset="0"/>
                          </a:rPr>
                          <m:t>𝑠</m:t>
                        </m:r>
                        <m:sSup>
                          <m:sSupPr>
                            <m:ctrlPr>
                              <a:rPr lang="en-US" sz="1400" i="1" kern="1200">
                                <a:solidFill>
                                  <a:schemeClr val="tx1"/>
                                </a:solidFill>
                                <a:latin typeface="Cambria Math" panose="02040503050406030204" pitchFamily="18" charset="0"/>
                                <a:ea typeface="Cambria Math" panose="02040503050406030204" pitchFamily="18" charset="0"/>
                              </a:rPr>
                            </m:ctrlPr>
                          </m:sSupPr>
                          <m:e>
                            <m:r>
                              <a:rPr lang="en-US" sz="1400" i="1" kern="1200">
                                <a:solidFill>
                                  <a:schemeClr val="tx1"/>
                                </a:solidFill>
                                <a:latin typeface="Cambria Math" panose="02040503050406030204" pitchFamily="18" charset="0"/>
                                <a:ea typeface="Cambria Math" panose="02040503050406030204" pitchFamily="18" charset="0"/>
                              </a:rPr>
                              <m:t>𝑠</m:t>
                            </m:r>
                          </m:e>
                          <m:sup>
                            <m:r>
                              <a:rPr lang="en-US" sz="1400" i="1" kern="1200">
                                <a:solidFill>
                                  <a:schemeClr val="tx1"/>
                                </a:solidFill>
                                <a:latin typeface="Cambria Math" panose="02040503050406030204" pitchFamily="18" charset="0"/>
                                <a:ea typeface="Cambria Math" panose="02040503050406030204" pitchFamily="18" charset="0"/>
                              </a:rPr>
                              <m:t>′</m:t>
                            </m:r>
                          </m:sup>
                        </m:sSup>
                      </m:sub>
                      <m:sup>
                        <m:r>
                          <a:rPr lang="en-US" sz="1400" i="1" kern="1200">
                            <a:solidFill>
                              <a:schemeClr val="tx1"/>
                            </a:solidFill>
                            <a:latin typeface="Cambria Math" panose="02040503050406030204" pitchFamily="18" charset="0"/>
                            <a:ea typeface="Cambria Math" panose="02040503050406030204" pitchFamily="18" charset="0"/>
                          </a:rPr>
                          <m:t>𝑎</m:t>
                        </m:r>
                      </m:sup>
                    </m:sSubSup>
                  </m:e>
                </m:nary>
                <m:func>
                  <m:funcPr>
                    <m:ctrlPr>
                      <a:rPr lang="en-US" sz="1400" i="1" kern="1200">
                        <a:solidFill>
                          <a:schemeClr val="tx1"/>
                        </a:solidFill>
                        <a:latin typeface="Cambria Math" panose="02040503050406030204" pitchFamily="18" charset="0"/>
                      </a:rPr>
                    </m:ctrlPr>
                  </m:funcPr>
                  <m:fName>
                    <m:limLow>
                      <m:limLowPr>
                        <m:ctrlPr>
                          <a:rPr lang="en-US" sz="1400" i="1" kern="1200">
                            <a:solidFill>
                              <a:schemeClr val="tx1"/>
                            </a:solidFill>
                            <a:latin typeface="Cambria Math" panose="02040503050406030204" pitchFamily="18" charset="0"/>
                          </a:rPr>
                        </m:ctrlPr>
                      </m:limLowPr>
                      <m:e>
                        <m:r>
                          <m:rPr>
                            <m:sty m:val="p"/>
                          </m:rPr>
                          <a:rPr lang="en-US" sz="1400" kern="1200">
                            <a:solidFill>
                              <a:schemeClr val="tx1"/>
                            </a:solidFill>
                            <a:latin typeface="Cambria Math" panose="02040503050406030204" pitchFamily="18" charset="0"/>
                          </a:rPr>
                          <m:t>max</m:t>
                        </m:r>
                      </m:e>
                      <m:lim>
                        <m:r>
                          <a:rPr lang="en-US" sz="1400" i="1" kern="1200">
                            <a:solidFill>
                              <a:schemeClr val="tx1"/>
                            </a:solidFill>
                            <a:latin typeface="Cambria Math" panose="02040503050406030204" pitchFamily="18" charset="0"/>
                          </a:rPr>
                          <m:t>𝑎</m:t>
                        </m:r>
                        <m:r>
                          <a:rPr lang="en-US" sz="1400" b="0" i="1" kern="1200" smtClean="0">
                            <a:solidFill>
                              <a:schemeClr val="tx1"/>
                            </a:solidFill>
                            <a:latin typeface="Cambria Math" panose="02040503050406030204" pitchFamily="18" charset="0"/>
                          </a:rPr>
                          <m:t>′</m:t>
                        </m:r>
                      </m:lim>
                    </m:limLow>
                  </m:fName>
                  <m:e>
                    <m:sSub>
                      <m:sSubPr>
                        <m:ctrlPr>
                          <a:rPr lang="en-US" sz="1400" i="1" kern="1200">
                            <a:solidFill>
                              <a:schemeClr val="tx1"/>
                            </a:solidFill>
                            <a:latin typeface="Cambria Math" panose="02040503050406030204" pitchFamily="18" charset="0"/>
                          </a:rPr>
                        </m:ctrlPr>
                      </m:sSubPr>
                      <m:e>
                        <m:r>
                          <a:rPr lang="en-US" sz="1400" i="1" kern="1200">
                            <a:solidFill>
                              <a:schemeClr val="tx1"/>
                            </a:solidFill>
                            <a:latin typeface="Cambria Math" panose="02040503050406030204" pitchFamily="18" charset="0"/>
                          </a:rPr>
                          <m:t>𝑄</m:t>
                        </m:r>
                      </m:e>
                      <m:sub>
                        <m:r>
                          <a:rPr lang="en-US" sz="1400" b="0" i="1" kern="1200" smtClean="0">
                            <a:solidFill>
                              <a:schemeClr val="tx1"/>
                            </a:solidFill>
                            <a:latin typeface="Cambria Math" panose="02040503050406030204" pitchFamily="18" charset="0"/>
                            <a:ea typeface="Cambria Math" panose="02040503050406030204" pitchFamily="18" charset="0"/>
                          </a:rPr>
                          <m:t>𝑘</m:t>
                        </m:r>
                      </m:sub>
                    </m:sSub>
                    <m:d>
                      <m:dPr>
                        <m:ctrlPr>
                          <a:rPr lang="en-US" sz="1400" i="1" kern="1200">
                            <a:solidFill>
                              <a:schemeClr val="tx1"/>
                            </a:solidFill>
                            <a:latin typeface="Cambria Math" panose="02040503050406030204" pitchFamily="18" charset="0"/>
                          </a:rPr>
                        </m:ctrlPr>
                      </m:dPr>
                      <m:e>
                        <m:r>
                          <a:rPr lang="en-US" sz="1400" i="1" kern="1200">
                            <a:solidFill>
                              <a:schemeClr val="tx1"/>
                            </a:solidFill>
                            <a:latin typeface="Cambria Math" panose="02040503050406030204" pitchFamily="18" charset="0"/>
                          </a:rPr>
                          <m:t>𝑠</m:t>
                        </m:r>
                        <m:r>
                          <a:rPr lang="en-US" sz="1400" b="0" i="1" kern="1200" smtClean="0">
                            <a:solidFill>
                              <a:schemeClr val="tx1"/>
                            </a:solidFill>
                            <a:latin typeface="Cambria Math" panose="02040503050406030204" pitchFamily="18" charset="0"/>
                          </a:rPr>
                          <m:t>′</m:t>
                        </m:r>
                        <m:r>
                          <a:rPr lang="en-US" sz="1400" i="1" kern="1200">
                            <a:solidFill>
                              <a:schemeClr val="tx1"/>
                            </a:solidFill>
                            <a:latin typeface="Cambria Math" panose="02040503050406030204" pitchFamily="18" charset="0"/>
                          </a:rPr>
                          <m:t>,</m:t>
                        </m:r>
                        <m:r>
                          <a:rPr lang="en-US" sz="1400" i="1" kern="1200">
                            <a:solidFill>
                              <a:schemeClr val="tx1"/>
                            </a:solidFill>
                            <a:latin typeface="Cambria Math" panose="02040503050406030204" pitchFamily="18" charset="0"/>
                          </a:rPr>
                          <m:t>𝑎</m:t>
                        </m:r>
                        <m:r>
                          <a:rPr lang="en-US" sz="1400" b="0" i="1" kern="1200" smtClean="0">
                            <a:solidFill>
                              <a:schemeClr val="tx1"/>
                            </a:solidFill>
                            <a:latin typeface="Cambria Math" panose="02040503050406030204" pitchFamily="18" charset="0"/>
                          </a:rPr>
                          <m:t>′</m:t>
                        </m:r>
                      </m:e>
                    </m:d>
                  </m:e>
                </m:func>
              </m:oMath>
            </m:oMathPara>
          </a14:m>
          <a:endParaRPr lang="en-US" sz="3300" kern="1200" dirty="0"/>
        </a:p>
      </dsp:txBody>
      <dsp:txXfrm>
        <a:off x="57574" y="65615"/>
        <a:ext cx="3325003" cy="106426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9C3E1-CD1D-4B8C-A265-F6F1AA1AA3CE}">
      <dsp:nvSpPr>
        <dsp:cNvPr id="0" name=""/>
        <dsp:cNvSpPr/>
      </dsp:nvSpPr>
      <dsp:spPr>
        <a:xfrm>
          <a:off x="3751643" y="2059796"/>
          <a:ext cx="4266219" cy="2706334"/>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chemeClr val="tx2"/>
              </a:solidFill>
            </a:rPr>
            <a:t>Asynchronous dynamic programming</a:t>
          </a:r>
        </a:p>
      </dsp:txBody>
      <dsp:txXfrm>
        <a:off x="3883755" y="2191908"/>
        <a:ext cx="4001995" cy="2442110"/>
      </dsp:txXfrm>
    </dsp:sp>
    <dsp:sp modelId="{94F8FBE7-D57B-4C7E-95B8-C2C0C223EC85}">
      <dsp:nvSpPr>
        <dsp:cNvPr id="0" name=""/>
        <dsp:cNvSpPr/>
      </dsp:nvSpPr>
      <dsp:spPr>
        <a:xfrm rot="16098463">
          <a:off x="5572279" y="1795232"/>
          <a:ext cx="529358" cy="0"/>
        </a:xfrm>
        <a:custGeom>
          <a:avLst/>
          <a:gdLst/>
          <a:ahLst/>
          <a:cxnLst/>
          <a:rect l="0" t="0" r="0" b="0"/>
          <a:pathLst>
            <a:path>
              <a:moveTo>
                <a:pt x="0" y="0"/>
              </a:moveTo>
              <a:lnTo>
                <a:pt x="52935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88702C-C815-4E1B-B1C5-003F549B4C8D}">
      <dsp:nvSpPr>
        <dsp:cNvPr id="0" name=""/>
        <dsp:cNvSpPr/>
      </dsp:nvSpPr>
      <dsp:spPr>
        <a:xfrm>
          <a:off x="4755639" y="209283"/>
          <a:ext cx="2107965" cy="1321385"/>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In place dynamic programming</a:t>
          </a:r>
        </a:p>
      </dsp:txBody>
      <dsp:txXfrm>
        <a:off x="4820144" y="273788"/>
        <a:ext cx="1978955" cy="1192375"/>
      </dsp:txXfrm>
    </dsp:sp>
    <dsp:sp modelId="{9966B3BA-C589-4811-ACEC-156854484C2A}">
      <dsp:nvSpPr>
        <dsp:cNvPr id="0" name=""/>
        <dsp:cNvSpPr/>
      </dsp:nvSpPr>
      <dsp:spPr>
        <a:xfrm rot="1680110">
          <a:off x="7924649" y="4921080"/>
          <a:ext cx="1592478" cy="0"/>
        </a:xfrm>
        <a:custGeom>
          <a:avLst/>
          <a:gdLst/>
          <a:ahLst/>
          <a:cxnLst/>
          <a:rect l="0" t="0" r="0" b="0"/>
          <a:pathLst>
            <a:path>
              <a:moveTo>
                <a:pt x="0" y="0"/>
              </a:moveTo>
              <a:lnTo>
                <a:pt x="159247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BF4903-BBB8-4661-9379-C04642FA09C2}">
      <dsp:nvSpPr>
        <dsp:cNvPr id="0" name=""/>
        <dsp:cNvSpPr/>
      </dsp:nvSpPr>
      <dsp:spPr>
        <a:xfrm>
          <a:off x="9423914" y="5187729"/>
          <a:ext cx="2081828" cy="1321385"/>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3200" kern="1200" dirty="0"/>
            <a:t>Prioritized sweeping</a:t>
          </a:r>
        </a:p>
      </dsp:txBody>
      <dsp:txXfrm>
        <a:off x="9488419" y="5252234"/>
        <a:ext cx="1952818" cy="1192375"/>
      </dsp:txXfrm>
    </dsp:sp>
    <dsp:sp modelId="{79E33D07-7E3A-4B0C-9024-E5B43D112E78}">
      <dsp:nvSpPr>
        <dsp:cNvPr id="0" name=""/>
        <dsp:cNvSpPr/>
      </dsp:nvSpPr>
      <dsp:spPr>
        <a:xfrm rot="9149092">
          <a:off x="2300044" y="4879514"/>
          <a:ext cx="1538617" cy="0"/>
        </a:xfrm>
        <a:custGeom>
          <a:avLst/>
          <a:gdLst/>
          <a:ahLst/>
          <a:cxnLst/>
          <a:rect l="0" t="0" r="0" b="0"/>
          <a:pathLst>
            <a:path>
              <a:moveTo>
                <a:pt x="0" y="0"/>
              </a:moveTo>
              <a:lnTo>
                <a:pt x="153861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13A96F-5E84-4917-B52B-2013FB01D241}">
      <dsp:nvSpPr>
        <dsp:cNvPr id="0" name=""/>
        <dsp:cNvSpPr/>
      </dsp:nvSpPr>
      <dsp:spPr>
        <a:xfrm>
          <a:off x="148067" y="5157378"/>
          <a:ext cx="2238994" cy="1321385"/>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sz="2500" kern="1200" dirty="0"/>
            <a:t>Real-time dynamic programming</a:t>
          </a:r>
        </a:p>
      </dsp:txBody>
      <dsp:txXfrm>
        <a:off x="212572" y="5221883"/>
        <a:ext cx="2109984" cy="11923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5E67E-A185-40C4-A9FE-874A451E71B0}">
      <dsp:nvSpPr>
        <dsp:cNvPr id="0" name=""/>
        <dsp:cNvSpPr/>
      </dsp:nvSpPr>
      <dsp:spPr>
        <a:xfrm>
          <a:off x="0" y="39280"/>
          <a:ext cx="11458936" cy="4587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In this situation markov process rule is not satisfied so we build our agent state from other ways</a:t>
          </a:r>
        </a:p>
      </dsp:txBody>
      <dsp:txXfrm>
        <a:off x="22393" y="61673"/>
        <a:ext cx="11414150" cy="413927"/>
      </dsp:txXfrm>
    </dsp:sp>
    <dsp:sp modelId="{7A762DE9-BF7C-413A-B4BB-2AA1EC79697C}">
      <dsp:nvSpPr>
        <dsp:cNvPr id="0" name=""/>
        <dsp:cNvSpPr/>
      </dsp:nvSpPr>
      <dsp:spPr>
        <a:xfrm>
          <a:off x="0" y="546953"/>
          <a:ext cx="11458936" cy="4587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1) </a:t>
          </a:r>
          <a14:m xmlns:a14="http://schemas.microsoft.com/office/drawing/2010/main">
            <m:oMath xmlns:m="http://schemas.openxmlformats.org/officeDocument/2006/math">
              <m:sSubSup>
                <m:sSubSupPr>
                  <m:ctrlPr>
                    <a:rPr lang="en-US" sz="1700" b="0" i="1" kern="1200">
                      <a:latin typeface="Cambria Math" panose="02040503050406030204" pitchFamily="18" charset="0"/>
                    </a:rPr>
                  </m:ctrlPr>
                </m:sSubSupPr>
                <m:e>
                  <m:r>
                    <a:rPr lang="en-US" sz="1700" b="0" i="1" kern="1200">
                      <a:latin typeface="Cambria Math" panose="02040503050406030204" pitchFamily="18" charset="0"/>
                    </a:rPr>
                    <m:t>𝑆</m:t>
                  </m:r>
                </m:e>
                <m:sub>
                  <m:r>
                    <a:rPr lang="en-US" sz="1700" b="0" i="1" kern="1200">
                      <a:latin typeface="Cambria Math" panose="02040503050406030204" pitchFamily="18" charset="0"/>
                    </a:rPr>
                    <m:t>𝑡</m:t>
                  </m:r>
                </m:sub>
                <m:sup>
                  <m:r>
                    <a:rPr lang="en-US" sz="1700" b="0" i="1" kern="1200">
                      <a:latin typeface="Cambria Math" panose="02040503050406030204" pitchFamily="18" charset="0"/>
                    </a:rPr>
                    <m:t>𝑎</m:t>
                  </m:r>
                  <m:r>
                    <a:rPr lang="en-US" sz="1700" b="0" i="1" kern="1200" smtClean="0">
                      <a:latin typeface="Cambria Math" panose="02040503050406030204" pitchFamily="18" charset="0"/>
                    </a:rPr>
                    <m:t>𝑔𝑒𝑛𝑡</m:t>
                  </m:r>
                </m:sup>
              </m:sSubSup>
              <m:r>
                <a:rPr lang="en-US" sz="1700" b="0" i="1" kern="1200">
                  <a:latin typeface="Cambria Math" panose="02040503050406030204" pitchFamily="18" charset="0"/>
                </a:rPr>
                <m:t>=</m:t>
              </m:r>
              <m:sSub>
                <m:sSubPr>
                  <m:ctrlPr>
                    <a:rPr lang="en-US" sz="1700" b="0" i="1" kern="1200">
                      <a:latin typeface="Cambria Math" panose="02040503050406030204" pitchFamily="18" charset="0"/>
                    </a:rPr>
                  </m:ctrlPr>
                </m:sSubPr>
                <m:e>
                  <m:r>
                    <a:rPr lang="en-US" sz="1700" b="0" i="1" kern="1200">
                      <a:latin typeface="Cambria Math" panose="02040503050406030204" pitchFamily="18" charset="0"/>
                    </a:rPr>
                    <m:t>𝐻</m:t>
                  </m:r>
                </m:e>
                <m:sub>
                  <m:r>
                    <a:rPr lang="en-US" sz="1700" b="0" i="1" kern="1200">
                      <a:latin typeface="Cambria Math" panose="02040503050406030204" pitchFamily="18" charset="0"/>
                    </a:rPr>
                    <m:t>𝑡</m:t>
                  </m:r>
                </m:sub>
              </m:sSub>
            </m:oMath>
          </a14:m>
          <a:endParaRPr lang="en-US" sz="1700" kern="1200" dirty="0"/>
        </a:p>
      </dsp:txBody>
      <dsp:txXfrm>
        <a:off x="22393" y="569346"/>
        <a:ext cx="11414150" cy="413927"/>
      </dsp:txXfrm>
    </dsp:sp>
    <dsp:sp modelId="{12019AFD-F23E-48B8-A4BD-AF7A85EB1B26}">
      <dsp:nvSpPr>
        <dsp:cNvPr id="0" name=""/>
        <dsp:cNvSpPr/>
      </dsp:nvSpPr>
      <dsp:spPr>
        <a:xfrm>
          <a:off x="0" y="1054627"/>
          <a:ext cx="11458936" cy="4587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2) Bayesian rule</a:t>
          </a:r>
          <a:r>
            <a:rPr lang="en-US" sz="1700" kern="1200" dirty="0">
              <a:sym typeface="Wingdings" panose="05000000000000000000" pitchFamily="2" charset="2"/>
            </a:rPr>
            <a:t></a:t>
          </a:r>
          <a14:m xmlns:a14="http://schemas.microsoft.com/office/drawing/2010/main">
            <m:oMath xmlns:m="http://schemas.openxmlformats.org/officeDocument/2006/math">
              <m:sSubSup>
                <m:sSubSupPr>
                  <m:ctrlPr>
                    <a:rPr lang="en-US" sz="1700" i="1" kern="1200">
                      <a:latin typeface="Cambria Math" panose="02040503050406030204" pitchFamily="18" charset="0"/>
                    </a:rPr>
                  </m:ctrlPr>
                </m:sSubSupPr>
                <m:e>
                  <m:r>
                    <a:rPr lang="en-US" sz="1700" b="0" i="1" kern="1200">
                      <a:latin typeface="Cambria Math" panose="02040503050406030204" pitchFamily="18" charset="0"/>
                    </a:rPr>
                    <m:t>𝑆</m:t>
                  </m:r>
                </m:e>
                <m:sub>
                  <m:r>
                    <a:rPr lang="en-US" sz="1700" b="0" i="1" kern="1200">
                      <a:latin typeface="Cambria Math" panose="02040503050406030204" pitchFamily="18" charset="0"/>
                    </a:rPr>
                    <m:t>𝑡</m:t>
                  </m:r>
                </m:sub>
                <m:sup>
                  <m:r>
                    <a:rPr lang="en-US" sz="1700" b="0" i="1" kern="1200">
                      <a:latin typeface="Cambria Math" panose="02040503050406030204" pitchFamily="18" charset="0"/>
                    </a:rPr>
                    <m:t>𝑎</m:t>
                  </m:r>
                  <m:r>
                    <a:rPr lang="en-US" sz="1700" b="0" i="1" kern="1200" smtClean="0">
                      <a:latin typeface="Cambria Math" panose="02040503050406030204" pitchFamily="18" charset="0"/>
                    </a:rPr>
                    <m:t>𝑔𝑒𝑛𝑡</m:t>
                  </m:r>
                </m:sup>
              </m:sSubSup>
              <m:r>
                <a:rPr lang="en-US" sz="1700" b="0" i="1" kern="1200">
                  <a:latin typeface="Cambria Math" panose="02040503050406030204" pitchFamily="18" charset="0"/>
                </a:rPr>
                <m:t>=(</m:t>
              </m:r>
              <m:r>
                <a:rPr lang="en-US" sz="1700" b="0" i="1" kern="1200">
                  <a:latin typeface="Cambria Math" panose="02040503050406030204" pitchFamily="18" charset="0"/>
                </a:rPr>
                <m:t>𝑝</m:t>
              </m:r>
              <m:d>
                <m:dPr>
                  <m:ctrlPr>
                    <a:rPr lang="en-US" sz="1700" b="0" i="1" kern="1200">
                      <a:latin typeface="Cambria Math" panose="02040503050406030204" pitchFamily="18" charset="0"/>
                    </a:rPr>
                  </m:ctrlPr>
                </m:dPr>
                <m:e>
                  <m:sSubSup>
                    <m:sSubSupPr>
                      <m:ctrlPr>
                        <a:rPr lang="en-US" sz="1700" b="0" i="1" kern="1200">
                          <a:latin typeface="Cambria Math" panose="02040503050406030204" pitchFamily="18" charset="0"/>
                        </a:rPr>
                      </m:ctrlPr>
                    </m:sSubSupPr>
                    <m:e>
                      <m:r>
                        <a:rPr lang="en-US" sz="1700" b="0" i="1" kern="1200">
                          <a:latin typeface="Cambria Math" panose="02040503050406030204" pitchFamily="18" charset="0"/>
                        </a:rPr>
                        <m:t>𝑆</m:t>
                      </m:r>
                    </m:e>
                    <m:sub>
                      <m:r>
                        <a:rPr lang="en-US" sz="1700" b="0" i="1" kern="1200">
                          <a:latin typeface="Cambria Math" panose="02040503050406030204" pitchFamily="18" charset="0"/>
                        </a:rPr>
                        <m:t>𝑡</m:t>
                      </m:r>
                    </m:sub>
                    <m:sup>
                      <m:r>
                        <a:rPr lang="en-US" sz="1700" b="0" i="1" kern="1200">
                          <a:latin typeface="Cambria Math" panose="02040503050406030204" pitchFamily="18" charset="0"/>
                        </a:rPr>
                        <m:t>𝑎</m:t>
                      </m:r>
                      <m:r>
                        <a:rPr lang="en-US" sz="1700" b="0" i="1" kern="1200" smtClean="0">
                          <a:latin typeface="Cambria Math" panose="02040503050406030204" pitchFamily="18" charset="0"/>
                        </a:rPr>
                        <m:t>𝑔𝑒𝑛𝑡</m:t>
                      </m:r>
                    </m:sup>
                  </m:sSubSup>
                  <m:r>
                    <a:rPr lang="en-US" sz="1700" b="0" i="1" kern="1200">
                      <a:latin typeface="Cambria Math" panose="02040503050406030204" pitchFamily="18" charset="0"/>
                    </a:rPr>
                    <m:t>=</m:t>
                  </m:r>
                  <m:sSub>
                    <m:sSubPr>
                      <m:ctrlPr>
                        <a:rPr lang="en-US" sz="1700" b="0" i="1" kern="1200">
                          <a:latin typeface="Cambria Math" panose="02040503050406030204" pitchFamily="18" charset="0"/>
                        </a:rPr>
                      </m:ctrlPr>
                    </m:sSubPr>
                    <m:e>
                      <m:r>
                        <a:rPr lang="en-US" sz="1700" b="0" i="1" kern="1200">
                          <a:latin typeface="Cambria Math" panose="02040503050406030204" pitchFamily="18" charset="0"/>
                        </a:rPr>
                        <m:t>𝑆</m:t>
                      </m:r>
                    </m:e>
                    <m:sub>
                      <m:r>
                        <a:rPr lang="en-US" sz="1700" b="0" i="1" kern="1200">
                          <a:latin typeface="Cambria Math" panose="02040503050406030204" pitchFamily="18" charset="0"/>
                        </a:rPr>
                        <m:t>1</m:t>
                      </m:r>
                    </m:sub>
                  </m:sSub>
                </m:e>
              </m:d>
              <m:r>
                <a:rPr lang="en-US" sz="1700" b="0" i="1" kern="1200">
                  <a:latin typeface="Cambria Math" panose="02040503050406030204" pitchFamily="18" charset="0"/>
                </a:rPr>
                <m:t>…….</m:t>
              </m:r>
              <m:r>
                <a:rPr lang="en-US" sz="1700" b="0" i="1" kern="1200">
                  <a:latin typeface="Cambria Math" panose="02040503050406030204" pitchFamily="18" charset="0"/>
                </a:rPr>
                <m:t>𝑝</m:t>
              </m:r>
              <m:r>
                <a:rPr lang="en-US" sz="1700" b="0" i="1" kern="1200">
                  <a:latin typeface="Cambria Math" panose="02040503050406030204" pitchFamily="18" charset="0"/>
                </a:rPr>
                <m:t>(</m:t>
              </m:r>
              <m:sSubSup>
                <m:sSubSupPr>
                  <m:ctrlPr>
                    <a:rPr lang="en-US" sz="1700" b="0" i="1" kern="1200">
                      <a:latin typeface="Cambria Math" panose="02040503050406030204" pitchFamily="18" charset="0"/>
                    </a:rPr>
                  </m:ctrlPr>
                </m:sSubSupPr>
                <m:e>
                  <m:r>
                    <a:rPr lang="en-US" sz="1700" b="0" i="1" kern="1200">
                      <a:latin typeface="Cambria Math" panose="02040503050406030204" pitchFamily="18" charset="0"/>
                    </a:rPr>
                    <m:t>𝑆</m:t>
                  </m:r>
                </m:e>
                <m:sub>
                  <m:r>
                    <a:rPr lang="en-US" sz="1700" b="0" i="1" kern="1200">
                      <a:latin typeface="Cambria Math" panose="02040503050406030204" pitchFamily="18" charset="0"/>
                    </a:rPr>
                    <m:t>𝑡</m:t>
                  </m:r>
                </m:sub>
                <m:sup>
                  <m:r>
                    <a:rPr lang="en-US" sz="1700" b="0" i="1" kern="1200">
                      <a:latin typeface="Cambria Math" panose="02040503050406030204" pitchFamily="18" charset="0"/>
                    </a:rPr>
                    <m:t>𝑎</m:t>
                  </m:r>
                  <m:r>
                    <a:rPr lang="en-US" sz="1700" b="0" i="1" kern="1200" smtClean="0">
                      <a:latin typeface="Cambria Math" panose="02040503050406030204" pitchFamily="18" charset="0"/>
                    </a:rPr>
                    <m:t>𝑔𝑒𝑛𝑡</m:t>
                  </m:r>
                </m:sup>
              </m:sSubSup>
              <m:r>
                <a:rPr lang="en-US" sz="1700" b="0" i="1" kern="1200">
                  <a:latin typeface="Cambria Math" panose="02040503050406030204" pitchFamily="18" charset="0"/>
                </a:rPr>
                <m:t>=</m:t>
              </m:r>
              <m:sSub>
                <m:sSubPr>
                  <m:ctrlPr>
                    <a:rPr lang="en-US" sz="1700" b="0" i="1" kern="1200">
                      <a:latin typeface="Cambria Math" panose="02040503050406030204" pitchFamily="18" charset="0"/>
                    </a:rPr>
                  </m:ctrlPr>
                </m:sSubPr>
                <m:e>
                  <m:r>
                    <a:rPr lang="en-US" sz="1700" b="0" i="1" kern="1200">
                      <a:latin typeface="Cambria Math" panose="02040503050406030204" pitchFamily="18" charset="0"/>
                    </a:rPr>
                    <m:t>𝑆</m:t>
                  </m:r>
                </m:e>
                <m:sub>
                  <m:r>
                    <a:rPr lang="en-US" sz="1700" b="0" i="1" kern="1200">
                      <a:latin typeface="Cambria Math" panose="02040503050406030204" pitchFamily="18" charset="0"/>
                    </a:rPr>
                    <m:t>𝑛</m:t>
                  </m:r>
                </m:sub>
              </m:sSub>
              <m:r>
                <a:rPr lang="en-US" sz="1700" b="0" i="1" kern="1200">
                  <a:latin typeface="Cambria Math" panose="02040503050406030204" pitchFamily="18" charset="0"/>
                </a:rPr>
                <m:t>))</m:t>
              </m:r>
            </m:oMath>
          </a14:m>
          <a:endParaRPr lang="en-US" sz="1700" kern="1200" dirty="0"/>
        </a:p>
      </dsp:txBody>
      <dsp:txXfrm>
        <a:off x="22393" y="1077020"/>
        <a:ext cx="11414150" cy="413927"/>
      </dsp:txXfrm>
    </dsp:sp>
    <dsp:sp modelId="{FE10818A-29AB-4D72-B6E8-F45F1B3101FE}">
      <dsp:nvSpPr>
        <dsp:cNvPr id="0" name=""/>
        <dsp:cNvSpPr/>
      </dsp:nvSpPr>
      <dsp:spPr>
        <a:xfrm>
          <a:off x="0" y="1562300"/>
          <a:ext cx="11458936" cy="4587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3) recurrent rule</a:t>
          </a:r>
          <a:r>
            <a:rPr lang="en-US" sz="1700" kern="1200" dirty="0">
              <a:sym typeface="Wingdings" panose="05000000000000000000" pitchFamily="2" charset="2"/>
            </a:rPr>
            <a:t></a:t>
          </a:r>
          <a:r>
            <a:rPr lang="en-US" sz="1700" kern="1200" dirty="0"/>
            <a:t>?</a:t>
          </a:r>
        </a:p>
      </dsp:txBody>
      <dsp:txXfrm>
        <a:off x="22393" y="1584693"/>
        <a:ext cx="11414150" cy="41392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3F73B-6DB4-4C06-9B09-399F7A391FE7}">
      <dsp:nvSpPr>
        <dsp:cNvPr id="0" name=""/>
        <dsp:cNvSpPr/>
      </dsp:nvSpPr>
      <dsp:spPr>
        <a:xfrm>
          <a:off x="0" y="0"/>
          <a:ext cx="3888607"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We use some magnitude for deciding which state should be updated</a:t>
          </a:r>
        </a:p>
      </dsp:txBody>
      <dsp:txXfrm>
        <a:off x="59399" y="59399"/>
        <a:ext cx="3769809" cy="109800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6FC4F-DCBC-4F36-9461-527F968A6DD1}">
      <dsp:nvSpPr>
        <dsp:cNvPr id="0" name=""/>
        <dsp:cNvSpPr/>
      </dsp:nvSpPr>
      <dsp:spPr>
        <a:xfrm>
          <a:off x="0" y="90955"/>
          <a:ext cx="2934930" cy="121680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At each update of state we should update error magnitude for that state</a:t>
          </a:r>
        </a:p>
      </dsp:txBody>
      <dsp:txXfrm>
        <a:off x="59399" y="150354"/>
        <a:ext cx="2816132" cy="109800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305A0-3770-428E-BC18-4CBD40E79317}">
      <dsp:nvSpPr>
        <dsp:cNvPr id="0" name=""/>
        <dsp:cNvSpPr/>
      </dsp:nvSpPr>
      <dsp:spPr>
        <a:xfrm>
          <a:off x="4329919" y="2808324"/>
          <a:ext cx="3256235" cy="1433528"/>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Model free learning</a:t>
          </a:r>
        </a:p>
      </dsp:txBody>
      <dsp:txXfrm>
        <a:off x="4806784" y="3018259"/>
        <a:ext cx="2302505" cy="1013658"/>
      </dsp:txXfrm>
    </dsp:sp>
    <dsp:sp modelId="{862D3852-0FED-448B-AE06-BA62C75C6CDB}">
      <dsp:nvSpPr>
        <dsp:cNvPr id="0" name=""/>
        <dsp:cNvSpPr/>
      </dsp:nvSpPr>
      <dsp:spPr>
        <a:xfrm rot="16172741">
          <a:off x="5582582" y="2426711"/>
          <a:ext cx="733725" cy="29531"/>
        </a:xfrm>
        <a:custGeom>
          <a:avLst/>
          <a:gdLst/>
          <a:ahLst/>
          <a:cxnLst/>
          <a:rect l="0" t="0" r="0" b="0"/>
          <a:pathLst>
            <a:path>
              <a:moveTo>
                <a:pt x="0" y="14765"/>
              </a:moveTo>
              <a:lnTo>
                <a:pt x="733725" y="1476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931101" y="2423134"/>
        <a:ext cx="36686" cy="36686"/>
      </dsp:txXfrm>
    </dsp:sp>
    <dsp:sp modelId="{97ABEC3D-6341-4184-B3A2-41D4AF8909C2}">
      <dsp:nvSpPr>
        <dsp:cNvPr id="0" name=""/>
        <dsp:cNvSpPr/>
      </dsp:nvSpPr>
      <dsp:spPr>
        <a:xfrm>
          <a:off x="4961294" y="119676"/>
          <a:ext cx="1954981" cy="1954981"/>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Use experience for updating value functions</a:t>
          </a:r>
        </a:p>
      </dsp:txBody>
      <dsp:txXfrm>
        <a:off x="5247594" y="405976"/>
        <a:ext cx="1382381" cy="1382381"/>
      </dsp:txXfrm>
    </dsp:sp>
    <dsp:sp modelId="{88ADC3CC-277B-4E8A-B50A-AC4D375B554B}">
      <dsp:nvSpPr>
        <dsp:cNvPr id="0" name=""/>
        <dsp:cNvSpPr/>
      </dsp:nvSpPr>
      <dsp:spPr>
        <a:xfrm rot="19752833">
          <a:off x="6837020" y="2612135"/>
          <a:ext cx="1257140" cy="29531"/>
        </a:xfrm>
        <a:custGeom>
          <a:avLst/>
          <a:gdLst/>
          <a:ahLst/>
          <a:cxnLst/>
          <a:rect l="0" t="0" r="0" b="0"/>
          <a:pathLst>
            <a:path>
              <a:moveTo>
                <a:pt x="0" y="14765"/>
              </a:moveTo>
              <a:lnTo>
                <a:pt x="1257140" y="1476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4162" y="2595473"/>
        <a:ext cx="62857" cy="62857"/>
      </dsp:txXfrm>
    </dsp:sp>
    <dsp:sp modelId="{49E5F16E-5A23-4B7B-A163-12305E153723}">
      <dsp:nvSpPr>
        <dsp:cNvPr id="0" name=""/>
        <dsp:cNvSpPr/>
      </dsp:nvSpPr>
      <dsp:spPr>
        <a:xfrm>
          <a:off x="7867841" y="827373"/>
          <a:ext cx="1954981" cy="1954981"/>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We don’t have model of environment</a:t>
          </a:r>
        </a:p>
      </dsp:txBody>
      <dsp:txXfrm>
        <a:off x="8154141" y="1113673"/>
        <a:ext cx="1382381" cy="1382381"/>
      </dsp:txXfrm>
    </dsp:sp>
    <dsp:sp modelId="{D2C3AADA-9B74-433D-8D4A-CE2816712C48}">
      <dsp:nvSpPr>
        <dsp:cNvPr id="0" name=""/>
        <dsp:cNvSpPr/>
      </dsp:nvSpPr>
      <dsp:spPr>
        <a:xfrm rot="1366308">
          <a:off x="7022755" y="4569011"/>
          <a:ext cx="2914550" cy="29531"/>
        </a:xfrm>
        <a:custGeom>
          <a:avLst/>
          <a:gdLst/>
          <a:ahLst/>
          <a:cxnLst/>
          <a:rect l="0" t="0" r="0" b="0"/>
          <a:pathLst>
            <a:path>
              <a:moveTo>
                <a:pt x="0" y="14765"/>
              </a:moveTo>
              <a:lnTo>
                <a:pt x="2914550" y="1476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407166" y="4510913"/>
        <a:ext cx="145727" cy="145727"/>
      </dsp:txXfrm>
    </dsp:sp>
    <dsp:sp modelId="{5B46FA64-8F28-47E7-97EF-179252379032}">
      <dsp:nvSpPr>
        <dsp:cNvPr id="0" name=""/>
        <dsp:cNvSpPr/>
      </dsp:nvSpPr>
      <dsp:spPr>
        <a:xfrm>
          <a:off x="9747525" y="4548691"/>
          <a:ext cx="1954981" cy="1954981"/>
        </a:xfrm>
        <a:prstGeom prst="ellipse">
          <a:avLst/>
        </a:prstGeom>
        <a:solidFill>
          <a:srgbClr val="FF00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Monte Carlo method:</a:t>
          </a:r>
        </a:p>
        <a:p>
          <a:pPr marL="0" lvl="0" indent="0" algn="ctr" defTabSz="711200">
            <a:lnSpc>
              <a:spcPct val="90000"/>
            </a:lnSpc>
            <a:spcBef>
              <a:spcPct val="0"/>
            </a:spcBef>
            <a:spcAft>
              <a:spcPct val="35000"/>
            </a:spcAft>
            <a:buNone/>
          </a:pPr>
          <a:r>
            <a:rPr lang="en-US" sz="1600" kern="1200" dirty="0"/>
            <a:t>(episodic tasks)</a:t>
          </a:r>
        </a:p>
      </dsp:txBody>
      <dsp:txXfrm>
        <a:off x="10033825" y="4834991"/>
        <a:ext cx="1382381" cy="1382381"/>
      </dsp:txXfrm>
    </dsp:sp>
    <dsp:sp modelId="{3BE1F629-A198-4FE2-8B51-E3FB5C99C268}">
      <dsp:nvSpPr>
        <dsp:cNvPr id="0" name=""/>
        <dsp:cNvSpPr/>
      </dsp:nvSpPr>
      <dsp:spPr>
        <a:xfrm rot="12429418">
          <a:off x="1729140" y="2201099"/>
          <a:ext cx="3353419" cy="29531"/>
        </a:xfrm>
        <a:custGeom>
          <a:avLst/>
          <a:gdLst/>
          <a:ahLst/>
          <a:cxnLst/>
          <a:rect l="0" t="0" r="0" b="0"/>
          <a:pathLst>
            <a:path>
              <a:moveTo>
                <a:pt x="0" y="14765"/>
              </a:moveTo>
              <a:lnTo>
                <a:pt x="3353419" y="1476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322014" y="2132029"/>
        <a:ext cx="167670" cy="167670"/>
      </dsp:txXfrm>
    </dsp:sp>
    <dsp:sp modelId="{E9D9F992-2ED7-4B26-ADF0-D61BDEAA2F9F}">
      <dsp:nvSpPr>
        <dsp:cNvPr id="0" name=""/>
        <dsp:cNvSpPr/>
      </dsp:nvSpPr>
      <dsp:spPr>
        <a:xfrm>
          <a:off x="66759" y="26918"/>
          <a:ext cx="1954981" cy="1954981"/>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Use agent </a:t>
          </a:r>
        </a:p>
      </dsp:txBody>
      <dsp:txXfrm>
        <a:off x="353059" y="313218"/>
        <a:ext cx="1382381" cy="1382381"/>
      </dsp:txXfrm>
    </dsp:sp>
    <dsp:sp modelId="{45CF9587-C381-4EE6-A63B-196505976357}">
      <dsp:nvSpPr>
        <dsp:cNvPr id="0" name=""/>
        <dsp:cNvSpPr/>
      </dsp:nvSpPr>
      <dsp:spPr>
        <a:xfrm rot="10713643">
          <a:off x="3665487" y="3559543"/>
          <a:ext cx="667182" cy="29531"/>
        </a:xfrm>
        <a:custGeom>
          <a:avLst/>
          <a:gdLst/>
          <a:ahLst/>
          <a:cxnLst/>
          <a:rect l="0" t="0" r="0" b="0"/>
          <a:pathLst>
            <a:path>
              <a:moveTo>
                <a:pt x="0" y="14765"/>
              </a:moveTo>
              <a:lnTo>
                <a:pt x="667182" y="1476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982399" y="3557629"/>
        <a:ext cx="33359" cy="33359"/>
      </dsp:txXfrm>
    </dsp:sp>
    <dsp:sp modelId="{89B612F9-A180-4BC8-B610-E43ACFE9ECDE}">
      <dsp:nvSpPr>
        <dsp:cNvPr id="0" name=""/>
        <dsp:cNvSpPr/>
      </dsp:nvSpPr>
      <dsp:spPr>
        <a:xfrm>
          <a:off x="1710920" y="2629749"/>
          <a:ext cx="1954981" cy="1954981"/>
        </a:xfrm>
        <a:prstGeom prst="ellipse">
          <a:avLst/>
        </a:prstGeom>
        <a:solidFill>
          <a:srgbClr val="FF00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TD learning </a:t>
          </a:r>
        </a:p>
        <a:p>
          <a:pPr marL="0" lvl="0" indent="0" algn="ctr" defTabSz="711200">
            <a:lnSpc>
              <a:spcPct val="90000"/>
            </a:lnSpc>
            <a:spcBef>
              <a:spcPct val="0"/>
            </a:spcBef>
            <a:spcAft>
              <a:spcPct val="35000"/>
            </a:spcAft>
            <a:buNone/>
          </a:pPr>
          <a:r>
            <a:rPr lang="en-US" sz="1600" kern="1200" dirty="0"/>
            <a:t>(Continues task)</a:t>
          </a:r>
        </a:p>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(bootstrapping)</a:t>
          </a:r>
        </a:p>
      </dsp:txBody>
      <dsp:txXfrm>
        <a:off x="1997220" y="2916049"/>
        <a:ext cx="1382381" cy="1382381"/>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85FD6-B008-4A60-8F3E-F3279E691A22}">
      <dsp:nvSpPr>
        <dsp:cNvPr id="0" name=""/>
        <dsp:cNvSpPr/>
      </dsp:nvSpPr>
      <dsp:spPr>
        <a:xfrm>
          <a:off x="0" y="74993"/>
          <a:ext cx="1867301" cy="12168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kern="1200" dirty="0"/>
            <a:t>Process should be episodic</a:t>
          </a:r>
        </a:p>
      </dsp:txBody>
      <dsp:txXfrm>
        <a:off x="59399" y="134392"/>
        <a:ext cx="1748503" cy="109800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E2F64-EE29-4A3B-97D0-29B36437D590}">
      <dsp:nvSpPr>
        <dsp:cNvPr id="0" name=""/>
        <dsp:cNvSpPr/>
      </dsp:nvSpPr>
      <dsp:spPr>
        <a:xfrm>
          <a:off x="0" y="71607"/>
          <a:ext cx="1857676" cy="11255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We do this loop to counter(s)</a:t>
          </a:r>
          <a:r>
            <a:rPr lang="en-US" sz="1300" kern="1200" dirty="0">
              <a:sym typeface="Wingdings" panose="05000000000000000000" pitchFamily="2" charset="2"/>
            </a:rPr>
            <a:t></a:t>
          </a:r>
          <a14:m xmlns:a14="http://schemas.microsoft.com/office/drawing/2010/main">
            <m:oMath xmlns:m="http://schemas.openxmlformats.org/officeDocument/2006/math">
              <m:r>
                <a:rPr lang="en-US" sz="1300" i="1" kern="1200">
                  <a:latin typeface="Cambria Math" panose="02040503050406030204" pitchFamily="18" charset="0"/>
                </a:rPr>
                <m:t>∞</m:t>
              </m:r>
            </m:oMath>
          </a14:m>
          <a:r>
            <a:rPr lang="en-US" sz="1300" kern="1200" dirty="0"/>
            <a:t> and get true value function for policy which we make our episodes</a:t>
          </a:r>
        </a:p>
      </dsp:txBody>
      <dsp:txXfrm>
        <a:off x="54944" y="126551"/>
        <a:ext cx="1747788" cy="101565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E2F64-EE29-4A3B-97D0-29B36437D590}">
      <dsp:nvSpPr>
        <dsp:cNvPr id="0" name=""/>
        <dsp:cNvSpPr/>
      </dsp:nvSpPr>
      <dsp:spPr>
        <a:xfrm>
          <a:off x="0" y="71607"/>
          <a:ext cx="1857676" cy="11255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We do this loop to counter(s)</a:t>
          </a:r>
          <a:r>
            <a:rPr lang="en-US" sz="1300" kern="1200" dirty="0">
              <a:sym typeface="Wingdings" panose="05000000000000000000" pitchFamily="2" charset="2"/>
            </a:rPr>
            <a:t></a:t>
          </a:r>
          <a14:m xmlns:a14="http://schemas.microsoft.com/office/drawing/2010/main">
            <m:oMath xmlns:m="http://schemas.openxmlformats.org/officeDocument/2006/math">
              <m:r>
                <a:rPr lang="en-US" sz="1300" i="1" kern="1200">
                  <a:latin typeface="Cambria Math" panose="02040503050406030204" pitchFamily="18" charset="0"/>
                </a:rPr>
                <m:t>∞</m:t>
              </m:r>
            </m:oMath>
          </a14:m>
          <a:r>
            <a:rPr lang="en-US" sz="1300" kern="1200" dirty="0"/>
            <a:t> and get true value function for policy which we make our episodes</a:t>
          </a:r>
        </a:p>
      </dsp:txBody>
      <dsp:txXfrm>
        <a:off x="54944" y="126551"/>
        <a:ext cx="1747788" cy="101565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8C5AD-D030-45F7-ACC6-7339FF61007C}">
      <dsp:nvSpPr>
        <dsp:cNvPr id="0" name=""/>
        <dsp:cNvSpPr/>
      </dsp:nvSpPr>
      <dsp:spPr>
        <a:xfrm>
          <a:off x="0" y="11830"/>
          <a:ext cx="2030931" cy="16415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We can apply this to our Monte Carlo method</a:t>
          </a:r>
        </a:p>
      </dsp:txBody>
      <dsp:txXfrm>
        <a:off x="80132" y="91962"/>
        <a:ext cx="1870667" cy="148124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85FD6-B008-4A60-8F3E-F3279E691A22}">
      <dsp:nvSpPr>
        <dsp:cNvPr id="0" name=""/>
        <dsp:cNvSpPr/>
      </dsp:nvSpPr>
      <dsp:spPr>
        <a:xfrm>
          <a:off x="0" y="97054"/>
          <a:ext cx="1867301" cy="12168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Process doesn't have to be episodic and we can use this method for continues process</a:t>
          </a:r>
        </a:p>
        <a:p>
          <a:pPr marL="0" lvl="0" indent="0" algn="ctr" defTabSz="444500" rtl="0">
            <a:lnSpc>
              <a:spcPct val="90000"/>
            </a:lnSpc>
            <a:spcBef>
              <a:spcPct val="0"/>
            </a:spcBef>
            <a:spcAft>
              <a:spcPct val="35000"/>
            </a:spcAft>
            <a:buNone/>
          </a:pPr>
          <a:endParaRPr lang="en-US" sz="1000" kern="1200" dirty="0"/>
        </a:p>
        <a:p>
          <a:pPr marL="0" lvl="0" indent="0" algn="ctr" defTabSz="444500" rtl="0">
            <a:lnSpc>
              <a:spcPct val="90000"/>
            </a:lnSpc>
            <a:spcBef>
              <a:spcPct val="0"/>
            </a:spcBef>
            <a:spcAft>
              <a:spcPct val="35000"/>
            </a:spcAft>
            <a:buNone/>
          </a:pPr>
          <a:r>
            <a:rPr lang="en-US" sz="1000" kern="1200" dirty="0">
              <a:solidFill>
                <a:srgbClr val="FFFF00"/>
              </a:solidFill>
            </a:rPr>
            <a:t>(bootstrapping)</a:t>
          </a:r>
        </a:p>
      </dsp:txBody>
      <dsp:txXfrm>
        <a:off x="59399" y="156453"/>
        <a:ext cx="1748503" cy="109800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09FBA-0F14-4F7C-B7B9-6404907A9CA3}">
      <dsp:nvSpPr>
        <dsp:cNvPr id="0" name=""/>
        <dsp:cNvSpPr/>
      </dsp:nvSpPr>
      <dsp:spPr>
        <a:xfrm>
          <a:off x="0" y="4080"/>
          <a:ext cx="4494998" cy="6153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kern="1200"/>
            <a:t>Left) As we can see in MC method after reaching end of episode we update previous value function of all state with respect to that </a:t>
          </a:r>
        </a:p>
      </dsp:txBody>
      <dsp:txXfrm>
        <a:off x="30039" y="34119"/>
        <a:ext cx="4434920" cy="555268"/>
      </dsp:txXfrm>
    </dsp:sp>
    <dsp:sp modelId="{ADCBDDEB-51C5-4D7F-8BA2-2AA92343E9DB}">
      <dsp:nvSpPr>
        <dsp:cNvPr id="0" name=""/>
        <dsp:cNvSpPr/>
      </dsp:nvSpPr>
      <dsp:spPr>
        <a:xfrm>
          <a:off x="0" y="651107"/>
          <a:ext cx="4494998" cy="6153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kern="1200" dirty="0"/>
            <a:t>Right) As we can see in TD method after taking one step we just update previous value function of previous state with respect to our next state value function </a:t>
          </a:r>
        </a:p>
      </dsp:txBody>
      <dsp:txXfrm>
        <a:off x="30039" y="681146"/>
        <a:ext cx="4434920" cy="55526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B6080-FE78-4074-A0C6-8FCF2C75AF9E}">
      <dsp:nvSpPr>
        <dsp:cNvPr id="0" name=""/>
        <dsp:cNvSpPr/>
      </dsp:nvSpPr>
      <dsp:spPr>
        <a:xfrm>
          <a:off x="0" y="22404"/>
          <a:ext cx="1915427"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TD method is online process</a:t>
          </a:r>
        </a:p>
      </dsp:txBody>
      <dsp:txXfrm>
        <a:off x="25245" y="47649"/>
        <a:ext cx="1864937" cy="466650"/>
      </dsp:txXfrm>
    </dsp:sp>
    <dsp:sp modelId="{5B2538D1-98AA-4E70-B770-2FB3DC6BA56C}">
      <dsp:nvSpPr>
        <dsp:cNvPr id="0" name=""/>
        <dsp:cNvSpPr/>
      </dsp:nvSpPr>
      <dsp:spPr>
        <a:xfrm>
          <a:off x="0" y="576985"/>
          <a:ext cx="1915427"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TD works in continues environment</a:t>
          </a:r>
        </a:p>
      </dsp:txBody>
      <dsp:txXfrm>
        <a:off x="25245" y="602230"/>
        <a:ext cx="1864937" cy="4666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2AE18-A5E9-438E-857B-40652E14F2E5}">
      <dsp:nvSpPr>
        <dsp:cNvPr id="0" name=""/>
        <dsp:cNvSpPr/>
      </dsp:nvSpPr>
      <dsp:spPr>
        <a:xfrm>
          <a:off x="2243523" y="123644"/>
          <a:ext cx="3979724" cy="12508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US" sz="3500" kern="1200" dirty="0"/>
            <a:t>Model</a:t>
          </a:r>
        </a:p>
      </dsp:txBody>
      <dsp:txXfrm>
        <a:off x="2304586" y="184707"/>
        <a:ext cx="3857598" cy="1128746"/>
      </dsp:txXfrm>
    </dsp:sp>
    <dsp:sp modelId="{B9FFA302-8D62-4459-82E8-0163CD7D20DF}">
      <dsp:nvSpPr>
        <dsp:cNvPr id="0" name=""/>
        <dsp:cNvSpPr/>
      </dsp:nvSpPr>
      <dsp:spPr>
        <a:xfrm rot="2606018">
          <a:off x="4674949" y="1924469"/>
          <a:ext cx="1599829" cy="0"/>
        </a:xfrm>
        <a:custGeom>
          <a:avLst/>
          <a:gdLst/>
          <a:ahLst/>
          <a:cxnLst/>
          <a:rect l="0" t="0" r="0" b="0"/>
          <a:pathLst>
            <a:path>
              <a:moveTo>
                <a:pt x="0" y="0"/>
              </a:moveTo>
              <a:lnTo>
                <a:pt x="159982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1069FC-5103-4B7E-8847-092CB69405A1}">
      <dsp:nvSpPr>
        <dsp:cNvPr id="0" name=""/>
        <dsp:cNvSpPr/>
      </dsp:nvSpPr>
      <dsp:spPr>
        <a:xfrm>
          <a:off x="5140508" y="2474421"/>
          <a:ext cx="2715669" cy="838084"/>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US" sz="1400" i="1" kern="1200" smtClean="0">
                        <a:solidFill>
                          <a:schemeClr val="tx1"/>
                        </a:solidFill>
                        <a:latin typeface="Cambria Math" panose="02040503050406030204" pitchFamily="18" charset="0"/>
                      </a:rPr>
                    </m:ctrlPr>
                  </m:sSubSupPr>
                  <m:e>
                    <m:r>
                      <a:rPr lang="en-US" sz="1400" b="0" i="1" kern="1200" smtClean="0">
                        <a:solidFill>
                          <a:schemeClr val="tx1"/>
                        </a:solidFill>
                        <a:latin typeface="Cambria Math" panose="02040503050406030204" pitchFamily="18" charset="0"/>
                      </a:rPr>
                      <m:t>𝑝</m:t>
                    </m:r>
                  </m:e>
                  <m:sub>
                    <m:r>
                      <a:rPr lang="en-US" sz="1400" b="0" i="1" kern="1200" smtClean="0">
                        <a:solidFill>
                          <a:schemeClr val="tx1"/>
                        </a:solidFill>
                        <a:latin typeface="Cambria Math" panose="02040503050406030204" pitchFamily="18" charset="0"/>
                      </a:rPr>
                      <m:t>𝑠𝑠</m:t>
                    </m:r>
                    <m:r>
                      <a:rPr lang="en-US" sz="1400" b="0" i="1" kern="1200" smtClean="0">
                        <a:solidFill>
                          <a:schemeClr val="tx1"/>
                        </a:solidFill>
                        <a:latin typeface="Cambria Math" panose="02040503050406030204" pitchFamily="18" charset="0"/>
                      </a:rPr>
                      <m:t>′</m:t>
                    </m:r>
                  </m:sub>
                  <m:sup>
                    <m:r>
                      <a:rPr lang="en-US" sz="1400" b="0" i="1" kern="1200" smtClean="0">
                        <a:solidFill>
                          <a:schemeClr val="tx1"/>
                        </a:solidFill>
                        <a:latin typeface="Cambria Math" panose="02040503050406030204" pitchFamily="18" charset="0"/>
                      </a:rPr>
                      <m:t>𝑎</m:t>
                    </m:r>
                  </m:sup>
                </m:sSubSup>
                <m:r>
                  <a:rPr lang="en-US" sz="1400" b="0" i="1" kern="1200" smtClean="0">
                    <a:solidFill>
                      <a:schemeClr val="tx1"/>
                    </a:solidFill>
                    <a:latin typeface="Cambria Math" panose="02040503050406030204" pitchFamily="18" charset="0"/>
                  </a:rPr>
                  <m:t>=</m:t>
                </m:r>
                <m:r>
                  <a:rPr lang="en-US" sz="1400" b="0" i="1" kern="1200" smtClean="0">
                    <a:solidFill>
                      <a:schemeClr val="tx1"/>
                    </a:solidFill>
                    <a:latin typeface="Cambria Math" panose="02040503050406030204" pitchFamily="18" charset="0"/>
                  </a:rPr>
                  <m:t>𝑝</m:t>
                </m:r>
                <m:d>
                  <m:dPr>
                    <m:ctrlPr>
                      <a:rPr lang="en-US" sz="1400" b="0" i="1" kern="1200" smtClean="0">
                        <a:solidFill>
                          <a:schemeClr val="tx1"/>
                        </a:solidFill>
                        <a:latin typeface="Cambria Math" panose="02040503050406030204" pitchFamily="18" charset="0"/>
                      </a:rPr>
                    </m:ctrlPr>
                  </m:dPr>
                  <m:e>
                    <m:sSub>
                      <m:sSubPr>
                        <m:ctrlPr>
                          <a:rPr lang="en-US" sz="1400" b="0" i="1" kern="1200" smtClean="0">
                            <a:solidFill>
                              <a:schemeClr val="tx1"/>
                            </a:solidFill>
                            <a:latin typeface="Cambria Math" panose="02040503050406030204" pitchFamily="18" charset="0"/>
                          </a:rPr>
                        </m:ctrlPr>
                      </m:sSubPr>
                      <m:e>
                        <m:r>
                          <a:rPr lang="en-US" sz="1400" b="0" i="1" kern="1200" smtClean="0">
                            <a:solidFill>
                              <a:schemeClr val="tx1"/>
                            </a:solidFill>
                            <a:latin typeface="Cambria Math" panose="02040503050406030204" pitchFamily="18" charset="0"/>
                          </a:rPr>
                          <m:t>𝑠</m:t>
                        </m:r>
                      </m:e>
                      <m:sub>
                        <m:r>
                          <a:rPr lang="en-US" sz="1400" b="0" i="1" kern="1200" smtClean="0">
                            <a:solidFill>
                              <a:schemeClr val="tx1"/>
                            </a:solidFill>
                            <a:latin typeface="Cambria Math" panose="02040503050406030204" pitchFamily="18" charset="0"/>
                          </a:rPr>
                          <m:t>𝑡</m:t>
                        </m:r>
                        <m:r>
                          <a:rPr lang="en-US" sz="1400" b="0" i="1" kern="1200" smtClean="0">
                            <a:solidFill>
                              <a:schemeClr val="tx1"/>
                            </a:solidFill>
                            <a:latin typeface="Cambria Math" panose="02040503050406030204" pitchFamily="18" charset="0"/>
                          </a:rPr>
                          <m:t>+</m:t>
                        </m:r>
                        <m:r>
                          <a:rPr lang="en-US" sz="1400" b="0" i="1" kern="1200" smtClean="0">
                            <a:solidFill>
                              <a:schemeClr val="tx1"/>
                            </a:solidFill>
                            <a:latin typeface="Cambria Math" panose="02040503050406030204" pitchFamily="18" charset="0"/>
                          </a:rPr>
                          <m:t>1</m:t>
                        </m:r>
                      </m:sub>
                    </m:sSub>
                    <m:r>
                      <a:rPr lang="en-US" sz="1400" b="0" i="1" kern="1200" smtClean="0">
                        <a:solidFill>
                          <a:schemeClr val="tx1"/>
                        </a:solidFill>
                        <a:latin typeface="Cambria Math" panose="02040503050406030204" pitchFamily="18" charset="0"/>
                      </a:rPr>
                      <m:t>=</m:t>
                    </m:r>
                    <m:r>
                      <a:rPr lang="en-US" sz="1400" b="0" i="1" kern="1200" smtClean="0">
                        <a:solidFill>
                          <a:schemeClr val="tx1"/>
                        </a:solidFill>
                        <a:latin typeface="Cambria Math" panose="02040503050406030204" pitchFamily="18" charset="0"/>
                      </a:rPr>
                      <m:t>𝑠</m:t>
                    </m:r>
                    <m:r>
                      <a:rPr lang="en-US" sz="1400" b="0" i="1" kern="1200" smtClean="0">
                        <a:solidFill>
                          <a:schemeClr val="tx1"/>
                        </a:solidFill>
                        <a:latin typeface="Cambria Math" panose="02040503050406030204" pitchFamily="18" charset="0"/>
                      </a:rPr>
                      <m:t>′</m:t>
                    </m:r>
                  </m:e>
                  <m:e>
                    <m:sSub>
                      <m:sSubPr>
                        <m:ctrlPr>
                          <a:rPr lang="en-US" sz="1400" b="0" i="1" kern="1200" smtClean="0">
                            <a:solidFill>
                              <a:schemeClr val="tx1"/>
                            </a:solidFill>
                            <a:latin typeface="Cambria Math" panose="02040503050406030204" pitchFamily="18" charset="0"/>
                          </a:rPr>
                        </m:ctrlPr>
                      </m:sSubPr>
                      <m:e>
                        <m:r>
                          <a:rPr lang="en-US" sz="1400" b="0" i="1" kern="1200" smtClean="0">
                            <a:solidFill>
                              <a:schemeClr val="tx1"/>
                            </a:solidFill>
                            <a:latin typeface="Cambria Math" panose="02040503050406030204" pitchFamily="18" charset="0"/>
                          </a:rPr>
                          <m:t>𝑠</m:t>
                        </m:r>
                      </m:e>
                      <m:sub>
                        <m:r>
                          <a:rPr lang="en-US" sz="1400" b="0" i="1" kern="1200" smtClean="0">
                            <a:solidFill>
                              <a:schemeClr val="tx1"/>
                            </a:solidFill>
                            <a:latin typeface="Cambria Math" panose="02040503050406030204" pitchFamily="18" charset="0"/>
                          </a:rPr>
                          <m:t>𝑡</m:t>
                        </m:r>
                      </m:sub>
                    </m:sSub>
                    <m:r>
                      <a:rPr lang="en-US" sz="1400" b="0" i="1" kern="1200" smtClean="0">
                        <a:solidFill>
                          <a:schemeClr val="tx1"/>
                        </a:solidFill>
                        <a:latin typeface="Cambria Math" panose="02040503050406030204" pitchFamily="18" charset="0"/>
                      </a:rPr>
                      <m:t>=</m:t>
                    </m:r>
                    <m:r>
                      <a:rPr lang="en-US" sz="1400" b="0" i="1" kern="1200" smtClean="0">
                        <a:solidFill>
                          <a:schemeClr val="tx1"/>
                        </a:solidFill>
                        <a:latin typeface="Cambria Math" panose="02040503050406030204" pitchFamily="18" charset="0"/>
                      </a:rPr>
                      <m:t>𝑠</m:t>
                    </m:r>
                    <m:r>
                      <a:rPr lang="en-US" sz="1400" b="0" i="1" kern="1200" smtClean="0">
                        <a:solidFill>
                          <a:schemeClr val="tx1"/>
                        </a:solidFill>
                        <a:latin typeface="Cambria Math" panose="02040503050406030204" pitchFamily="18" charset="0"/>
                      </a:rPr>
                      <m:t>,</m:t>
                    </m:r>
                    <m:sSub>
                      <m:sSubPr>
                        <m:ctrlPr>
                          <a:rPr lang="en-US" sz="1400" b="0" i="1" kern="1200" smtClean="0">
                            <a:solidFill>
                              <a:schemeClr val="tx1"/>
                            </a:solidFill>
                            <a:latin typeface="Cambria Math" panose="02040503050406030204" pitchFamily="18" charset="0"/>
                          </a:rPr>
                        </m:ctrlPr>
                      </m:sSubPr>
                      <m:e>
                        <m:r>
                          <a:rPr lang="en-US" sz="1400" b="0" i="1" kern="1200" smtClean="0">
                            <a:solidFill>
                              <a:schemeClr val="tx1"/>
                            </a:solidFill>
                            <a:latin typeface="Cambria Math" panose="02040503050406030204" pitchFamily="18" charset="0"/>
                          </a:rPr>
                          <m:t>𝑎</m:t>
                        </m:r>
                      </m:e>
                      <m:sub>
                        <m:r>
                          <a:rPr lang="en-US" sz="1400" b="0" i="1" kern="1200" smtClean="0">
                            <a:solidFill>
                              <a:schemeClr val="tx1"/>
                            </a:solidFill>
                            <a:latin typeface="Cambria Math" panose="02040503050406030204" pitchFamily="18" charset="0"/>
                          </a:rPr>
                          <m:t>𝑡</m:t>
                        </m:r>
                      </m:sub>
                    </m:sSub>
                    <m:r>
                      <a:rPr lang="en-US" sz="1400" b="0" i="1" kern="1200" smtClean="0">
                        <a:solidFill>
                          <a:schemeClr val="tx1"/>
                        </a:solidFill>
                        <a:latin typeface="Cambria Math" panose="02040503050406030204" pitchFamily="18" charset="0"/>
                      </a:rPr>
                      <m:t>=</m:t>
                    </m:r>
                    <m:r>
                      <a:rPr lang="en-US" sz="1400" b="0" i="1" kern="1200" smtClean="0">
                        <a:solidFill>
                          <a:schemeClr val="tx1"/>
                        </a:solidFill>
                        <a:latin typeface="Cambria Math" panose="02040503050406030204" pitchFamily="18" charset="0"/>
                      </a:rPr>
                      <m:t>𝑎</m:t>
                    </m:r>
                  </m:e>
                </m:d>
              </m:oMath>
            </m:oMathPara>
          </a14:m>
          <a:endParaRPr lang="en-US" sz="3000" kern="1200" dirty="0"/>
        </a:p>
      </dsp:txBody>
      <dsp:txXfrm>
        <a:off x="5181420" y="2515333"/>
        <a:ext cx="2633845" cy="756260"/>
      </dsp:txXfrm>
    </dsp:sp>
    <dsp:sp modelId="{C4841930-B8D4-4438-8009-D9A512D139A8}">
      <dsp:nvSpPr>
        <dsp:cNvPr id="0" name=""/>
        <dsp:cNvSpPr/>
      </dsp:nvSpPr>
      <dsp:spPr>
        <a:xfrm rot="8343015">
          <a:off x="2036692" y="1925608"/>
          <a:ext cx="1681706" cy="0"/>
        </a:xfrm>
        <a:custGeom>
          <a:avLst/>
          <a:gdLst/>
          <a:ahLst/>
          <a:cxnLst/>
          <a:rect l="0" t="0" r="0" b="0"/>
          <a:pathLst>
            <a:path>
              <a:moveTo>
                <a:pt x="0" y="0"/>
              </a:moveTo>
              <a:lnTo>
                <a:pt x="168170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ED2F9-9593-49AB-BC7B-2DDA87C93507}">
      <dsp:nvSpPr>
        <dsp:cNvPr id="0" name=""/>
        <dsp:cNvSpPr/>
      </dsp:nvSpPr>
      <dsp:spPr>
        <a:xfrm>
          <a:off x="394289" y="2476701"/>
          <a:ext cx="2730529" cy="838084"/>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US" sz="1600" i="1" kern="1200" smtClean="0">
                        <a:solidFill>
                          <a:schemeClr val="tx1"/>
                        </a:solidFill>
                        <a:latin typeface="Cambria Math" panose="02040503050406030204" pitchFamily="18" charset="0"/>
                      </a:rPr>
                    </m:ctrlPr>
                  </m:sSubSupPr>
                  <m:e>
                    <m:r>
                      <a:rPr lang="en-US" sz="1600" b="0" i="1" kern="1200" smtClean="0">
                        <a:solidFill>
                          <a:schemeClr val="tx1"/>
                        </a:solidFill>
                        <a:latin typeface="Cambria Math" panose="02040503050406030204" pitchFamily="18" charset="0"/>
                      </a:rPr>
                      <m:t>𝑅</m:t>
                    </m:r>
                  </m:e>
                  <m:sub>
                    <m:r>
                      <a:rPr lang="en-US" sz="1600" b="0" i="1" kern="1200" smtClean="0">
                        <a:solidFill>
                          <a:schemeClr val="tx1"/>
                        </a:solidFill>
                        <a:latin typeface="Cambria Math" panose="02040503050406030204" pitchFamily="18" charset="0"/>
                      </a:rPr>
                      <m:t>𝑠</m:t>
                    </m:r>
                  </m:sub>
                  <m:sup>
                    <m:r>
                      <a:rPr lang="en-US" sz="1600" b="0" i="1" kern="1200" smtClean="0">
                        <a:solidFill>
                          <a:schemeClr val="tx1"/>
                        </a:solidFill>
                        <a:latin typeface="Cambria Math" panose="02040503050406030204" pitchFamily="18" charset="0"/>
                      </a:rPr>
                      <m:t>𝑎</m:t>
                    </m:r>
                  </m:sup>
                </m:sSubSup>
                <m:r>
                  <a:rPr lang="en-US" sz="1600" b="0" i="1" kern="1200" smtClean="0">
                    <a:solidFill>
                      <a:schemeClr val="tx1"/>
                    </a:solidFill>
                    <a:latin typeface="Cambria Math" panose="02040503050406030204" pitchFamily="18" charset="0"/>
                  </a:rPr>
                  <m:t>=</m:t>
                </m:r>
                <m:r>
                  <a:rPr lang="en-US" sz="1600" b="0" i="1" kern="1200" smtClean="0">
                    <a:solidFill>
                      <a:schemeClr val="tx1"/>
                    </a:solidFill>
                    <a:latin typeface="Cambria Math" panose="02040503050406030204" pitchFamily="18" charset="0"/>
                  </a:rPr>
                  <m:t>𝐸</m:t>
                </m:r>
                <m:d>
                  <m:dPr>
                    <m:ctrlPr>
                      <a:rPr lang="en-US" sz="1600" b="0" i="1" kern="1200" smtClean="0">
                        <a:solidFill>
                          <a:schemeClr val="tx1"/>
                        </a:solidFill>
                        <a:latin typeface="Cambria Math" panose="02040503050406030204" pitchFamily="18" charset="0"/>
                      </a:rPr>
                    </m:ctrlPr>
                  </m:dPr>
                  <m:e>
                    <m:sSub>
                      <m:sSubPr>
                        <m:ctrlPr>
                          <a:rPr lang="en-US" sz="1600" b="0" i="1" kern="1200" smtClean="0">
                            <a:solidFill>
                              <a:schemeClr val="tx1"/>
                            </a:solidFill>
                            <a:latin typeface="Cambria Math" panose="02040503050406030204" pitchFamily="18" charset="0"/>
                          </a:rPr>
                        </m:ctrlPr>
                      </m:sSubPr>
                      <m:e>
                        <m:r>
                          <a:rPr lang="en-US" sz="1600" b="0" i="1" kern="1200" smtClean="0">
                            <a:solidFill>
                              <a:schemeClr val="tx1"/>
                            </a:solidFill>
                            <a:latin typeface="Cambria Math" panose="02040503050406030204" pitchFamily="18" charset="0"/>
                          </a:rPr>
                          <m:t>𝑅</m:t>
                        </m:r>
                      </m:e>
                      <m:sub>
                        <m:r>
                          <a:rPr lang="en-US" sz="1600" b="0" i="1" kern="1200" smtClean="0">
                            <a:solidFill>
                              <a:schemeClr val="tx1"/>
                            </a:solidFill>
                            <a:latin typeface="Cambria Math" panose="02040503050406030204" pitchFamily="18" charset="0"/>
                          </a:rPr>
                          <m:t>𝑡</m:t>
                        </m:r>
                        <m:r>
                          <a:rPr lang="en-US" sz="1600" b="0" i="1" kern="1200" smtClean="0">
                            <a:solidFill>
                              <a:schemeClr val="tx1"/>
                            </a:solidFill>
                            <a:latin typeface="Cambria Math" panose="02040503050406030204" pitchFamily="18" charset="0"/>
                          </a:rPr>
                          <m:t>+</m:t>
                        </m:r>
                        <m:r>
                          <a:rPr lang="en-US" sz="1600" b="0" i="1" kern="1200" smtClean="0">
                            <a:solidFill>
                              <a:schemeClr val="tx1"/>
                            </a:solidFill>
                            <a:latin typeface="Cambria Math" panose="02040503050406030204" pitchFamily="18" charset="0"/>
                          </a:rPr>
                          <m:t>1</m:t>
                        </m:r>
                      </m:sub>
                    </m:sSub>
                  </m:e>
                  <m:e>
                    <m:sSub>
                      <m:sSubPr>
                        <m:ctrlPr>
                          <a:rPr lang="en-US" sz="1600" b="0" i="1" kern="1200" smtClean="0">
                            <a:solidFill>
                              <a:schemeClr val="tx1"/>
                            </a:solidFill>
                            <a:latin typeface="Cambria Math" panose="02040503050406030204" pitchFamily="18" charset="0"/>
                          </a:rPr>
                        </m:ctrlPr>
                      </m:sSubPr>
                      <m:e>
                        <m:r>
                          <a:rPr lang="en-US" sz="1600" b="0" i="1" kern="1200" smtClean="0">
                            <a:solidFill>
                              <a:schemeClr val="tx1"/>
                            </a:solidFill>
                            <a:latin typeface="Cambria Math" panose="02040503050406030204" pitchFamily="18" charset="0"/>
                          </a:rPr>
                          <m:t>𝑆</m:t>
                        </m:r>
                      </m:e>
                      <m:sub>
                        <m:r>
                          <a:rPr lang="en-US" sz="1600" b="0" i="1" kern="1200" smtClean="0">
                            <a:solidFill>
                              <a:schemeClr val="tx1"/>
                            </a:solidFill>
                            <a:latin typeface="Cambria Math" panose="02040503050406030204" pitchFamily="18" charset="0"/>
                          </a:rPr>
                          <m:t>𝑡</m:t>
                        </m:r>
                      </m:sub>
                    </m:sSub>
                    <m:r>
                      <a:rPr lang="en-US" sz="1600" b="0" i="1" kern="1200" smtClean="0">
                        <a:solidFill>
                          <a:schemeClr val="tx1"/>
                        </a:solidFill>
                        <a:latin typeface="Cambria Math" panose="02040503050406030204" pitchFamily="18" charset="0"/>
                      </a:rPr>
                      <m:t>=</m:t>
                    </m:r>
                    <m:r>
                      <a:rPr lang="en-US" sz="1600" b="0" i="1" kern="1200" smtClean="0">
                        <a:solidFill>
                          <a:schemeClr val="tx1"/>
                        </a:solidFill>
                        <a:latin typeface="Cambria Math" panose="02040503050406030204" pitchFamily="18" charset="0"/>
                      </a:rPr>
                      <m:t>𝑠</m:t>
                    </m:r>
                    <m:r>
                      <a:rPr lang="en-US" sz="1600" b="0" i="1" kern="1200" smtClean="0">
                        <a:solidFill>
                          <a:schemeClr val="tx1"/>
                        </a:solidFill>
                        <a:latin typeface="Cambria Math" panose="02040503050406030204" pitchFamily="18" charset="0"/>
                      </a:rPr>
                      <m:t>,</m:t>
                    </m:r>
                    <m:sSub>
                      <m:sSubPr>
                        <m:ctrlPr>
                          <a:rPr lang="en-US" sz="1600" b="0" i="1" kern="1200" smtClean="0">
                            <a:solidFill>
                              <a:schemeClr val="tx1"/>
                            </a:solidFill>
                            <a:latin typeface="Cambria Math" panose="02040503050406030204" pitchFamily="18" charset="0"/>
                          </a:rPr>
                        </m:ctrlPr>
                      </m:sSubPr>
                      <m:e>
                        <m:r>
                          <a:rPr lang="en-US" sz="1600" b="0" i="1" kern="1200" smtClean="0">
                            <a:solidFill>
                              <a:schemeClr val="tx1"/>
                            </a:solidFill>
                            <a:latin typeface="Cambria Math" panose="02040503050406030204" pitchFamily="18" charset="0"/>
                          </a:rPr>
                          <m:t>𝐴</m:t>
                        </m:r>
                      </m:e>
                      <m:sub>
                        <m:r>
                          <a:rPr lang="en-US" sz="1600" b="0" i="1" kern="1200" smtClean="0">
                            <a:solidFill>
                              <a:schemeClr val="tx1"/>
                            </a:solidFill>
                            <a:latin typeface="Cambria Math" panose="02040503050406030204" pitchFamily="18" charset="0"/>
                          </a:rPr>
                          <m:t>𝑡</m:t>
                        </m:r>
                      </m:sub>
                    </m:sSub>
                    <m:r>
                      <a:rPr lang="en-US" sz="1600" b="0" i="1" kern="1200" smtClean="0">
                        <a:solidFill>
                          <a:schemeClr val="tx1"/>
                        </a:solidFill>
                        <a:latin typeface="Cambria Math" panose="02040503050406030204" pitchFamily="18" charset="0"/>
                      </a:rPr>
                      <m:t>=</m:t>
                    </m:r>
                    <m:r>
                      <a:rPr lang="en-US" sz="1600" b="0" i="1" kern="1200" smtClean="0">
                        <a:solidFill>
                          <a:schemeClr val="tx1"/>
                        </a:solidFill>
                        <a:latin typeface="Cambria Math" panose="02040503050406030204" pitchFamily="18" charset="0"/>
                      </a:rPr>
                      <m:t>𝑎</m:t>
                    </m:r>
                  </m:e>
                </m:d>
              </m:oMath>
            </m:oMathPara>
          </a14:m>
          <a:endParaRPr lang="en-US" sz="2000" kern="1200" dirty="0"/>
        </a:p>
      </dsp:txBody>
      <dsp:txXfrm>
        <a:off x="435201" y="2517613"/>
        <a:ext cx="2648705" cy="75626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B9EEE-2E3B-4D72-859C-86C9A053322D}">
      <dsp:nvSpPr>
        <dsp:cNvPr id="0" name=""/>
        <dsp:cNvSpPr/>
      </dsp:nvSpPr>
      <dsp:spPr>
        <a:xfrm>
          <a:off x="0" y="9626"/>
          <a:ext cx="1944302"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TD sensitive to initial values</a:t>
          </a:r>
        </a:p>
      </dsp:txBody>
      <dsp:txXfrm>
        <a:off x="25245" y="34871"/>
        <a:ext cx="1893812" cy="46665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67619-1D95-4A3B-907F-79973720510D}">
      <dsp:nvSpPr>
        <dsp:cNvPr id="0" name=""/>
        <dsp:cNvSpPr/>
      </dsp:nvSpPr>
      <dsp:spPr>
        <a:xfrm>
          <a:off x="0" y="0"/>
          <a:ext cx="1890182"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a:t>MC not sensitive to initial values</a:t>
          </a:r>
        </a:p>
      </dsp:txBody>
      <dsp:txXfrm>
        <a:off x="25245" y="25245"/>
        <a:ext cx="1839692" cy="46665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080847-374E-49DB-87AB-CBCAFDAB049D}">
      <dsp:nvSpPr>
        <dsp:cNvPr id="0" name=""/>
        <dsp:cNvSpPr/>
      </dsp:nvSpPr>
      <dsp:spPr>
        <a:xfrm>
          <a:off x="0" y="6764"/>
          <a:ext cx="1953928" cy="4773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We use this in markov decision environment</a:t>
          </a:r>
        </a:p>
      </dsp:txBody>
      <dsp:txXfrm>
        <a:off x="23303" y="30067"/>
        <a:ext cx="1907322" cy="430753"/>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2675E-AB4A-4004-96D8-B6B5B82D83D7}">
      <dsp:nvSpPr>
        <dsp:cNvPr id="0" name=""/>
        <dsp:cNvSpPr/>
      </dsp:nvSpPr>
      <dsp:spPr>
        <a:xfrm>
          <a:off x="0" y="97478"/>
          <a:ext cx="1559293" cy="12355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We wait until end of episode then for each state we find all n-step return and then we use equation for updates</a:t>
          </a:r>
        </a:p>
      </dsp:txBody>
      <dsp:txXfrm>
        <a:off x="60313" y="157791"/>
        <a:ext cx="1438667" cy="111489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0F2DA-2A00-490C-9848-730E09E10060}">
      <dsp:nvSpPr>
        <dsp:cNvPr id="0" name=""/>
        <dsp:cNvSpPr/>
      </dsp:nvSpPr>
      <dsp:spPr>
        <a:xfrm>
          <a:off x="0" y="95650"/>
          <a:ext cx="2367816" cy="933660"/>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900" i="1" kern="1200" smtClean="0">
                    <a:solidFill>
                      <a:schemeClr val="tx1"/>
                    </a:solidFill>
                    <a:latin typeface="Cambria Math" panose="02040503050406030204" pitchFamily="18" charset="0"/>
                  </a:rPr>
                  <m:t>𝜀</m:t>
                </m:r>
                <m:r>
                  <a:rPr lang="en-US" sz="1900" i="1" kern="1200" smtClean="0">
                    <a:solidFill>
                      <a:schemeClr val="tx1"/>
                    </a:solidFill>
                    <a:latin typeface="Cambria Math" panose="02040503050406030204" pitchFamily="18" charset="0"/>
                    <a:ea typeface="Cambria Math" panose="02040503050406030204" pitchFamily="18" charset="0"/>
                  </a:rPr>
                  <m:t>←</m:t>
                </m:r>
                <m:f>
                  <m:fPr>
                    <m:ctrlPr>
                      <a:rPr lang="en-US" sz="1900" b="0" i="1" kern="1200">
                        <a:solidFill>
                          <a:schemeClr val="tx1"/>
                        </a:solidFill>
                        <a:latin typeface="Cambria Math" panose="02040503050406030204" pitchFamily="18" charset="0"/>
                      </a:rPr>
                    </m:ctrlPr>
                  </m:fPr>
                  <m:num>
                    <m:r>
                      <a:rPr lang="en-US" sz="1900" b="0" i="1" kern="1200">
                        <a:solidFill>
                          <a:schemeClr val="tx1"/>
                        </a:solidFill>
                        <a:latin typeface="Cambria Math" panose="02040503050406030204" pitchFamily="18" charset="0"/>
                      </a:rPr>
                      <m:t>1</m:t>
                    </m:r>
                  </m:num>
                  <m:den>
                    <m:r>
                      <a:rPr lang="en-US" sz="1900" b="0" i="1" kern="1200">
                        <a:solidFill>
                          <a:schemeClr val="tx1"/>
                        </a:solidFill>
                        <a:latin typeface="Cambria Math" panose="02040503050406030204" pitchFamily="18" charset="0"/>
                      </a:rPr>
                      <m:t>𝑘</m:t>
                    </m:r>
                  </m:den>
                </m:f>
              </m:oMath>
            </m:oMathPara>
          </a14:m>
          <a:endParaRPr lang="en-US" sz="1900" kern="1200" dirty="0"/>
        </a:p>
      </dsp:txBody>
      <dsp:txXfrm>
        <a:off x="45578" y="141228"/>
        <a:ext cx="2276660" cy="842504"/>
      </dsp:txXfrm>
    </dsp:sp>
    <dsp:sp modelId="{6B4749A2-1EA5-4D66-BCF6-27DAE4F09B1A}">
      <dsp:nvSpPr>
        <dsp:cNvPr id="0" name=""/>
        <dsp:cNvSpPr/>
      </dsp:nvSpPr>
      <dsp:spPr>
        <a:xfrm>
          <a:off x="19250" y="1068406"/>
          <a:ext cx="2329315" cy="933660"/>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900" i="1" kern="1200" smtClean="0">
                    <a:solidFill>
                      <a:schemeClr val="tx1"/>
                    </a:solidFill>
                    <a:latin typeface="Cambria Math" panose="02040503050406030204" pitchFamily="18" charset="0"/>
                  </a:rPr>
                  <m:t>𝜋</m:t>
                </m:r>
                <m:r>
                  <a:rPr lang="en-US" sz="1900" i="1" kern="1200" smtClean="0">
                    <a:solidFill>
                      <a:schemeClr val="tx1"/>
                    </a:solidFill>
                    <a:latin typeface="Cambria Math" panose="02040503050406030204" pitchFamily="18" charset="0"/>
                    <a:ea typeface="Cambria Math" panose="02040503050406030204" pitchFamily="18" charset="0"/>
                  </a:rPr>
                  <m:t>←</m:t>
                </m:r>
                <m:r>
                  <a:rPr lang="en-US" sz="1900" i="1" kern="1200" smtClean="0">
                    <a:solidFill>
                      <a:schemeClr val="tx1"/>
                    </a:solidFill>
                    <a:latin typeface="Cambria Math" panose="02040503050406030204" pitchFamily="18" charset="0"/>
                  </a:rPr>
                  <m:t>𝜀</m:t>
                </m:r>
                <m:r>
                  <a:rPr lang="en-US" sz="1900" b="0" i="1" kern="1200" smtClean="0">
                    <a:solidFill>
                      <a:schemeClr val="tx1"/>
                    </a:solidFill>
                    <a:latin typeface="Cambria Math" panose="02040503050406030204" pitchFamily="18" charset="0"/>
                  </a:rPr>
                  <m:t>_</m:t>
                </m:r>
                <m:r>
                  <a:rPr lang="en-US" sz="1900" b="0" i="1" kern="1200">
                    <a:solidFill>
                      <a:schemeClr val="tx1"/>
                    </a:solidFill>
                    <a:latin typeface="Cambria Math" panose="02040503050406030204" pitchFamily="18" charset="0"/>
                  </a:rPr>
                  <m:t>𝑔𝑟𝑒𝑒𝑑𝑦</m:t>
                </m:r>
                <m:r>
                  <a:rPr lang="en-US" sz="1900" b="0" i="1" kern="1200">
                    <a:solidFill>
                      <a:schemeClr val="tx1"/>
                    </a:solidFill>
                    <a:latin typeface="Cambria Math" panose="02040503050406030204" pitchFamily="18" charset="0"/>
                  </a:rPr>
                  <m:t>(</m:t>
                </m:r>
                <m:r>
                  <a:rPr lang="en-US" sz="1900" b="0" i="1" kern="1200">
                    <a:solidFill>
                      <a:schemeClr val="tx1"/>
                    </a:solidFill>
                    <a:latin typeface="Cambria Math" panose="02040503050406030204" pitchFamily="18" charset="0"/>
                  </a:rPr>
                  <m:t>𝑄</m:t>
                </m:r>
                <m:r>
                  <a:rPr lang="en-US" sz="1900" b="0" i="1" kern="1200">
                    <a:solidFill>
                      <a:schemeClr val="tx1"/>
                    </a:solidFill>
                    <a:latin typeface="Cambria Math" panose="02040503050406030204" pitchFamily="18" charset="0"/>
                  </a:rPr>
                  <m:t>)</m:t>
                </m:r>
              </m:oMath>
            </m:oMathPara>
          </a14:m>
          <a:endParaRPr lang="en-US" sz="1900" kern="1200" dirty="0">
            <a:solidFill>
              <a:schemeClr val="tx1"/>
            </a:solidFill>
          </a:endParaRPr>
        </a:p>
      </dsp:txBody>
      <dsp:txXfrm>
        <a:off x="64828" y="1113984"/>
        <a:ext cx="2238159" cy="84250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2675E-AB4A-4004-96D8-B6B5B82D83D7}">
      <dsp:nvSpPr>
        <dsp:cNvPr id="0" name=""/>
        <dsp:cNvSpPr/>
      </dsp:nvSpPr>
      <dsp:spPr>
        <a:xfrm>
          <a:off x="0" y="97478"/>
          <a:ext cx="1559293" cy="12355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We wait until end of episode then for each state we find all n-step return and then we use equation for updates</a:t>
          </a:r>
        </a:p>
      </dsp:txBody>
      <dsp:txXfrm>
        <a:off x="60313" y="157791"/>
        <a:ext cx="1438667" cy="1114893"/>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968A8-8D62-4B29-9510-B2501FCF72CE}">
      <dsp:nvSpPr>
        <dsp:cNvPr id="0" name=""/>
        <dsp:cNvSpPr/>
      </dsp:nvSpPr>
      <dsp:spPr>
        <a:xfrm>
          <a:off x="0" y="0"/>
          <a:ext cx="1559292"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kern="1200"/>
            <a:t>greedy</a:t>
          </a:r>
        </a:p>
      </dsp:txBody>
      <dsp:txXfrm>
        <a:off x="14050" y="14050"/>
        <a:ext cx="1531192" cy="259719"/>
      </dsp:txXfrm>
    </dsp:sp>
    <dsp:sp modelId="{B6289F19-686E-4D23-A348-A4A18F61900F}">
      <dsp:nvSpPr>
        <dsp:cNvPr id="0" name=""/>
        <dsp:cNvSpPr/>
      </dsp:nvSpPr>
      <dsp:spPr>
        <a:xfrm>
          <a:off x="0" y="332540"/>
          <a:ext cx="1559292"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14:m xmlns:a14="http://schemas.microsoft.com/office/drawing/2010/main">
            <m:oMath xmlns:m="http://schemas.openxmlformats.org/officeDocument/2006/math">
              <m:r>
                <a:rPr lang="en-US" sz="1200" i="1" kern="1200" smtClean="0">
                  <a:latin typeface="Cambria Math" panose="02040503050406030204" pitchFamily="18" charset="0"/>
                </a:rPr>
                <m:t>𝜀</m:t>
              </m:r>
              <m:r>
                <a:rPr lang="en-US" sz="1200" b="0" i="1" kern="1200">
                  <a:latin typeface="Cambria Math" panose="02040503050406030204" pitchFamily="18" charset="0"/>
                </a:rPr>
                <m:t>−</m:t>
              </m:r>
            </m:oMath>
          </a14:m>
          <a:r>
            <a:rPr lang="en-US" sz="1200" kern="1200"/>
            <a:t>greedy</a:t>
          </a:r>
        </a:p>
      </dsp:txBody>
      <dsp:txXfrm>
        <a:off x="14050" y="346590"/>
        <a:ext cx="1531192" cy="259719"/>
      </dsp:txXfrm>
    </dsp:sp>
    <dsp:sp modelId="{EB2922F0-BD0E-468A-89E7-83410AA40B38}">
      <dsp:nvSpPr>
        <dsp:cNvPr id="0" name=""/>
        <dsp:cNvSpPr/>
      </dsp:nvSpPr>
      <dsp:spPr>
        <a:xfrm>
          <a:off x="0" y="654920"/>
          <a:ext cx="1559292"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kern="1200"/>
            <a:t>random</a:t>
          </a:r>
        </a:p>
      </dsp:txBody>
      <dsp:txXfrm>
        <a:off x="14050" y="668970"/>
        <a:ext cx="1531192" cy="259719"/>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C7346-0F2C-48C9-AFF8-6D7C092899DD}">
      <dsp:nvSpPr>
        <dsp:cNvPr id="0" name=""/>
        <dsp:cNvSpPr/>
      </dsp:nvSpPr>
      <dsp:spPr>
        <a:xfrm>
          <a:off x="0" y="57960"/>
          <a:ext cx="4635061" cy="5096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So we use function approximation</a:t>
          </a:r>
        </a:p>
      </dsp:txBody>
      <dsp:txXfrm>
        <a:off x="24881" y="82841"/>
        <a:ext cx="4585299" cy="459919"/>
      </dsp:txXfrm>
    </dsp:sp>
    <dsp:sp modelId="{1329B355-F007-45E2-B42B-403A465302E4}">
      <dsp:nvSpPr>
        <dsp:cNvPr id="0" name=""/>
        <dsp:cNvSpPr/>
      </dsp:nvSpPr>
      <dsp:spPr>
        <a:xfrm>
          <a:off x="0" y="600440"/>
          <a:ext cx="4635061" cy="509681"/>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acc>
                  <m:accPr>
                    <m:chr m:val="̂"/>
                    <m:ctrlPr>
                      <a:rPr lang="en-US" sz="1600" i="1" kern="1200" smtClean="0">
                        <a:solidFill>
                          <a:schemeClr val="tx1"/>
                        </a:solidFill>
                        <a:latin typeface="Cambria Math" panose="02040503050406030204" pitchFamily="18" charset="0"/>
                      </a:rPr>
                    </m:ctrlPr>
                  </m:accPr>
                  <m:e>
                    <m:r>
                      <a:rPr lang="en-US" sz="1600" b="0" i="1" kern="1200">
                        <a:solidFill>
                          <a:schemeClr val="tx1"/>
                        </a:solidFill>
                        <a:latin typeface="Cambria Math" panose="02040503050406030204" pitchFamily="18" charset="0"/>
                      </a:rPr>
                      <m:t>𝑣</m:t>
                    </m:r>
                  </m:e>
                </m:acc>
                <m:d>
                  <m:dPr>
                    <m:ctrlPr>
                      <a:rPr lang="en-US" sz="1600" b="0" i="1" kern="1200">
                        <a:solidFill>
                          <a:schemeClr val="tx1"/>
                        </a:solidFill>
                        <a:latin typeface="Cambria Math" panose="02040503050406030204" pitchFamily="18" charset="0"/>
                      </a:rPr>
                    </m:ctrlPr>
                  </m:dPr>
                  <m:e>
                    <m:r>
                      <a:rPr lang="en-US" sz="1600" b="0" i="1" kern="1200">
                        <a:solidFill>
                          <a:schemeClr val="tx1"/>
                        </a:solidFill>
                        <a:latin typeface="Cambria Math" panose="02040503050406030204" pitchFamily="18" charset="0"/>
                      </a:rPr>
                      <m:t>𝑠</m:t>
                    </m:r>
                    <m:r>
                      <a:rPr lang="en-US" sz="1600" b="0" i="1" kern="1200">
                        <a:solidFill>
                          <a:schemeClr val="tx1"/>
                        </a:solidFill>
                        <a:latin typeface="Cambria Math" panose="02040503050406030204" pitchFamily="18" charset="0"/>
                      </a:rPr>
                      <m:t>,</m:t>
                    </m:r>
                    <m:r>
                      <a:rPr lang="en-US" sz="1600" b="0" i="1" kern="1200">
                        <a:solidFill>
                          <a:schemeClr val="tx1"/>
                        </a:solidFill>
                        <a:latin typeface="Cambria Math" panose="02040503050406030204" pitchFamily="18" charset="0"/>
                      </a:rPr>
                      <m:t>𝑤</m:t>
                    </m:r>
                  </m:e>
                </m:d>
                <m:r>
                  <a:rPr lang="en-US" sz="1600" i="1" kern="1200">
                    <a:solidFill>
                      <a:schemeClr val="tx1"/>
                    </a:solidFill>
                    <a:latin typeface="Cambria Math" panose="02040503050406030204" pitchFamily="18" charset="0"/>
                  </a:rPr>
                  <m:t>~</m:t>
                </m:r>
                <m:sSub>
                  <m:sSubPr>
                    <m:ctrlPr>
                      <a:rPr lang="en-US" sz="1600" i="1" kern="1200">
                        <a:solidFill>
                          <a:schemeClr val="tx1"/>
                        </a:solidFill>
                        <a:latin typeface="Cambria Math" panose="02040503050406030204" pitchFamily="18" charset="0"/>
                      </a:rPr>
                    </m:ctrlPr>
                  </m:sSubPr>
                  <m:e>
                    <m:r>
                      <a:rPr lang="en-US" sz="1600" b="0" i="1" kern="1200">
                        <a:solidFill>
                          <a:schemeClr val="tx1"/>
                        </a:solidFill>
                        <a:latin typeface="Cambria Math" panose="02040503050406030204" pitchFamily="18" charset="0"/>
                      </a:rPr>
                      <m:t>𝑣</m:t>
                    </m:r>
                  </m:e>
                  <m:sub>
                    <m:r>
                      <a:rPr lang="en-US" sz="1600" i="1" kern="1200">
                        <a:solidFill>
                          <a:schemeClr val="tx1"/>
                        </a:solidFill>
                        <a:latin typeface="Cambria Math" panose="02040503050406030204" pitchFamily="18" charset="0"/>
                      </a:rPr>
                      <m:t>𝜋</m:t>
                    </m:r>
                  </m:sub>
                </m:sSub>
                <m:r>
                  <a:rPr lang="en-US" sz="1600" b="0" i="1" kern="1200">
                    <a:solidFill>
                      <a:schemeClr val="tx1"/>
                    </a:solidFill>
                    <a:latin typeface="Cambria Math" panose="02040503050406030204" pitchFamily="18" charset="0"/>
                  </a:rPr>
                  <m:t>(</m:t>
                </m:r>
                <m:r>
                  <a:rPr lang="en-US" sz="1600" b="0" i="1" kern="1200">
                    <a:solidFill>
                      <a:schemeClr val="tx1"/>
                    </a:solidFill>
                    <a:latin typeface="Cambria Math" panose="02040503050406030204" pitchFamily="18" charset="0"/>
                  </a:rPr>
                  <m:t>𝑠</m:t>
                </m:r>
                <m:r>
                  <a:rPr lang="en-US" sz="1600" b="0" i="1" kern="1200">
                    <a:solidFill>
                      <a:schemeClr val="tx1"/>
                    </a:solidFill>
                    <a:latin typeface="Cambria Math" panose="02040503050406030204" pitchFamily="18" charset="0"/>
                  </a:rPr>
                  <m:t>)</m:t>
                </m:r>
              </m:oMath>
            </m:oMathPara>
          </a14:m>
          <a:endParaRPr lang="en-US" sz="1600" kern="1200" dirty="0">
            <a:solidFill>
              <a:schemeClr val="tx1"/>
            </a:solidFill>
          </a:endParaRPr>
        </a:p>
      </dsp:txBody>
      <dsp:txXfrm>
        <a:off x="24881" y="625321"/>
        <a:ext cx="4585299" cy="459919"/>
      </dsp:txXfrm>
    </dsp:sp>
    <dsp:sp modelId="{E0471388-E64E-47F1-A3F0-EF0625775CC5}">
      <dsp:nvSpPr>
        <dsp:cNvPr id="0" name=""/>
        <dsp:cNvSpPr/>
      </dsp:nvSpPr>
      <dsp:spPr>
        <a:xfrm>
          <a:off x="0" y="1156201"/>
          <a:ext cx="4635061" cy="509681"/>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acc>
                  <m:accPr>
                    <m:chr m:val="̂"/>
                    <m:ctrlPr>
                      <a:rPr lang="en-US" sz="1600" i="1" kern="1200" smtClean="0">
                        <a:solidFill>
                          <a:schemeClr val="tx1"/>
                        </a:solidFill>
                        <a:latin typeface="Cambria Math" panose="02040503050406030204" pitchFamily="18" charset="0"/>
                      </a:rPr>
                    </m:ctrlPr>
                  </m:accPr>
                  <m:e>
                    <m:r>
                      <a:rPr lang="en-US" sz="1600" b="0" i="1" kern="1200">
                        <a:solidFill>
                          <a:schemeClr val="tx1"/>
                        </a:solidFill>
                        <a:latin typeface="Cambria Math" panose="02040503050406030204" pitchFamily="18" charset="0"/>
                      </a:rPr>
                      <m:t>𝑄</m:t>
                    </m:r>
                  </m:e>
                </m:acc>
                <m:d>
                  <m:dPr>
                    <m:ctrlPr>
                      <a:rPr lang="en-US" sz="1600" i="1" kern="1200">
                        <a:solidFill>
                          <a:schemeClr val="tx1"/>
                        </a:solidFill>
                        <a:latin typeface="Cambria Math" panose="02040503050406030204" pitchFamily="18" charset="0"/>
                      </a:rPr>
                    </m:ctrlPr>
                  </m:dPr>
                  <m:e>
                    <m:r>
                      <a:rPr lang="en-US" sz="1600" i="1" kern="1200">
                        <a:solidFill>
                          <a:schemeClr val="tx1"/>
                        </a:solidFill>
                        <a:latin typeface="Cambria Math" panose="02040503050406030204" pitchFamily="18" charset="0"/>
                      </a:rPr>
                      <m:t>𝑠</m:t>
                    </m:r>
                    <m:r>
                      <a:rPr lang="en-US" sz="1600" i="1" kern="1200">
                        <a:solidFill>
                          <a:schemeClr val="tx1"/>
                        </a:solidFill>
                        <a:latin typeface="Cambria Math" panose="02040503050406030204" pitchFamily="18" charset="0"/>
                      </a:rPr>
                      <m:t>,</m:t>
                    </m:r>
                    <m:r>
                      <a:rPr lang="en-US" sz="1600" b="0" i="1" kern="1200">
                        <a:solidFill>
                          <a:schemeClr val="tx1"/>
                        </a:solidFill>
                        <a:latin typeface="Cambria Math" panose="02040503050406030204" pitchFamily="18" charset="0"/>
                      </a:rPr>
                      <m:t>𝑎</m:t>
                    </m:r>
                    <m:r>
                      <a:rPr lang="en-US" sz="1600" b="0" i="1" kern="1200">
                        <a:solidFill>
                          <a:schemeClr val="tx1"/>
                        </a:solidFill>
                        <a:latin typeface="Cambria Math" panose="02040503050406030204" pitchFamily="18" charset="0"/>
                      </a:rPr>
                      <m:t>,</m:t>
                    </m:r>
                    <m:r>
                      <a:rPr lang="en-US" sz="1600" i="1" kern="1200">
                        <a:solidFill>
                          <a:schemeClr val="tx1"/>
                        </a:solidFill>
                        <a:latin typeface="Cambria Math" panose="02040503050406030204" pitchFamily="18" charset="0"/>
                      </a:rPr>
                      <m:t>𝑤</m:t>
                    </m:r>
                  </m:e>
                </m:d>
                <m:r>
                  <a:rPr lang="en-US" sz="1600" i="1" kern="1200">
                    <a:solidFill>
                      <a:schemeClr val="tx1"/>
                    </a:solidFill>
                    <a:latin typeface="Cambria Math" panose="02040503050406030204" pitchFamily="18" charset="0"/>
                  </a:rPr>
                  <m:t>~</m:t>
                </m:r>
                <m:sSub>
                  <m:sSubPr>
                    <m:ctrlPr>
                      <a:rPr lang="en-US" sz="1600" i="1" kern="1200">
                        <a:solidFill>
                          <a:schemeClr val="tx1"/>
                        </a:solidFill>
                        <a:latin typeface="Cambria Math" panose="02040503050406030204" pitchFamily="18" charset="0"/>
                      </a:rPr>
                    </m:ctrlPr>
                  </m:sSubPr>
                  <m:e>
                    <m:r>
                      <a:rPr lang="en-US" sz="1600" b="0" i="1" kern="1200">
                        <a:solidFill>
                          <a:schemeClr val="tx1"/>
                        </a:solidFill>
                        <a:latin typeface="Cambria Math" panose="02040503050406030204" pitchFamily="18" charset="0"/>
                      </a:rPr>
                      <m:t>𝑄</m:t>
                    </m:r>
                  </m:e>
                  <m:sub>
                    <m:r>
                      <a:rPr lang="en-US" sz="1600" i="1" kern="1200">
                        <a:solidFill>
                          <a:schemeClr val="tx1"/>
                        </a:solidFill>
                        <a:latin typeface="Cambria Math" panose="02040503050406030204" pitchFamily="18" charset="0"/>
                      </a:rPr>
                      <m:t>𝜋</m:t>
                    </m:r>
                  </m:sub>
                </m:sSub>
                <m:r>
                  <a:rPr lang="en-US" sz="1600" i="1" kern="1200">
                    <a:solidFill>
                      <a:schemeClr val="tx1"/>
                    </a:solidFill>
                    <a:latin typeface="Cambria Math" panose="02040503050406030204" pitchFamily="18" charset="0"/>
                  </a:rPr>
                  <m:t>(</m:t>
                </m:r>
                <m:r>
                  <a:rPr lang="en-US" sz="1600" i="1" kern="1200">
                    <a:solidFill>
                      <a:schemeClr val="tx1"/>
                    </a:solidFill>
                    <a:latin typeface="Cambria Math" panose="02040503050406030204" pitchFamily="18" charset="0"/>
                  </a:rPr>
                  <m:t>𝑠</m:t>
                </m:r>
                <m:r>
                  <a:rPr lang="en-US" sz="1600" b="0" i="1" kern="1200">
                    <a:solidFill>
                      <a:schemeClr val="tx1"/>
                    </a:solidFill>
                    <a:latin typeface="Cambria Math" panose="02040503050406030204" pitchFamily="18" charset="0"/>
                  </a:rPr>
                  <m:t>,</m:t>
                </m:r>
                <m:r>
                  <a:rPr lang="en-US" sz="1600" b="0" i="1" kern="1200">
                    <a:solidFill>
                      <a:schemeClr val="tx1"/>
                    </a:solidFill>
                    <a:latin typeface="Cambria Math" panose="02040503050406030204" pitchFamily="18" charset="0"/>
                  </a:rPr>
                  <m:t>𝑎</m:t>
                </m:r>
                <m:r>
                  <a:rPr lang="en-US" sz="1600" i="1" kern="1200">
                    <a:solidFill>
                      <a:schemeClr val="tx1"/>
                    </a:solidFill>
                    <a:latin typeface="Cambria Math" panose="02040503050406030204" pitchFamily="18" charset="0"/>
                  </a:rPr>
                  <m:t>)</m:t>
                </m:r>
              </m:oMath>
            </m:oMathPara>
          </a14:m>
          <a:endParaRPr lang="en-US" sz="1600" kern="1200" dirty="0">
            <a:solidFill>
              <a:schemeClr val="tx1"/>
            </a:solidFill>
          </a:endParaRPr>
        </a:p>
      </dsp:txBody>
      <dsp:txXfrm>
        <a:off x="24881" y="1181082"/>
        <a:ext cx="4585299" cy="459919"/>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DE9AB-EB60-4F19-9F67-DF52654C07D6}">
      <dsp:nvSpPr>
        <dsp:cNvPr id="0" name=""/>
        <dsp:cNvSpPr/>
      </dsp:nvSpPr>
      <dsp:spPr>
        <a:xfrm>
          <a:off x="0" y="32075"/>
          <a:ext cx="7059168" cy="38376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t>We use 2 network </a:t>
          </a:r>
        </a:p>
      </dsp:txBody>
      <dsp:txXfrm>
        <a:off x="18734" y="50809"/>
        <a:ext cx="7021700" cy="346292"/>
      </dsp:txXfrm>
    </dsp:sp>
    <dsp:sp modelId="{9ECE93F9-3C3E-4DA1-BB51-59A497F8E111}">
      <dsp:nvSpPr>
        <dsp:cNvPr id="0" name=""/>
        <dsp:cNvSpPr/>
      </dsp:nvSpPr>
      <dsp:spPr>
        <a:xfrm>
          <a:off x="0" y="461916"/>
          <a:ext cx="7059168"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1- for assuming Q-values </a:t>
          </a:r>
        </a:p>
      </dsp:txBody>
      <dsp:txXfrm>
        <a:off x="18734" y="480650"/>
        <a:ext cx="7021700" cy="346292"/>
      </dsp:txXfrm>
    </dsp:sp>
    <dsp:sp modelId="{8773558B-3B9E-4CC4-B213-2988B51F0229}">
      <dsp:nvSpPr>
        <dsp:cNvPr id="0" name=""/>
        <dsp:cNvSpPr/>
      </dsp:nvSpPr>
      <dsp:spPr>
        <a:xfrm>
          <a:off x="0" y="891756"/>
          <a:ext cx="7059168"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2- for assuming Q-targets</a:t>
          </a:r>
        </a:p>
      </dsp:txBody>
      <dsp:txXfrm>
        <a:off x="18734" y="910490"/>
        <a:ext cx="7021700" cy="346292"/>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805BE-D73C-44C8-BF39-C6A6B8747B26}">
      <dsp:nvSpPr>
        <dsp:cNvPr id="0" name=""/>
        <dsp:cNvSpPr/>
      </dsp:nvSpPr>
      <dsp:spPr>
        <a:xfrm>
          <a:off x="0" y="2252"/>
          <a:ext cx="4318503" cy="52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1- convergence better </a:t>
          </a:r>
        </a:p>
      </dsp:txBody>
      <dsp:txXfrm>
        <a:off x="25587" y="27839"/>
        <a:ext cx="4267329" cy="472986"/>
      </dsp:txXfrm>
    </dsp:sp>
    <dsp:sp modelId="{B43E7DC7-7BF1-40B2-8A1C-CC9CBF05D34C}">
      <dsp:nvSpPr>
        <dsp:cNvPr id="0" name=""/>
        <dsp:cNvSpPr/>
      </dsp:nvSpPr>
      <dsp:spPr>
        <a:xfrm>
          <a:off x="0" y="607052"/>
          <a:ext cx="4318503" cy="52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2-affective in high dimensional </a:t>
          </a:r>
        </a:p>
      </dsp:txBody>
      <dsp:txXfrm>
        <a:off x="25587" y="632639"/>
        <a:ext cx="4267329" cy="472986"/>
      </dsp:txXfrm>
    </dsp:sp>
    <dsp:sp modelId="{914678F9-FB76-4502-8FAF-FA8571EE7A2E}">
      <dsp:nvSpPr>
        <dsp:cNvPr id="0" name=""/>
        <dsp:cNvSpPr/>
      </dsp:nvSpPr>
      <dsp:spPr>
        <a:xfrm>
          <a:off x="0" y="1211852"/>
          <a:ext cx="4318503" cy="52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3- can learn stochastic policies</a:t>
          </a:r>
        </a:p>
      </dsp:txBody>
      <dsp:txXfrm>
        <a:off x="25587" y="1237439"/>
        <a:ext cx="4267329" cy="4729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48090-6E36-4E1A-8ADC-8F1D522348C7}">
      <dsp:nvSpPr>
        <dsp:cNvPr id="0" name=""/>
        <dsp:cNvSpPr/>
      </dsp:nvSpPr>
      <dsp:spPr>
        <a:xfrm>
          <a:off x="0" y="54340"/>
          <a:ext cx="11377061" cy="54756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a:rPr lang="en-US" sz="1800" i="1" kern="1200" smtClean="0">
                    <a:latin typeface="Cambria Math" panose="02040503050406030204" pitchFamily="18" charset="0"/>
                  </a:rPr>
                  <m:t>𝛾</m:t>
                </m:r>
                <m:r>
                  <a:rPr lang="en-US" sz="1800" kern="1200">
                    <a:latin typeface="Cambria Math" panose="02040503050406030204" pitchFamily="18" charset="0"/>
                  </a:rPr>
                  <m:t>∈</m:t>
                </m:r>
                <m:d>
                  <m:dPr>
                    <m:begChr m:val="["/>
                    <m:endChr m:val="]"/>
                    <m:ctrlPr>
                      <a:rPr lang="en-US" sz="1800" b="0" i="1" kern="1200">
                        <a:latin typeface="Cambria Math" panose="02040503050406030204" pitchFamily="18" charset="0"/>
                      </a:rPr>
                    </m:ctrlPr>
                  </m:dPr>
                  <m:e>
                    <m:r>
                      <a:rPr lang="en-US" sz="1800" b="0" i="0" kern="1200">
                        <a:latin typeface="Cambria Math" panose="02040503050406030204" pitchFamily="18" charset="0"/>
                      </a:rPr>
                      <m:t>0</m:t>
                    </m:r>
                    <m:r>
                      <a:rPr lang="en-US" sz="1800" b="0" i="0" kern="1200">
                        <a:latin typeface="Cambria Math" panose="02040503050406030204" pitchFamily="18" charset="0"/>
                      </a:rPr>
                      <m:t>,</m:t>
                    </m:r>
                    <m:r>
                      <a:rPr lang="en-US" sz="1800" b="0" i="0" kern="1200">
                        <a:latin typeface="Cambria Math" panose="02040503050406030204" pitchFamily="18" charset="0"/>
                      </a:rPr>
                      <m:t>1</m:t>
                    </m:r>
                  </m:e>
                </m:d>
              </m:oMath>
            </m:oMathPara>
          </a14:m>
          <a:endParaRPr lang="en-US" sz="1800" kern="1200" dirty="0"/>
        </a:p>
      </dsp:txBody>
      <dsp:txXfrm>
        <a:off x="26730" y="81070"/>
        <a:ext cx="11323601" cy="494100"/>
      </dsp:txXfrm>
    </dsp:sp>
    <dsp:sp modelId="{FDAC5DA3-F430-4C7C-9BA8-AAA1E8705DD6}">
      <dsp:nvSpPr>
        <dsp:cNvPr id="0" name=""/>
        <dsp:cNvSpPr/>
      </dsp:nvSpPr>
      <dsp:spPr>
        <a:xfrm>
          <a:off x="0" y="653740"/>
          <a:ext cx="11377061" cy="54756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14:m xmlns:a14="http://schemas.microsoft.com/office/drawing/2010/main">
            <m:oMath xmlns:m="http://schemas.openxmlformats.org/officeDocument/2006/math">
              <m:r>
                <a:rPr lang="en-US" sz="1800" i="1" kern="1200" smtClean="0">
                  <a:latin typeface="Cambria Math" panose="02040503050406030204" pitchFamily="18" charset="0"/>
                </a:rPr>
                <m:t>𝛾</m:t>
              </m:r>
            </m:oMath>
          </a14:m>
          <a:r>
            <a:rPr lang="en-US" sz="1800" b="0" kern="1200" dirty="0"/>
            <a:t>=0                     we only care about immediate reward</a:t>
          </a:r>
          <a:endParaRPr lang="en-US" sz="1800" kern="1200" dirty="0"/>
        </a:p>
      </dsp:txBody>
      <dsp:txXfrm>
        <a:off x="26730" y="680470"/>
        <a:ext cx="11323601" cy="494100"/>
      </dsp:txXfrm>
    </dsp:sp>
    <dsp:sp modelId="{DF93C21B-8DF4-41F2-876C-00A96269B864}">
      <dsp:nvSpPr>
        <dsp:cNvPr id="0" name=""/>
        <dsp:cNvSpPr/>
      </dsp:nvSpPr>
      <dsp:spPr>
        <a:xfrm>
          <a:off x="0" y="1253140"/>
          <a:ext cx="11377061" cy="54756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14:m xmlns:a14="http://schemas.microsoft.com/office/drawing/2010/main">
            <m:oMath xmlns:m="http://schemas.openxmlformats.org/officeDocument/2006/math">
              <m:r>
                <a:rPr lang="en-US" sz="1800" i="1" kern="1200" smtClean="0">
                  <a:latin typeface="Cambria Math" panose="02040503050406030204" pitchFamily="18" charset="0"/>
                </a:rPr>
                <m:t>𝛾</m:t>
              </m:r>
            </m:oMath>
          </a14:m>
          <a:r>
            <a:rPr lang="en-US" sz="1800" b="0" kern="1200" dirty="0"/>
            <a:t>=1                      we care about all feature rewards                         only when sequence terminates we can use this</a:t>
          </a:r>
          <a:endParaRPr lang="en-US" sz="1800" kern="1200" dirty="0"/>
        </a:p>
      </dsp:txBody>
      <dsp:txXfrm>
        <a:off x="26730" y="1279870"/>
        <a:ext cx="11323601" cy="494100"/>
      </dsp:txXfrm>
    </dsp:sp>
    <dsp:sp modelId="{077FC281-0C47-4D42-8682-2F31D64A0488}">
      <dsp:nvSpPr>
        <dsp:cNvPr id="0" name=""/>
        <dsp:cNvSpPr/>
      </dsp:nvSpPr>
      <dsp:spPr>
        <a:xfrm>
          <a:off x="0" y="1852541"/>
          <a:ext cx="11377061" cy="54756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14:m xmlns:a14="http://schemas.microsoft.com/office/drawing/2010/main">
            <m:oMath xmlns:m="http://schemas.openxmlformats.org/officeDocument/2006/math">
              <m:r>
                <a:rPr lang="en-US" sz="1800" b="0" i="1" kern="1200" smtClean="0">
                  <a:latin typeface="Cambria Math" panose="02040503050406030204" pitchFamily="18" charset="0"/>
                </a:rPr>
                <m:t>0</m:t>
              </m:r>
              <m:r>
                <a:rPr lang="en-US" sz="1800" b="0" i="1" kern="1200" smtClean="0">
                  <a:latin typeface="Cambria Math" panose="02040503050406030204" pitchFamily="18" charset="0"/>
                </a:rPr>
                <m:t>&lt;</m:t>
              </m:r>
              <m:r>
                <a:rPr lang="en-US" sz="1800" i="1" kern="1200">
                  <a:latin typeface="Cambria Math" panose="02040503050406030204" pitchFamily="18" charset="0"/>
                </a:rPr>
                <m:t>𝛾</m:t>
              </m:r>
            </m:oMath>
          </a14:m>
          <a:r>
            <a:rPr lang="en-US" sz="1800" b="0" kern="1200"/>
            <a:t>&lt;1                       we care about feature but with discounted factor</a:t>
          </a:r>
          <a:endParaRPr lang="en-US" sz="1800" kern="1200"/>
        </a:p>
      </dsp:txBody>
      <dsp:txXfrm>
        <a:off x="26730" y="1879271"/>
        <a:ext cx="11323601" cy="494100"/>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FB8281-0072-4FB7-8352-9DD9F2237E80}">
      <dsp:nvSpPr>
        <dsp:cNvPr id="0" name=""/>
        <dsp:cNvSpPr/>
      </dsp:nvSpPr>
      <dsp:spPr>
        <a:xfrm>
          <a:off x="0" y="1218"/>
          <a:ext cx="4922069" cy="599040"/>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rtl="0">
            <a:lnSpc>
              <a:spcPct val="90000"/>
            </a:lnSpc>
            <a:spcBef>
              <a:spcPct val="0"/>
            </a:spcBef>
            <a:spcAft>
              <a:spcPct val="35000"/>
            </a:spcAft>
            <a:buNone/>
          </a:pPr>
          <a14:m xmlns:a14="http://schemas.microsoft.com/office/drawing/2010/main">
            <m:oMath xmlns:m="http://schemas.openxmlformats.org/officeDocument/2006/math">
              <m:sSub>
                <m:sSubPr>
                  <m:ctrlPr>
                    <a:rPr lang="en-US" sz="1050" i="1" kern="1200" smtClean="0">
                      <a:solidFill>
                        <a:schemeClr val="tx1"/>
                      </a:solidFill>
                      <a:latin typeface="Cambria Math" panose="02040503050406030204" pitchFamily="18" charset="0"/>
                    </a:rPr>
                  </m:ctrlPr>
                </m:sSubPr>
                <m:e>
                  <m:r>
                    <a:rPr lang="en-US" sz="1050" i="1" kern="1200">
                      <a:solidFill>
                        <a:schemeClr val="tx1"/>
                      </a:solidFill>
                      <a:latin typeface="Cambria Math" panose="02040503050406030204" pitchFamily="18" charset="0"/>
                    </a:rPr>
                    <m:t>𝐸</m:t>
                  </m:r>
                </m:e>
                <m:sub>
                  <m:sSub>
                    <m:sSubPr>
                      <m:ctrlPr>
                        <a:rPr lang="en-US" sz="1050" i="1" kern="1200">
                          <a:solidFill>
                            <a:schemeClr val="tx1"/>
                          </a:solidFill>
                          <a:latin typeface="Cambria Math" panose="02040503050406030204" pitchFamily="18" charset="0"/>
                        </a:rPr>
                      </m:ctrlPr>
                    </m:sSubPr>
                    <m:e>
                      <m:r>
                        <a:rPr lang="en-US" sz="1050" i="1" kern="1200">
                          <a:solidFill>
                            <a:schemeClr val="tx1"/>
                          </a:solidFill>
                          <a:latin typeface="Cambria Math" panose="02040503050406030204" pitchFamily="18" charset="0"/>
                        </a:rPr>
                        <m:t>𝜋</m:t>
                      </m:r>
                    </m:e>
                    <m:sub>
                      <m:r>
                        <a:rPr lang="en-US" sz="1050" i="1" kern="1200">
                          <a:solidFill>
                            <a:schemeClr val="tx1"/>
                          </a:solidFill>
                          <a:latin typeface="Cambria Math" panose="02040503050406030204" pitchFamily="18" charset="0"/>
                        </a:rPr>
                        <m:t>𝜃</m:t>
                      </m:r>
                    </m:sub>
                  </m:sSub>
                </m:sub>
              </m:sSub>
              <m:d>
                <m:dPr>
                  <m:ctrlPr>
                    <a:rPr lang="en-US" sz="1050" i="1" kern="1200">
                      <a:solidFill>
                        <a:schemeClr val="tx1"/>
                      </a:solidFill>
                      <a:latin typeface="Cambria Math" panose="02040503050406030204" pitchFamily="18" charset="0"/>
                    </a:rPr>
                  </m:ctrlPr>
                </m:dPr>
                <m:e>
                  <m:sSub>
                    <m:sSubPr>
                      <m:ctrlPr>
                        <a:rPr lang="en-US" sz="1050" i="1" kern="1200">
                          <a:solidFill>
                            <a:schemeClr val="tx1"/>
                          </a:solidFill>
                          <a:latin typeface="Cambria Math" panose="02040503050406030204" pitchFamily="18" charset="0"/>
                        </a:rPr>
                      </m:ctrlPr>
                    </m:sSubPr>
                    <m:e>
                      <m:r>
                        <a:rPr lang="en-US" sz="1050" i="1" kern="1200">
                          <a:solidFill>
                            <a:schemeClr val="tx1"/>
                          </a:solidFill>
                          <a:latin typeface="Cambria Math" panose="02040503050406030204" pitchFamily="18" charset="0"/>
                        </a:rPr>
                        <m:t>𝛻</m:t>
                      </m:r>
                    </m:e>
                    <m:sub>
                      <m:r>
                        <a:rPr lang="en-US" sz="1050" i="1" kern="1200">
                          <a:solidFill>
                            <a:schemeClr val="tx1"/>
                          </a:solidFill>
                          <a:latin typeface="Cambria Math" panose="02040503050406030204" pitchFamily="18" charset="0"/>
                        </a:rPr>
                        <m:t>𝜃</m:t>
                      </m:r>
                    </m:sub>
                  </m:sSub>
                  <m:r>
                    <a:rPr lang="en-US" sz="1050" i="1" kern="1200">
                      <a:solidFill>
                        <a:schemeClr val="tx1"/>
                      </a:solidFill>
                      <a:latin typeface="Cambria Math" panose="02040503050406030204" pitchFamily="18" charset="0"/>
                    </a:rPr>
                    <m:t>𝑙𝑜𝑔</m:t>
                  </m:r>
                  <m:sSub>
                    <m:sSubPr>
                      <m:ctrlPr>
                        <a:rPr lang="en-US" sz="1050" i="1" kern="1200">
                          <a:solidFill>
                            <a:schemeClr val="tx1"/>
                          </a:solidFill>
                          <a:latin typeface="Cambria Math" panose="02040503050406030204" pitchFamily="18" charset="0"/>
                        </a:rPr>
                      </m:ctrlPr>
                    </m:sSubPr>
                    <m:e>
                      <m:r>
                        <a:rPr lang="en-US" sz="1050" i="1" kern="1200">
                          <a:solidFill>
                            <a:schemeClr val="tx1"/>
                          </a:solidFill>
                          <a:latin typeface="Cambria Math" panose="02040503050406030204" pitchFamily="18" charset="0"/>
                        </a:rPr>
                        <m:t>𝜋</m:t>
                      </m:r>
                    </m:e>
                    <m:sub>
                      <m:r>
                        <a:rPr lang="en-US" sz="1050" i="1" kern="1200">
                          <a:solidFill>
                            <a:schemeClr val="tx1"/>
                          </a:solidFill>
                          <a:latin typeface="Cambria Math" panose="02040503050406030204" pitchFamily="18" charset="0"/>
                        </a:rPr>
                        <m:t>𝜃</m:t>
                      </m:r>
                    </m:sub>
                  </m:sSub>
                  <m:d>
                    <m:dPr>
                      <m:ctrlPr>
                        <a:rPr lang="en-US" sz="1050" i="1" kern="1200">
                          <a:solidFill>
                            <a:schemeClr val="tx1"/>
                          </a:solidFill>
                          <a:latin typeface="Cambria Math" panose="02040503050406030204" pitchFamily="18" charset="0"/>
                        </a:rPr>
                      </m:ctrlPr>
                    </m:dPr>
                    <m:e>
                      <m:r>
                        <a:rPr lang="en-US" sz="1050" i="1" kern="1200">
                          <a:solidFill>
                            <a:schemeClr val="tx1"/>
                          </a:solidFill>
                          <a:latin typeface="Cambria Math" panose="02040503050406030204" pitchFamily="18" charset="0"/>
                        </a:rPr>
                        <m:t>𝑠</m:t>
                      </m:r>
                      <m:r>
                        <a:rPr lang="en-US" sz="1050" i="1" kern="1200">
                          <a:solidFill>
                            <a:schemeClr val="tx1"/>
                          </a:solidFill>
                          <a:latin typeface="Cambria Math" panose="02040503050406030204" pitchFamily="18" charset="0"/>
                        </a:rPr>
                        <m:t>,</m:t>
                      </m:r>
                      <m:r>
                        <a:rPr lang="en-US" sz="1050" i="1" kern="1200">
                          <a:solidFill>
                            <a:schemeClr val="tx1"/>
                          </a:solidFill>
                          <a:latin typeface="Cambria Math" panose="02040503050406030204" pitchFamily="18" charset="0"/>
                        </a:rPr>
                        <m:t>𝑎</m:t>
                      </m:r>
                    </m:e>
                  </m:d>
                  <m:r>
                    <a:rPr lang="en-US" sz="1050" i="1" kern="1200">
                      <a:solidFill>
                        <a:schemeClr val="tx1"/>
                      </a:solidFill>
                      <a:latin typeface="Cambria Math" panose="02040503050406030204" pitchFamily="18" charset="0"/>
                    </a:rPr>
                    <m:t>𝐵</m:t>
                  </m:r>
                  <m:r>
                    <a:rPr lang="en-US" sz="1050" i="1" kern="1200">
                      <a:solidFill>
                        <a:schemeClr val="tx1"/>
                      </a:solidFill>
                      <a:latin typeface="Cambria Math" panose="02040503050406030204" pitchFamily="18" charset="0"/>
                    </a:rPr>
                    <m:t>(</m:t>
                  </m:r>
                  <m:r>
                    <a:rPr lang="en-US" sz="1050" i="1" kern="1200">
                      <a:solidFill>
                        <a:schemeClr val="tx1"/>
                      </a:solidFill>
                      <a:latin typeface="Cambria Math" panose="02040503050406030204" pitchFamily="18" charset="0"/>
                    </a:rPr>
                    <m:t>𝑠</m:t>
                  </m:r>
                  <m:r>
                    <a:rPr lang="en-US" sz="1050" i="1" kern="1200">
                      <a:solidFill>
                        <a:schemeClr val="tx1"/>
                      </a:solidFill>
                      <a:latin typeface="Cambria Math" panose="02040503050406030204" pitchFamily="18" charset="0"/>
                    </a:rPr>
                    <m:t>)</m:t>
                  </m:r>
                </m:e>
              </m:d>
            </m:oMath>
          </a14:m>
          <a:r>
            <a:rPr lang="en-US" sz="1050" kern="1200" dirty="0">
              <a:solidFill>
                <a:schemeClr val="tx1"/>
              </a:solidFill>
            </a:rPr>
            <a:t>=</a:t>
          </a:r>
          <a14:m xmlns:a14="http://schemas.microsoft.com/office/drawing/2010/main">
            <m:oMath xmlns:m="http://schemas.openxmlformats.org/officeDocument/2006/math">
              <m:nary>
                <m:naryPr>
                  <m:chr m:val="∑"/>
                  <m:supHide m:val="on"/>
                  <m:ctrlPr>
                    <a:rPr lang="en-US" sz="1050" i="1" kern="1200">
                      <a:solidFill>
                        <a:schemeClr val="tx1"/>
                      </a:solidFill>
                      <a:latin typeface="Cambria Math" panose="02040503050406030204" pitchFamily="18" charset="0"/>
                    </a:rPr>
                  </m:ctrlPr>
                </m:naryPr>
                <m:sub>
                  <m:r>
                    <m:rPr>
                      <m:brk m:alnAt="7"/>
                    </m:rPr>
                    <a:rPr lang="en-US" sz="1050" i="1" kern="1200">
                      <a:solidFill>
                        <a:schemeClr val="tx1"/>
                      </a:solidFill>
                      <a:latin typeface="Cambria Math" panose="02040503050406030204" pitchFamily="18" charset="0"/>
                    </a:rPr>
                    <m:t>𝑆</m:t>
                  </m:r>
                </m:sub>
                <m:sup/>
                <m:e>
                  <m:sSup>
                    <m:sSupPr>
                      <m:ctrlPr>
                        <a:rPr lang="en-US" sz="1050" i="1" kern="1200">
                          <a:solidFill>
                            <a:schemeClr val="tx1"/>
                          </a:solidFill>
                          <a:latin typeface="Cambria Math" panose="02040503050406030204" pitchFamily="18" charset="0"/>
                        </a:rPr>
                      </m:ctrlPr>
                    </m:sSupPr>
                    <m:e>
                      <m:r>
                        <a:rPr lang="en-US" sz="1050" i="1" kern="1200">
                          <a:solidFill>
                            <a:schemeClr val="tx1"/>
                          </a:solidFill>
                          <a:latin typeface="Cambria Math" panose="02040503050406030204" pitchFamily="18" charset="0"/>
                        </a:rPr>
                        <m:t>𝑑</m:t>
                      </m:r>
                    </m:e>
                    <m:sup>
                      <m:sSub>
                        <m:sSubPr>
                          <m:ctrlPr>
                            <a:rPr lang="en-US" sz="1050" i="1" kern="1200">
                              <a:solidFill>
                                <a:schemeClr val="tx1"/>
                              </a:solidFill>
                              <a:latin typeface="Cambria Math" panose="02040503050406030204" pitchFamily="18" charset="0"/>
                            </a:rPr>
                          </m:ctrlPr>
                        </m:sSubPr>
                        <m:e>
                          <m:r>
                            <a:rPr lang="en-US" sz="1050" i="1" kern="1200">
                              <a:solidFill>
                                <a:schemeClr val="tx1"/>
                              </a:solidFill>
                              <a:latin typeface="Cambria Math" panose="02040503050406030204" pitchFamily="18" charset="0"/>
                            </a:rPr>
                            <m:t>𝜋</m:t>
                          </m:r>
                        </m:e>
                        <m:sub>
                          <m:r>
                            <a:rPr lang="en-US" sz="1050" i="1" kern="1200">
                              <a:solidFill>
                                <a:schemeClr val="tx1"/>
                              </a:solidFill>
                              <a:latin typeface="Cambria Math" panose="02040503050406030204" pitchFamily="18" charset="0"/>
                            </a:rPr>
                            <m:t>𝜃</m:t>
                          </m:r>
                        </m:sub>
                      </m:sSub>
                    </m:sup>
                  </m:sSup>
                  <m:r>
                    <a:rPr lang="en-US" sz="1050" i="1" kern="1200">
                      <a:solidFill>
                        <a:schemeClr val="tx1"/>
                      </a:solidFill>
                      <a:latin typeface="Cambria Math" panose="02040503050406030204" pitchFamily="18" charset="0"/>
                    </a:rPr>
                    <m:t>(</m:t>
                  </m:r>
                  <m:r>
                    <a:rPr lang="en-US" sz="1050" i="1" kern="1200">
                      <a:solidFill>
                        <a:schemeClr val="tx1"/>
                      </a:solidFill>
                      <a:latin typeface="Cambria Math" panose="02040503050406030204" pitchFamily="18" charset="0"/>
                    </a:rPr>
                    <m:t>𝑠</m:t>
                  </m:r>
                  <m:r>
                    <a:rPr lang="en-US" sz="1050" i="1" kern="1200">
                      <a:solidFill>
                        <a:schemeClr val="tx1"/>
                      </a:solidFill>
                      <a:latin typeface="Cambria Math" panose="02040503050406030204" pitchFamily="18" charset="0"/>
                    </a:rPr>
                    <m:t>)</m:t>
                  </m:r>
                  <m:nary>
                    <m:naryPr>
                      <m:chr m:val="∑"/>
                      <m:supHide m:val="on"/>
                      <m:ctrlPr>
                        <a:rPr lang="en-US" sz="1050" i="1" kern="1200">
                          <a:solidFill>
                            <a:schemeClr val="tx1"/>
                          </a:solidFill>
                          <a:latin typeface="Cambria Math" panose="02040503050406030204" pitchFamily="18" charset="0"/>
                        </a:rPr>
                      </m:ctrlPr>
                    </m:naryPr>
                    <m:sub>
                      <m:r>
                        <m:rPr>
                          <m:brk m:alnAt="7"/>
                        </m:rPr>
                        <a:rPr lang="en-US" sz="1050" i="1" kern="1200">
                          <a:solidFill>
                            <a:schemeClr val="tx1"/>
                          </a:solidFill>
                          <a:latin typeface="Cambria Math" panose="02040503050406030204" pitchFamily="18" charset="0"/>
                        </a:rPr>
                        <m:t>𝑎</m:t>
                      </m:r>
                    </m:sub>
                    <m:sup/>
                    <m:e>
                      <m:sSub>
                        <m:sSubPr>
                          <m:ctrlPr>
                            <a:rPr lang="en-US" sz="1050" i="1" kern="1200">
                              <a:solidFill>
                                <a:schemeClr val="tx1"/>
                              </a:solidFill>
                              <a:latin typeface="Cambria Math" panose="02040503050406030204" pitchFamily="18" charset="0"/>
                            </a:rPr>
                          </m:ctrlPr>
                        </m:sSubPr>
                        <m:e>
                          <m:r>
                            <a:rPr lang="en-US" sz="1050" i="1" kern="1200">
                              <a:solidFill>
                                <a:schemeClr val="tx1"/>
                              </a:solidFill>
                              <a:latin typeface="Cambria Math" panose="02040503050406030204" pitchFamily="18" charset="0"/>
                            </a:rPr>
                            <m:t>𝛻</m:t>
                          </m:r>
                        </m:e>
                        <m:sub>
                          <m:r>
                            <a:rPr lang="en-US" sz="1050" i="1" kern="1200">
                              <a:solidFill>
                                <a:schemeClr val="tx1"/>
                              </a:solidFill>
                              <a:latin typeface="Cambria Math" panose="02040503050406030204" pitchFamily="18" charset="0"/>
                            </a:rPr>
                            <m:t>𝜃</m:t>
                          </m:r>
                        </m:sub>
                      </m:sSub>
                      <m:sSub>
                        <m:sSubPr>
                          <m:ctrlPr>
                            <a:rPr lang="en-US" sz="1050" i="1" kern="1200">
                              <a:solidFill>
                                <a:schemeClr val="tx1"/>
                              </a:solidFill>
                              <a:latin typeface="Cambria Math" panose="02040503050406030204" pitchFamily="18" charset="0"/>
                            </a:rPr>
                          </m:ctrlPr>
                        </m:sSubPr>
                        <m:e>
                          <m:r>
                            <a:rPr lang="en-US" sz="1050" i="1" kern="1200">
                              <a:solidFill>
                                <a:schemeClr val="tx1"/>
                              </a:solidFill>
                              <a:latin typeface="Cambria Math" panose="02040503050406030204" pitchFamily="18" charset="0"/>
                            </a:rPr>
                            <m:t>𝜋</m:t>
                          </m:r>
                        </m:e>
                        <m:sub>
                          <m:r>
                            <a:rPr lang="en-US" sz="1050" i="1" kern="1200">
                              <a:solidFill>
                                <a:schemeClr val="tx1"/>
                              </a:solidFill>
                              <a:latin typeface="Cambria Math" panose="02040503050406030204" pitchFamily="18" charset="0"/>
                            </a:rPr>
                            <m:t>𝜃</m:t>
                          </m:r>
                        </m:sub>
                      </m:sSub>
                      <m:d>
                        <m:dPr>
                          <m:ctrlPr>
                            <a:rPr lang="en-US" sz="1050" i="1" kern="1200">
                              <a:solidFill>
                                <a:schemeClr val="tx1"/>
                              </a:solidFill>
                              <a:latin typeface="Cambria Math" panose="02040503050406030204" pitchFamily="18" charset="0"/>
                            </a:rPr>
                          </m:ctrlPr>
                        </m:dPr>
                        <m:e>
                          <m:r>
                            <a:rPr lang="en-US" sz="1050" i="1" kern="1200">
                              <a:solidFill>
                                <a:schemeClr val="tx1"/>
                              </a:solidFill>
                              <a:latin typeface="Cambria Math" panose="02040503050406030204" pitchFamily="18" charset="0"/>
                            </a:rPr>
                            <m:t>𝑠</m:t>
                          </m:r>
                          <m:r>
                            <a:rPr lang="en-US" sz="1050" i="1" kern="1200">
                              <a:solidFill>
                                <a:schemeClr val="tx1"/>
                              </a:solidFill>
                              <a:latin typeface="Cambria Math" panose="02040503050406030204" pitchFamily="18" charset="0"/>
                            </a:rPr>
                            <m:t>,</m:t>
                          </m:r>
                          <m:r>
                            <a:rPr lang="en-US" sz="1050" i="1" kern="1200">
                              <a:solidFill>
                                <a:schemeClr val="tx1"/>
                              </a:solidFill>
                              <a:latin typeface="Cambria Math" panose="02040503050406030204" pitchFamily="18" charset="0"/>
                            </a:rPr>
                            <m:t>𝑎</m:t>
                          </m:r>
                        </m:e>
                      </m:d>
                      <m:r>
                        <a:rPr lang="en-US" sz="1050" b="0" i="1" kern="1200">
                          <a:solidFill>
                            <a:schemeClr val="tx1"/>
                          </a:solidFill>
                          <a:latin typeface="Cambria Math" panose="02040503050406030204" pitchFamily="18" charset="0"/>
                        </a:rPr>
                        <m:t>𝐵</m:t>
                      </m:r>
                      <m:r>
                        <a:rPr lang="en-US" sz="1050" b="0" i="1" kern="1200">
                          <a:solidFill>
                            <a:schemeClr val="tx1"/>
                          </a:solidFill>
                          <a:latin typeface="Cambria Math" panose="02040503050406030204" pitchFamily="18" charset="0"/>
                        </a:rPr>
                        <m:t>(</m:t>
                      </m:r>
                      <m:r>
                        <a:rPr lang="en-US" sz="1050" b="0" i="1" kern="1200">
                          <a:solidFill>
                            <a:schemeClr val="tx1"/>
                          </a:solidFill>
                          <a:latin typeface="Cambria Math" panose="02040503050406030204" pitchFamily="18" charset="0"/>
                        </a:rPr>
                        <m:t>𝑠</m:t>
                      </m:r>
                      <m:r>
                        <a:rPr lang="en-US" sz="1050" b="0" i="1" kern="1200">
                          <a:solidFill>
                            <a:schemeClr val="tx1"/>
                          </a:solidFill>
                          <a:latin typeface="Cambria Math" panose="02040503050406030204" pitchFamily="18" charset="0"/>
                        </a:rPr>
                        <m:t>)</m:t>
                      </m:r>
                    </m:e>
                  </m:nary>
                  <m:r>
                    <a:rPr lang="en-US" sz="1050" i="1" kern="1200">
                      <a:solidFill>
                        <a:schemeClr val="tx1"/>
                      </a:solidFill>
                      <a:latin typeface="Cambria Math" panose="02040503050406030204" pitchFamily="18" charset="0"/>
                    </a:rPr>
                    <m:t> </m:t>
                  </m:r>
                </m:e>
              </m:nary>
            </m:oMath>
          </a14:m>
          <a:r>
            <a:rPr lang="en-US" sz="1050" kern="1200" dirty="0">
              <a:solidFill>
                <a:schemeClr val="tx1"/>
              </a:solidFill>
            </a:rPr>
            <a:t>=</a:t>
          </a:r>
          <a14:m xmlns:a14="http://schemas.microsoft.com/office/drawing/2010/main">
            <m:oMath xmlns:m="http://schemas.openxmlformats.org/officeDocument/2006/math">
              <m:nary>
                <m:naryPr>
                  <m:chr m:val="∑"/>
                  <m:supHide m:val="on"/>
                  <m:ctrlPr>
                    <a:rPr lang="en-US" sz="1050" i="1" kern="1200" smtClean="0">
                      <a:solidFill>
                        <a:schemeClr val="tx1"/>
                      </a:solidFill>
                      <a:latin typeface="Cambria Math" panose="02040503050406030204" pitchFamily="18" charset="0"/>
                    </a:rPr>
                  </m:ctrlPr>
                </m:naryPr>
                <m:sub>
                  <m:r>
                    <m:rPr>
                      <m:brk m:alnAt="7"/>
                    </m:rPr>
                    <a:rPr lang="en-US" sz="1050" i="1" kern="1200">
                      <a:solidFill>
                        <a:schemeClr val="tx1"/>
                      </a:solidFill>
                      <a:latin typeface="Cambria Math" panose="02040503050406030204" pitchFamily="18" charset="0"/>
                    </a:rPr>
                    <m:t>𝑆</m:t>
                  </m:r>
                </m:sub>
                <m:sup/>
                <m:e>
                  <m:sSup>
                    <m:sSupPr>
                      <m:ctrlPr>
                        <a:rPr lang="en-US" sz="1050" i="1" kern="1200">
                          <a:solidFill>
                            <a:schemeClr val="tx1"/>
                          </a:solidFill>
                          <a:latin typeface="Cambria Math" panose="02040503050406030204" pitchFamily="18" charset="0"/>
                        </a:rPr>
                      </m:ctrlPr>
                    </m:sSupPr>
                    <m:e>
                      <m:r>
                        <a:rPr lang="en-US" sz="1050" i="1" kern="1200">
                          <a:solidFill>
                            <a:schemeClr val="tx1"/>
                          </a:solidFill>
                          <a:latin typeface="Cambria Math" panose="02040503050406030204" pitchFamily="18" charset="0"/>
                        </a:rPr>
                        <m:t>𝑑</m:t>
                      </m:r>
                    </m:e>
                    <m:sup>
                      <m:sSub>
                        <m:sSubPr>
                          <m:ctrlPr>
                            <a:rPr lang="en-US" sz="1050" i="1" kern="1200">
                              <a:solidFill>
                                <a:schemeClr val="tx1"/>
                              </a:solidFill>
                              <a:latin typeface="Cambria Math" panose="02040503050406030204" pitchFamily="18" charset="0"/>
                            </a:rPr>
                          </m:ctrlPr>
                        </m:sSubPr>
                        <m:e>
                          <m:r>
                            <a:rPr lang="en-US" sz="1050" i="1" kern="1200">
                              <a:solidFill>
                                <a:schemeClr val="tx1"/>
                              </a:solidFill>
                              <a:latin typeface="Cambria Math" panose="02040503050406030204" pitchFamily="18" charset="0"/>
                            </a:rPr>
                            <m:t>𝜋</m:t>
                          </m:r>
                        </m:e>
                        <m:sub>
                          <m:r>
                            <a:rPr lang="en-US" sz="1050" i="1" kern="1200">
                              <a:solidFill>
                                <a:schemeClr val="tx1"/>
                              </a:solidFill>
                              <a:latin typeface="Cambria Math" panose="02040503050406030204" pitchFamily="18" charset="0"/>
                            </a:rPr>
                            <m:t>𝜃</m:t>
                          </m:r>
                        </m:sub>
                      </m:sSub>
                    </m:sup>
                  </m:sSup>
                  <m:r>
                    <a:rPr lang="en-US" sz="1050" i="1" kern="1200">
                      <a:solidFill>
                        <a:schemeClr val="tx1"/>
                      </a:solidFill>
                      <a:latin typeface="Cambria Math" panose="02040503050406030204" pitchFamily="18" charset="0"/>
                    </a:rPr>
                    <m:t>(</m:t>
                  </m:r>
                  <m:r>
                    <a:rPr lang="en-US" sz="1050" i="1" kern="1200">
                      <a:solidFill>
                        <a:schemeClr val="tx1"/>
                      </a:solidFill>
                      <a:latin typeface="Cambria Math" panose="02040503050406030204" pitchFamily="18" charset="0"/>
                    </a:rPr>
                    <m:t>𝑠</m:t>
                  </m:r>
                  <m:r>
                    <a:rPr lang="en-US" sz="1050" i="1" kern="1200">
                      <a:solidFill>
                        <a:schemeClr val="tx1"/>
                      </a:solidFill>
                      <a:latin typeface="Cambria Math" panose="02040503050406030204" pitchFamily="18" charset="0"/>
                    </a:rPr>
                    <m:t>)</m:t>
                  </m:r>
                  <m:r>
                    <a:rPr lang="en-US" sz="1050" i="1" kern="1200">
                      <a:solidFill>
                        <a:schemeClr val="tx1"/>
                      </a:solidFill>
                      <a:latin typeface="Cambria Math" panose="02040503050406030204" pitchFamily="18" charset="0"/>
                    </a:rPr>
                    <m:t>𝐵</m:t>
                  </m:r>
                  <m:r>
                    <a:rPr lang="en-US" sz="1050" i="1" kern="1200">
                      <a:solidFill>
                        <a:schemeClr val="tx1"/>
                      </a:solidFill>
                      <a:latin typeface="Cambria Math" panose="02040503050406030204" pitchFamily="18" charset="0"/>
                    </a:rPr>
                    <m:t>(</m:t>
                  </m:r>
                  <m:r>
                    <a:rPr lang="en-US" sz="1050" i="1" kern="1200">
                      <a:solidFill>
                        <a:schemeClr val="tx1"/>
                      </a:solidFill>
                      <a:latin typeface="Cambria Math" panose="02040503050406030204" pitchFamily="18" charset="0"/>
                    </a:rPr>
                    <m:t>𝑠</m:t>
                  </m:r>
                  <m:r>
                    <a:rPr lang="en-US" sz="1050" i="1" kern="1200">
                      <a:solidFill>
                        <a:schemeClr val="tx1"/>
                      </a:solidFill>
                      <a:latin typeface="Cambria Math" panose="02040503050406030204" pitchFamily="18" charset="0"/>
                    </a:rPr>
                    <m:t>)</m:t>
                  </m:r>
                  <m:sSub>
                    <m:sSubPr>
                      <m:ctrlPr>
                        <a:rPr lang="en-US" sz="1050" i="1" kern="1200">
                          <a:solidFill>
                            <a:schemeClr val="tx1"/>
                          </a:solidFill>
                          <a:latin typeface="Cambria Math" panose="02040503050406030204" pitchFamily="18" charset="0"/>
                        </a:rPr>
                      </m:ctrlPr>
                    </m:sSubPr>
                    <m:e>
                      <m:r>
                        <a:rPr lang="en-US" sz="1050" i="1" kern="1200">
                          <a:solidFill>
                            <a:schemeClr val="tx1"/>
                          </a:solidFill>
                          <a:latin typeface="Cambria Math" panose="02040503050406030204" pitchFamily="18" charset="0"/>
                        </a:rPr>
                        <m:t>𝛻</m:t>
                      </m:r>
                    </m:e>
                    <m:sub>
                      <m:r>
                        <a:rPr lang="en-US" sz="1050" i="1" kern="1200">
                          <a:solidFill>
                            <a:schemeClr val="tx1"/>
                          </a:solidFill>
                          <a:latin typeface="Cambria Math" panose="02040503050406030204" pitchFamily="18" charset="0"/>
                        </a:rPr>
                        <m:t>𝜃</m:t>
                      </m:r>
                    </m:sub>
                  </m:sSub>
                </m:e>
              </m:nary>
              <m:nary>
                <m:naryPr>
                  <m:chr m:val="∑"/>
                  <m:supHide m:val="on"/>
                  <m:ctrlPr>
                    <a:rPr lang="en-US" sz="1050" i="1" kern="1200">
                      <a:solidFill>
                        <a:schemeClr val="tx1"/>
                      </a:solidFill>
                      <a:latin typeface="Cambria Math" panose="02040503050406030204" pitchFamily="18" charset="0"/>
                    </a:rPr>
                  </m:ctrlPr>
                </m:naryPr>
                <m:sub>
                  <m:r>
                    <m:rPr>
                      <m:brk m:alnAt="7"/>
                    </m:rPr>
                    <a:rPr lang="en-US" sz="1050" i="1" kern="1200">
                      <a:solidFill>
                        <a:schemeClr val="tx1"/>
                      </a:solidFill>
                      <a:latin typeface="Cambria Math" panose="02040503050406030204" pitchFamily="18" charset="0"/>
                    </a:rPr>
                    <m:t>𝑎</m:t>
                  </m:r>
                </m:sub>
                <m:sup/>
                <m:e>
                  <m:sSub>
                    <m:sSubPr>
                      <m:ctrlPr>
                        <a:rPr lang="en-US" sz="1050" i="1" kern="1200">
                          <a:solidFill>
                            <a:schemeClr val="tx1"/>
                          </a:solidFill>
                          <a:latin typeface="Cambria Math" panose="02040503050406030204" pitchFamily="18" charset="0"/>
                        </a:rPr>
                      </m:ctrlPr>
                    </m:sSubPr>
                    <m:e>
                      <m:r>
                        <a:rPr lang="en-US" sz="1050" i="1" kern="1200">
                          <a:solidFill>
                            <a:schemeClr val="tx1"/>
                          </a:solidFill>
                          <a:latin typeface="Cambria Math" panose="02040503050406030204" pitchFamily="18" charset="0"/>
                        </a:rPr>
                        <m:t>𝜋</m:t>
                      </m:r>
                    </m:e>
                    <m:sub>
                      <m:r>
                        <a:rPr lang="en-US" sz="1050" i="1" kern="1200">
                          <a:solidFill>
                            <a:schemeClr val="tx1"/>
                          </a:solidFill>
                          <a:latin typeface="Cambria Math" panose="02040503050406030204" pitchFamily="18" charset="0"/>
                        </a:rPr>
                        <m:t>𝜃</m:t>
                      </m:r>
                    </m:sub>
                  </m:sSub>
                  <m:d>
                    <m:dPr>
                      <m:ctrlPr>
                        <a:rPr lang="en-US" sz="1050" i="1" kern="1200">
                          <a:solidFill>
                            <a:schemeClr val="tx1"/>
                          </a:solidFill>
                          <a:latin typeface="Cambria Math" panose="02040503050406030204" pitchFamily="18" charset="0"/>
                        </a:rPr>
                      </m:ctrlPr>
                    </m:dPr>
                    <m:e>
                      <m:r>
                        <a:rPr lang="en-US" sz="1050" i="1" kern="1200">
                          <a:solidFill>
                            <a:schemeClr val="tx1"/>
                          </a:solidFill>
                          <a:latin typeface="Cambria Math" panose="02040503050406030204" pitchFamily="18" charset="0"/>
                        </a:rPr>
                        <m:t>𝑠</m:t>
                      </m:r>
                      <m:r>
                        <a:rPr lang="en-US" sz="1050" i="1" kern="1200">
                          <a:solidFill>
                            <a:schemeClr val="tx1"/>
                          </a:solidFill>
                          <a:latin typeface="Cambria Math" panose="02040503050406030204" pitchFamily="18" charset="0"/>
                        </a:rPr>
                        <m:t>,</m:t>
                      </m:r>
                      <m:r>
                        <a:rPr lang="en-US" sz="1050" i="1" kern="1200">
                          <a:solidFill>
                            <a:schemeClr val="tx1"/>
                          </a:solidFill>
                          <a:latin typeface="Cambria Math" panose="02040503050406030204" pitchFamily="18" charset="0"/>
                        </a:rPr>
                        <m:t>𝑎</m:t>
                      </m:r>
                    </m:e>
                  </m:d>
                </m:e>
              </m:nary>
            </m:oMath>
          </a14:m>
          <a:endParaRPr lang="en-US" sz="1200" kern="1200" dirty="0"/>
        </a:p>
      </dsp:txBody>
      <dsp:txXfrm>
        <a:off x="29243" y="30461"/>
        <a:ext cx="4863583" cy="5405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5CE3B-3E38-4400-BAE7-805CC2DC8029}">
      <dsp:nvSpPr>
        <dsp:cNvPr id="0" name=""/>
        <dsp:cNvSpPr/>
      </dsp:nvSpPr>
      <dsp:spPr>
        <a:xfrm>
          <a:off x="0" y="0"/>
          <a:ext cx="2968472" cy="12609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Feature is independent of past, given present:</a:t>
          </a:r>
        </a:p>
      </dsp:txBody>
      <dsp:txXfrm>
        <a:off x="36931" y="36931"/>
        <a:ext cx="2894610" cy="1187048"/>
      </dsp:txXfrm>
    </dsp:sp>
    <dsp:sp modelId="{5298ADC1-9C92-4B1D-A582-72CCAC0242FC}">
      <dsp:nvSpPr>
        <dsp:cNvPr id="0" name=""/>
        <dsp:cNvSpPr/>
      </dsp:nvSpPr>
      <dsp:spPr>
        <a:xfrm>
          <a:off x="3272462" y="310488"/>
          <a:ext cx="624378" cy="736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72462" y="457724"/>
        <a:ext cx="437065" cy="441709"/>
      </dsp:txXfrm>
    </dsp:sp>
    <dsp:sp modelId="{497648C6-9DDC-46DA-84F7-ACC86BEE8950}">
      <dsp:nvSpPr>
        <dsp:cNvPr id="0" name=""/>
        <dsp:cNvSpPr/>
      </dsp:nvSpPr>
      <dsp:spPr>
        <a:xfrm>
          <a:off x="4146545" y="0"/>
          <a:ext cx="2968472" cy="12609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P</a:t>
          </a:r>
          <a14:m xmlns:a14="http://schemas.microsoft.com/office/drawing/2010/main">
            <m:oMath xmlns:m="http://schemas.openxmlformats.org/officeDocument/2006/math">
              <m:d>
                <m:dPr>
                  <m:ctrlPr>
                    <a:rPr lang="en-US" sz="1400" i="1" kern="1200">
                      <a:latin typeface="Cambria Math" panose="02040503050406030204" pitchFamily="18" charset="0"/>
                    </a:rPr>
                  </m:ctrlPr>
                </m:dPr>
                <m:e>
                  <m:sSub>
                    <m:sSubPr>
                      <m:ctrlPr>
                        <a:rPr lang="en-US" sz="1400" i="1" kern="1200">
                          <a:latin typeface="Cambria Math" panose="02040503050406030204" pitchFamily="18" charset="0"/>
                        </a:rPr>
                      </m:ctrlPr>
                    </m:sSubPr>
                    <m:e>
                      <m:r>
                        <a:rPr lang="en-US" sz="1400" i="1" kern="1200">
                          <a:latin typeface="Cambria Math" panose="02040503050406030204" pitchFamily="18" charset="0"/>
                        </a:rPr>
                        <m:t>𝑆</m:t>
                      </m:r>
                    </m:e>
                    <m:sub>
                      <m:r>
                        <a:rPr lang="en-US" sz="1400" i="1" kern="1200">
                          <a:latin typeface="Cambria Math" panose="02040503050406030204" pitchFamily="18" charset="0"/>
                        </a:rPr>
                        <m:t>𝑡</m:t>
                      </m:r>
                      <m:r>
                        <a:rPr lang="en-US" sz="1400" i="1" kern="1200">
                          <a:latin typeface="Cambria Math" panose="02040503050406030204" pitchFamily="18" charset="0"/>
                        </a:rPr>
                        <m:t>+</m:t>
                      </m:r>
                      <m:r>
                        <a:rPr lang="en-US" sz="1400" i="1" kern="1200">
                          <a:latin typeface="Cambria Math" panose="02040503050406030204" pitchFamily="18" charset="0"/>
                        </a:rPr>
                        <m:t>1</m:t>
                      </m:r>
                    </m:sub>
                  </m:sSub>
                </m:e>
                <m:e>
                  <m:sSub>
                    <m:sSubPr>
                      <m:ctrlPr>
                        <a:rPr lang="en-US" sz="1400" i="1" kern="1200">
                          <a:latin typeface="Cambria Math" panose="02040503050406030204" pitchFamily="18" charset="0"/>
                        </a:rPr>
                      </m:ctrlPr>
                    </m:sSubPr>
                    <m:e>
                      <m:r>
                        <a:rPr lang="en-US" sz="1400" i="1" kern="1200">
                          <a:latin typeface="Cambria Math" panose="02040503050406030204" pitchFamily="18" charset="0"/>
                        </a:rPr>
                        <m:t>𝑆</m:t>
                      </m:r>
                    </m:e>
                    <m:sub>
                      <m:r>
                        <a:rPr lang="en-US" sz="1400" i="1" kern="1200">
                          <a:latin typeface="Cambria Math" panose="02040503050406030204" pitchFamily="18" charset="0"/>
                        </a:rPr>
                        <m:t>𝑡</m:t>
                      </m:r>
                    </m:sub>
                  </m:sSub>
                </m:e>
              </m:d>
            </m:oMath>
          </a14:m>
          <a:r>
            <a:rPr lang="en-US" sz="1400" kern="1200" dirty="0"/>
            <a:t>=P</a:t>
          </a:r>
          <a14:m xmlns:a14="http://schemas.microsoft.com/office/drawing/2010/main">
            <m:oMath xmlns:m="http://schemas.openxmlformats.org/officeDocument/2006/math">
              <m:d>
                <m:dPr>
                  <m:ctrlPr>
                    <a:rPr lang="en-US" sz="1400" i="1" kern="1200">
                      <a:latin typeface="Cambria Math" panose="02040503050406030204" pitchFamily="18" charset="0"/>
                    </a:rPr>
                  </m:ctrlPr>
                </m:dPr>
                <m:e>
                  <m:sSub>
                    <m:sSubPr>
                      <m:ctrlPr>
                        <a:rPr lang="en-US" sz="1400" i="1" kern="1200">
                          <a:latin typeface="Cambria Math" panose="02040503050406030204" pitchFamily="18" charset="0"/>
                        </a:rPr>
                      </m:ctrlPr>
                    </m:sSubPr>
                    <m:e>
                      <m:r>
                        <a:rPr lang="en-US" sz="1400" i="1" kern="1200">
                          <a:latin typeface="Cambria Math" panose="02040503050406030204" pitchFamily="18" charset="0"/>
                        </a:rPr>
                        <m:t>𝑆</m:t>
                      </m:r>
                    </m:e>
                    <m:sub>
                      <m:r>
                        <a:rPr lang="en-US" sz="1400" i="1" kern="1200">
                          <a:latin typeface="Cambria Math" panose="02040503050406030204" pitchFamily="18" charset="0"/>
                        </a:rPr>
                        <m:t>𝑡</m:t>
                      </m:r>
                      <m:r>
                        <a:rPr lang="en-US" sz="1400" i="1" kern="1200">
                          <a:latin typeface="Cambria Math" panose="02040503050406030204" pitchFamily="18" charset="0"/>
                        </a:rPr>
                        <m:t>+</m:t>
                      </m:r>
                      <m:r>
                        <a:rPr lang="en-US" sz="1400" i="1" kern="1200">
                          <a:latin typeface="Cambria Math" panose="02040503050406030204" pitchFamily="18" charset="0"/>
                        </a:rPr>
                        <m:t>1</m:t>
                      </m:r>
                    </m:sub>
                  </m:sSub>
                </m:e>
                <m:e>
                  <m:sSub>
                    <m:sSubPr>
                      <m:ctrlPr>
                        <a:rPr lang="en-US" sz="1400" i="1" kern="1200">
                          <a:latin typeface="Cambria Math" panose="02040503050406030204" pitchFamily="18" charset="0"/>
                        </a:rPr>
                      </m:ctrlPr>
                    </m:sSubPr>
                    <m:e>
                      <m:r>
                        <a:rPr lang="en-US" sz="1400" i="1" kern="1200">
                          <a:latin typeface="Cambria Math" panose="02040503050406030204" pitchFamily="18" charset="0"/>
                        </a:rPr>
                        <m:t>𝑆</m:t>
                      </m:r>
                    </m:e>
                    <m:sub>
                      <m:r>
                        <a:rPr lang="en-US" sz="1400" i="1" kern="1200">
                          <a:latin typeface="Cambria Math" panose="02040503050406030204" pitchFamily="18" charset="0"/>
                        </a:rPr>
                        <m:t>𝑡</m:t>
                      </m:r>
                    </m:sub>
                  </m:sSub>
                  <m:r>
                    <a:rPr lang="en-US" sz="1400" i="1" kern="1200">
                      <a:latin typeface="Cambria Math" panose="02040503050406030204" pitchFamily="18" charset="0"/>
                    </a:rPr>
                    <m:t>…………….</m:t>
                  </m:r>
                  <m:sSub>
                    <m:sSubPr>
                      <m:ctrlPr>
                        <a:rPr lang="en-US" sz="1400" i="1" kern="1200">
                          <a:latin typeface="Cambria Math" panose="02040503050406030204" pitchFamily="18" charset="0"/>
                        </a:rPr>
                      </m:ctrlPr>
                    </m:sSubPr>
                    <m:e>
                      <m:r>
                        <a:rPr lang="en-US" sz="1400" i="1" kern="1200">
                          <a:latin typeface="Cambria Math" panose="02040503050406030204" pitchFamily="18" charset="0"/>
                        </a:rPr>
                        <m:t>𝑆</m:t>
                      </m:r>
                    </m:e>
                    <m:sub>
                      <m:r>
                        <a:rPr lang="en-US" sz="1400" i="1" kern="1200">
                          <a:latin typeface="Cambria Math" panose="02040503050406030204" pitchFamily="18" charset="0"/>
                        </a:rPr>
                        <m:t>0</m:t>
                      </m:r>
                    </m:sub>
                  </m:sSub>
                </m:e>
              </m:d>
            </m:oMath>
          </a14:m>
          <a:endParaRPr lang="en-US" sz="1400" kern="1200" dirty="0"/>
        </a:p>
      </dsp:txBody>
      <dsp:txXfrm>
        <a:off x="4183476" y="36931"/>
        <a:ext cx="2894610" cy="1187048"/>
      </dsp:txXfrm>
    </dsp:sp>
    <dsp:sp modelId="{BA5CE376-35A2-4172-B106-01AAC92A797D}">
      <dsp:nvSpPr>
        <dsp:cNvPr id="0" name=""/>
        <dsp:cNvSpPr/>
      </dsp:nvSpPr>
      <dsp:spPr>
        <a:xfrm>
          <a:off x="7416677" y="262364"/>
          <a:ext cx="639517" cy="736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416677" y="409600"/>
        <a:ext cx="447662" cy="441709"/>
      </dsp:txXfrm>
    </dsp:sp>
    <dsp:sp modelId="{B374D52E-A2D1-4C3A-9B5A-C65502A00AF0}">
      <dsp:nvSpPr>
        <dsp:cNvPr id="0" name=""/>
        <dsp:cNvSpPr/>
      </dsp:nvSpPr>
      <dsp:spPr>
        <a:xfrm>
          <a:off x="8321654" y="0"/>
          <a:ext cx="2968472" cy="12609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Once state is known history can be thrown away</a:t>
          </a:r>
        </a:p>
      </dsp:txBody>
      <dsp:txXfrm>
        <a:off x="8358585" y="36931"/>
        <a:ext cx="2894610" cy="11870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303ED-65CC-4397-983A-5B983B113322}">
      <dsp:nvSpPr>
        <dsp:cNvPr id="0" name=""/>
        <dsp:cNvSpPr/>
      </dsp:nvSpPr>
      <dsp:spPr>
        <a:xfrm>
          <a:off x="9490" y="11648"/>
          <a:ext cx="11086701" cy="58013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State-transition probability:</a:t>
          </a:r>
        </a:p>
      </dsp:txBody>
      <dsp:txXfrm>
        <a:off x="37810" y="39968"/>
        <a:ext cx="11030061" cy="523497"/>
      </dsp:txXfrm>
    </dsp:sp>
    <dsp:sp modelId="{8D4D5E32-11AA-407F-A4DB-C5C44766B38C}">
      <dsp:nvSpPr>
        <dsp:cNvPr id="0" name=""/>
        <dsp:cNvSpPr/>
      </dsp:nvSpPr>
      <dsp:spPr>
        <a:xfrm>
          <a:off x="0" y="755290"/>
          <a:ext cx="11165305" cy="426261"/>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1400" i="1" kern="1200" smtClean="0">
                        <a:solidFill>
                          <a:schemeClr val="tx1"/>
                        </a:solidFill>
                        <a:latin typeface="Cambria Math" panose="02040503050406030204" pitchFamily="18" charset="0"/>
                      </a:rPr>
                    </m:ctrlPr>
                  </m:sSubPr>
                  <m:e>
                    <m:r>
                      <a:rPr lang="en-US" sz="1400" b="0" i="1" kern="1200" smtClean="0">
                        <a:solidFill>
                          <a:schemeClr val="tx1"/>
                        </a:solidFill>
                        <a:latin typeface="Cambria Math" panose="02040503050406030204" pitchFamily="18" charset="0"/>
                      </a:rPr>
                      <m:t>𝑝</m:t>
                    </m:r>
                  </m:e>
                  <m:sub>
                    <m:r>
                      <a:rPr lang="en-US" sz="1400" b="0" i="1" kern="1200" smtClean="0">
                        <a:solidFill>
                          <a:schemeClr val="tx1"/>
                        </a:solidFill>
                        <a:latin typeface="Cambria Math" panose="02040503050406030204" pitchFamily="18" charset="0"/>
                      </a:rPr>
                      <m:t>𝑠𝑠</m:t>
                    </m:r>
                    <m:r>
                      <a:rPr lang="en-US" sz="1400" b="0" i="1" kern="1200" smtClean="0">
                        <a:solidFill>
                          <a:schemeClr val="tx1"/>
                        </a:solidFill>
                        <a:latin typeface="Cambria Math" panose="02040503050406030204" pitchFamily="18" charset="0"/>
                      </a:rPr>
                      <m:t>′</m:t>
                    </m:r>
                  </m:sub>
                </m:sSub>
                <m:r>
                  <a:rPr lang="en-US" sz="1400" i="1" kern="1200">
                    <a:solidFill>
                      <a:schemeClr val="tx1"/>
                    </a:solidFill>
                    <a:latin typeface="Cambria Math" panose="02040503050406030204" pitchFamily="18" charset="0"/>
                  </a:rPr>
                  <m:t>=</m:t>
                </m:r>
                <m:r>
                  <a:rPr lang="en-US" sz="1400" i="1" kern="1200">
                    <a:solidFill>
                      <a:schemeClr val="tx1"/>
                    </a:solidFill>
                    <a:latin typeface="Cambria Math" panose="02040503050406030204" pitchFamily="18" charset="0"/>
                  </a:rPr>
                  <m:t>𝑝</m:t>
                </m:r>
                <m:d>
                  <m:dPr>
                    <m:ctrlPr>
                      <a:rPr lang="en-US" sz="1400" i="1" kern="1200">
                        <a:solidFill>
                          <a:schemeClr val="tx1"/>
                        </a:solidFill>
                        <a:latin typeface="Cambria Math" panose="02040503050406030204" pitchFamily="18" charset="0"/>
                      </a:rPr>
                    </m:ctrlPr>
                  </m:dPr>
                  <m:e>
                    <m:sSub>
                      <m:sSubPr>
                        <m:ctrlPr>
                          <a:rPr lang="en-US" sz="1400" i="1" kern="1200">
                            <a:solidFill>
                              <a:schemeClr val="tx1"/>
                            </a:solidFill>
                            <a:latin typeface="Cambria Math" panose="02040503050406030204" pitchFamily="18" charset="0"/>
                          </a:rPr>
                        </m:ctrlPr>
                      </m:sSubPr>
                      <m:e>
                        <m:r>
                          <a:rPr lang="en-US" sz="1400" i="1" kern="1200">
                            <a:solidFill>
                              <a:schemeClr val="tx1"/>
                            </a:solidFill>
                            <a:latin typeface="Cambria Math" panose="02040503050406030204" pitchFamily="18" charset="0"/>
                          </a:rPr>
                          <m:t>𝑠</m:t>
                        </m:r>
                      </m:e>
                      <m:sub>
                        <m:r>
                          <a:rPr lang="en-US" sz="1400" i="1" kern="1200">
                            <a:solidFill>
                              <a:schemeClr val="tx1"/>
                            </a:solidFill>
                            <a:latin typeface="Cambria Math" panose="02040503050406030204" pitchFamily="18" charset="0"/>
                          </a:rPr>
                          <m:t>𝑡</m:t>
                        </m:r>
                        <m:r>
                          <a:rPr lang="en-US" sz="1400" i="1" kern="1200">
                            <a:solidFill>
                              <a:schemeClr val="tx1"/>
                            </a:solidFill>
                            <a:latin typeface="Cambria Math" panose="02040503050406030204" pitchFamily="18" charset="0"/>
                          </a:rPr>
                          <m:t>+</m:t>
                        </m:r>
                        <m:r>
                          <a:rPr lang="en-US" sz="1400" i="1" kern="1200">
                            <a:solidFill>
                              <a:schemeClr val="tx1"/>
                            </a:solidFill>
                            <a:latin typeface="Cambria Math" panose="02040503050406030204" pitchFamily="18" charset="0"/>
                          </a:rPr>
                          <m:t>1</m:t>
                        </m:r>
                      </m:sub>
                    </m:sSub>
                    <m:r>
                      <a:rPr lang="en-US" sz="1400" i="1" kern="1200">
                        <a:solidFill>
                          <a:schemeClr val="tx1"/>
                        </a:solidFill>
                        <a:latin typeface="Cambria Math" panose="02040503050406030204" pitchFamily="18" charset="0"/>
                      </a:rPr>
                      <m:t>=</m:t>
                    </m:r>
                    <m:r>
                      <a:rPr lang="en-US" sz="1400" i="1" kern="1200">
                        <a:solidFill>
                          <a:schemeClr val="tx1"/>
                        </a:solidFill>
                        <a:latin typeface="Cambria Math" panose="02040503050406030204" pitchFamily="18" charset="0"/>
                      </a:rPr>
                      <m:t>𝑠</m:t>
                    </m:r>
                    <m:r>
                      <a:rPr lang="en-US" sz="1400" i="1" kern="1200">
                        <a:solidFill>
                          <a:schemeClr val="tx1"/>
                        </a:solidFill>
                        <a:latin typeface="Cambria Math" panose="02040503050406030204" pitchFamily="18" charset="0"/>
                      </a:rPr>
                      <m:t>′</m:t>
                    </m:r>
                  </m:e>
                  <m:e>
                    <m:sSub>
                      <m:sSubPr>
                        <m:ctrlPr>
                          <a:rPr lang="en-US" sz="1400" i="1" kern="1200">
                            <a:solidFill>
                              <a:schemeClr val="tx1"/>
                            </a:solidFill>
                            <a:latin typeface="Cambria Math" panose="02040503050406030204" pitchFamily="18" charset="0"/>
                          </a:rPr>
                        </m:ctrlPr>
                      </m:sSubPr>
                      <m:e>
                        <m:r>
                          <a:rPr lang="en-US" sz="1400" i="1" kern="1200">
                            <a:solidFill>
                              <a:schemeClr val="tx1"/>
                            </a:solidFill>
                            <a:latin typeface="Cambria Math" panose="02040503050406030204" pitchFamily="18" charset="0"/>
                          </a:rPr>
                          <m:t>𝑠</m:t>
                        </m:r>
                      </m:e>
                      <m:sub>
                        <m:r>
                          <a:rPr lang="en-US" sz="1400" i="1" kern="1200">
                            <a:solidFill>
                              <a:schemeClr val="tx1"/>
                            </a:solidFill>
                            <a:latin typeface="Cambria Math" panose="02040503050406030204" pitchFamily="18" charset="0"/>
                          </a:rPr>
                          <m:t>𝑡</m:t>
                        </m:r>
                      </m:sub>
                    </m:sSub>
                    <m:r>
                      <a:rPr lang="en-US" sz="1400" i="1" kern="1200">
                        <a:solidFill>
                          <a:schemeClr val="tx1"/>
                        </a:solidFill>
                        <a:latin typeface="Cambria Math" panose="02040503050406030204" pitchFamily="18" charset="0"/>
                      </a:rPr>
                      <m:t>=</m:t>
                    </m:r>
                    <m:r>
                      <a:rPr lang="en-US" sz="1400" i="1" kern="1200">
                        <a:solidFill>
                          <a:schemeClr val="tx1"/>
                        </a:solidFill>
                        <a:latin typeface="Cambria Math" panose="02040503050406030204" pitchFamily="18" charset="0"/>
                      </a:rPr>
                      <m:t>𝑠</m:t>
                    </m:r>
                  </m:e>
                </m:d>
              </m:oMath>
            </m:oMathPara>
          </a14:m>
          <a:endParaRPr lang="en-US" sz="1400" kern="1200" dirty="0"/>
        </a:p>
      </dsp:txBody>
      <dsp:txXfrm>
        <a:off x="20808" y="776098"/>
        <a:ext cx="11123689" cy="3846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DCF97-AC87-4000-9C01-E2AEA37EF345}">
      <dsp:nvSpPr>
        <dsp:cNvPr id="0" name=""/>
        <dsp:cNvSpPr/>
      </dsp:nvSpPr>
      <dsp:spPr>
        <a:xfrm>
          <a:off x="0" y="12763"/>
          <a:ext cx="3195587" cy="359774"/>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dirty="0">
              <a:solidFill>
                <a:schemeClr val="tx1"/>
              </a:solidFill>
            </a:rPr>
            <a:t>V(s)=</a:t>
          </a:r>
          <a14:m xmlns:a14="http://schemas.microsoft.com/office/drawing/2010/main">
            <m:oMath xmlns:m="http://schemas.openxmlformats.org/officeDocument/2006/math">
              <m:sSub>
                <m:sSubPr>
                  <m:ctrlPr>
                    <a:rPr lang="en-US" sz="1500" i="1" kern="1200">
                      <a:solidFill>
                        <a:schemeClr val="tx1"/>
                      </a:solidFill>
                      <a:latin typeface="Cambria Math" panose="02040503050406030204" pitchFamily="18" charset="0"/>
                    </a:rPr>
                  </m:ctrlPr>
                </m:sSubPr>
                <m:e>
                  <m:r>
                    <a:rPr lang="en-US" sz="1500" b="0" i="1" kern="1200">
                      <a:solidFill>
                        <a:schemeClr val="tx1"/>
                      </a:solidFill>
                      <a:latin typeface="Cambria Math" panose="02040503050406030204" pitchFamily="18" charset="0"/>
                    </a:rPr>
                    <m:t>𝑃</m:t>
                  </m:r>
                </m:e>
                <m:sub>
                  <m:r>
                    <a:rPr lang="en-US" sz="1500" b="0" i="1" kern="1200">
                      <a:solidFill>
                        <a:schemeClr val="tx1"/>
                      </a:solidFill>
                      <a:latin typeface="Cambria Math" panose="02040503050406030204" pitchFamily="18" charset="0"/>
                    </a:rPr>
                    <m:t>𝑠</m:t>
                  </m:r>
                  <m:sSup>
                    <m:sSupPr>
                      <m:ctrlPr>
                        <a:rPr lang="en-US" sz="1500" b="0" i="1" kern="1200">
                          <a:solidFill>
                            <a:schemeClr val="tx1"/>
                          </a:solidFill>
                          <a:latin typeface="Cambria Math" panose="02040503050406030204" pitchFamily="18" charset="0"/>
                        </a:rPr>
                      </m:ctrlPr>
                    </m:sSupPr>
                    <m:e>
                      <m:r>
                        <a:rPr lang="en-US" sz="1500" b="0" i="1" kern="1200">
                          <a:solidFill>
                            <a:schemeClr val="tx1"/>
                          </a:solidFill>
                          <a:latin typeface="Cambria Math" panose="02040503050406030204" pitchFamily="18" charset="0"/>
                        </a:rPr>
                        <m:t>𝑠</m:t>
                      </m:r>
                    </m:e>
                    <m:sup>
                      <m:r>
                        <a:rPr lang="en-US" sz="1500" b="0" i="1" kern="1200">
                          <a:solidFill>
                            <a:schemeClr val="tx1"/>
                          </a:solidFill>
                          <a:latin typeface="Cambria Math" panose="02040503050406030204" pitchFamily="18" charset="0"/>
                        </a:rPr>
                        <m:t>′</m:t>
                      </m:r>
                    </m:sup>
                  </m:sSup>
                </m:sub>
              </m:sSub>
              <m:sSubSup>
                <m:sSubSupPr>
                  <m:ctrlPr>
                    <a:rPr lang="en-US" sz="1500" i="1" kern="1200">
                      <a:solidFill>
                        <a:schemeClr val="tx1"/>
                      </a:solidFill>
                      <a:latin typeface="Cambria Math" panose="02040503050406030204" pitchFamily="18" charset="0"/>
                    </a:rPr>
                  </m:ctrlPr>
                </m:sSubSupPr>
                <m:e>
                  <m:r>
                    <a:rPr lang="en-US" sz="1500" b="0" i="1" kern="1200">
                      <a:solidFill>
                        <a:schemeClr val="tx1"/>
                      </a:solidFill>
                      <a:latin typeface="Cambria Math" panose="02040503050406030204" pitchFamily="18" charset="0"/>
                    </a:rPr>
                    <m:t>𝑅</m:t>
                  </m:r>
                </m:e>
                <m:sub>
                  <m:r>
                    <a:rPr lang="en-US" sz="1500" b="0" i="1" kern="1200">
                      <a:solidFill>
                        <a:schemeClr val="tx1"/>
                      </a:solidFill>
                      <a:latin typeface="Cambria Math" panose="02040503050406030204" pitchFamily="18" charset="0"/>
                    </a:rPr>
                    <m:t>𝑠</m:t>
                  </m:r>
                </m:sub>
                <m:sup>
                  <m:r>
                    <a:rPr lang="en-US" sz="1500" b="0" i="1" kern="1200">
                      <a:solidFill>
                        <a:schemeClr val="tx1"/>
                      </a:solidFill>
                      <a:latin typeface="Cambria Math" panose="02040503050406030204" pitchFamily="18" charset="0"/>
                    </a:rPr>
                    <m:t>𝑎</m:t>
                  </m:r>
                </m:sup>
              </m:sSubSup>
              <m:r>
                <a:rPr lang="en-US" sz="1500" b="0" i="1" kern="1200">
                  <a:solidFill>
                    <a:schemeClr val="tx1"/>
                  </a:solidFill>
                  <a:latin typeface="Cambria Math" panose="02040503050406030204" pitchFamily="18" charset="0"/>
                </a:rPr>
                <m:t>+</m:t>
              </m:r>
              <m:r>
                <a:rPr lang="en-US" sz="1500" b="0" i="1" kern="1200">
                  <a:solidFill>
                    <a:schemeClr val="tx1"/>
                  </a:solidFill>
                  <a:latin typeface="Cambria Math" panose="02040503050406030204" pitchFamily="18" charset="0"/>
                </a:rPr>
                <m:t>𝛾</m:t>
              </m:r>
              <m:nary>
                <m:naryPr>
                  <m:chr m:val="∑"/>
                  <m:limLoc m:val="subSup"/>
                  <m:supHide m:val="on"/>
                  <m:ctrlPr>
                    <a:rPr lang="en-US" sz="1500" b="0" i="1" kern="1200">
                      <a:solidFill>
                        <a:schemeClr val="tx1"/>
                      </a:solidFill>
                      <a:latin typeface="Cambria Math" panose="02040503050406030204" pitchFamily="18" charset="0"/>
                    </a:rPr>
                  </m:ctrlPr>
                </m:naryPr>
                <m:sub>
                  <m:r>
                    <m:rPr>
                      <m:brk m:alnAt="9"/>
                    </m:rPr>
                    <a:rPr lang="en-US" sz="1500" b="0" i="1" kern="1200">
                      <a:solidFill>
                        <a:schemeClr val="tx1"/>
                      </a:solidFill>
                      <a:latin typeface="Cambria Math" panose="02040503050406030204" pitchFamily="18" charset="0"/>
                    </a:rPr>
                    <m:t>𝑠</m:t>
                  </m:r>
                  <m:r>
                    <a:rPr lang="en-US" sz="1500" b="0" i="1" kern="1200">
                      <a:solidFill>
                        <a:schemeClr val="tx1"/>
                      </a:solidFill>
                      <a:latin typeface="Cambria Math" panose="02040503050406030204" pitchFamily="18" charset="0"/>
                    </a:rPr>
                    <m:t>′</m:t>
                  </m:r>
                  <m:r>
                    <a:rPr lang="en-US" sz="1500" b="0" i="1" kern="1200">
                      <a:solidFill>
                        <a:schemeClr val="tx1"/>
                      </a:solidFill>
                      <a:latin typeface="Cambria Math" panose="02040503050406030204" pitchFamily="18" charset="0"/>
                    </a:rPr>
                    <m:t>𝜖</m:t>
                  </m:r>
                  <m:r>
                    <a:rPr lang="en-US" sz="1500" b="0" i="1" kern="1200">
                      <a:solidFill>
                        <a:schemeClr val="tx1"/>
                      </a:solidFill>
                      <a:latin typeface="Cambria Math" panose="02040503050406030204" pitchFamily="18" charset="0"/>
                    </a:rPr>
                    <m:t>𝑆</m:t>
                  </m:r>
                </m:sub>
                <m:sup/>
                <m:e>
                  <m:sSub>
                    <m:sSubPr>
                      <m:ctrlPr>
                        <a:rPr lang="en-US" sz="1500" b="0" i="1" kern="1200">
                          <a:solidFill>
                            <a:schemeClr val="tx1"/>
                          </a:solidFill>
                          <a:latin typeface="Cambria Math" panose="02040503050406030204" pitchFamily="18" charset="0"/>
                        </a:rPr>
                      </m:ctrlPr>
                    </m:sSubPr>
                    <m:e>
                      <m:r>
                        <a:rPr lang="en-US" sz="1500" b="0" i="1" kern="1200">
                          <a:solidFill>
                            <a:schemeClr val="tx1"/>
                          </a:solidFill>
                          <a:latin typeface="Cambria Math" panose="02040503050406030204" pitchFamily="18" charset="0"/>
                        </a:rPr>
                        <m:t>𝑃</m:t>
                      </m:r>
                    </m:e>
                    <m:sub>
                      <m:r>
                        <a:rPr lang="en-US" sz="1500" b="0" i="1" kern="1200">
                          <a:solidFill>
                            <a:schemeClr val="tx1"/>
                          </a:solidFill>
                          <a:latin typeface="Cambria Math" panose="02040503050406030204" pitchFamily="18" charset="0"/>
                        </a:rPr>
                        <m:t>𝑠</m:t>
                      </m:r>
                      <m:sSup>
                        <m:sSupPr>
                          <m:ctrlPr>
                            <a:rPr lang="en-US" sz="1500" b="0" i="1" kern="1200">
                              <a:solidFill>
                                <a:schemeClr val="tx1"/>
                              </a:solidFill>
                              <a:latin typeface="Cambria Math" panose="02040503050406030204" pitchFamily="18" charset="0"/>
                            </a:rPr>
                          </m:ctrlPr>
                        </m:sSupPr>
                        <m:e>
                          <m:r>
                            <a:rPr lang="en-US" sz="1500" b="0" i="1" kern="1200">
                              <a:solidFill>
                                <a:schemeClr val="tx1"/>
                              </a:solidFill>
                              <a:latin typeface="Cambria Math" panose="02040503050406030204" pitchFamily="18" charset="0"/>
                            </a:rPr>
                            <m:t>𝑠</m:t>
                          </m:r>
                        </m:e>
                        <m:sup>
                          <m:r>
                            <a:rPr lang="en-US" sz="1500" b="0" i="1" kern="1200">
                              <a:solidFill>
                                <a:schemeClr val="tx1"/>
                              </a:solidFill>
                              <a:latin typeface="Cambria Math" panose="02040503050406030204" pitchFamily="18" charset="0"/>
                            </a:rPr>
                            <m:t>′</m:t>
                          </m:r>
                        </m:sup>
                      </m:sSup>
                    </m:sub>
                  </m:sSub>
                  <m:r>
                    <a:rPr lang="en-US" sz="1500" b="0" i="1" kern="1200">
                      <a:solidFill>
                        <a:schemeClr val="tx1"/>
                      </a:solidFill>
                      <a:latin typeface="Cambria Math" panose="02040503050406030204" pitchFamily="18" charset="0"/>
                    </a:rPr>
                    <m:t>𝑉</m:t>
                  </m:r>
                  <m:r>
                    <a:rPr lang="en-US" sz="1500" b="0" i="1" kern="1200">
                      <a:solidFill>
                        <a:schemeClr val="tx1"/>
                      </a:solidFill>
                      <a:latin typeface="Cambria Math" panose="02040503050406030204" pitchFamily="18" charset="0"/>
                    </a:rPr>
                    <m:t>(</m:t>
                  </m:r>
                  <m:sSup>
                    <m:sSupPr>
                      <m:ctrlPr>
                        <a:rPr lang="en-US" sz="1500" b="0" i="1" kern="1200">
                          <a:solidFill>
                            <a:schemeClr val="tx1"/>
                          </a:solidFill>
                          <a:latin typeface="Cambria Math" panose="02040503050406030204" pitchFamily="18" charset="0"/>
                        </a:rPr>
                      </m:ctrlPr>
                    </m:sSupPr>
                    <m:e>
                      <m:r>
                        <a:rPr lang="en-US" sz="1500" b="0" i="1" kern="1200">
                          <a:solidFill>
                            <a:schemeClr val="tx1"/>
                          </a:solidFill>
                          <a:latin typeface="Cambria Math" panose="02040503050406030204" pitchFamily="18" charset="0"/>
                        </a:rPr>
                        <m:t>𝑠</m:t>
                      </m:r>
                    </m:e>
                    <m:sup>
                      <m:r>
                        <a:rPr lang="en-US" sz="1500" b="0" i="1" kern="1200">
                          <a:solidFill>
                            <a:schemeClr val="tx1"/>
                          </a:solidFill>
                          <a:latin typeface="Cambria Math" panose="02040503050406030204" pitchFamily="18" charset="0"/>
                        </a:rPr>
                        <m:t>′</m:t>
                      </m:r>
                    </m:sup>
                  </m:sSup>
                  <m:r>
                    <a:rPr lang="en-US" sz="1500" b="0" i="1" kern="1200">
                      <a:solidFill>
                        <a:schemeClr val="tx1"/>
                      </a:solidFill>
                      <a:latin typeface="Cambria Math" panose="02040503050406030204" pitchFamily="18" charset="0"/>
                    </a:rPr>
                    <m:t>)</m:t>
                  </m:r>
                </m:e>
              </m:nary>
            </m:oMath>
          </a14:m>
          <a:endParaRPr lang="en-US" sz="1500" kern="1200" dirty="0"/>
        </a:p>
      </dsp:txBody>
      <dsp:txXfrm>
        <a:off x="17563" y="30326"/>
        <a:ext cx="3160461" cy="3246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6A08F-BF13-4F46-946B-A9FA2A130AF6}"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46792-F3A0-4CCF-A84A-5763879EF43D}" type="slidenum">
              <a:rPr lang="en-US" smtClean="0"/>
              <a:t>‹#›</a:t>
            </a:fld>
            <a:endParaRPr lang="en-US"/>
          </a:p>
        </p:txBody>
      </p:sp>
    </p:spTree>
    <p:extLst>
      <p:ext uri="{BB962C8B-B14F-4D97-AF65-F5344CB8AC3E}">
        <p14:creationId xmlns:p14="http://schemas.microsoft.com/office/powerpoint/2010/main" val="145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46792-F3A0-4CCF-A84A-5763879EF43D}" type="slidenum">
              <a:rPr lang="en-US" smtClean="0"/>
              <a:t>9</a:t>
            </a:fld>
            <a:endParaRPr lang="en-US"/>
          </a:p>
        </p:txBody>
      </p:sp>
    </p:spTree>
    <p:extLst>
      <p:ext uri="{BB962C8B-B14F-4D97-AF65-F5344CB8AC3E}">
        <p14:creationId xmlns:p14="http://schemas.microsoft.com/office/powerpoint/2010/main" val="2330297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46792-F3A0-4CCF-A84A-5763879EF43D}" type="slidenum">
              <a:rPr lang="en-US" smtClean="0"/>
              <a:t>15</a:t>
            </a:fld>
            <a:endParaRPr lang="en-US"/>
          </a:p>
        </p:txBody>
      </p:sp>
    </p:spTree>
    <p:extLst>
      <p:ext uri="{BB962C8B-B14F-4D97-AF65-F5344CB8AC3E}">
        <p14:creationId xmlns:p14="http://schemas.microsoft.com/office/powerpoint/2010/main" val="89633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46792-F3A0-4CCF-A84A-5763879EF43D}" type="slidenum">
              <a:rPr lang="en-US" smtClean="0"/>
              <a:t>53</a:t>
            </a:fld>
            <a:endParaRPr lang="en-US"/>
          </a:p>
        </p:txBody>
      </p:sp>
    </p:spTree>
    <p:extLst>
      <p:ext uri="{BB962C8B-B14F-4D97-AF65-F5344CB8AC3E}">
        <p14:creationId xmlns:p14="http://schemas.microsoft.com/office/powerpoint/2010/main" val="231739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46792-F3A0-4CCF-A84A-5763879EF43D}" type="slidenum">
              <a:rPr lang="en-US" smtClean="0"/>
              <a:t>60</a:t>
            </a:fld>
            <a:endParaRPr lang="en-US"/>
          </a:p>
        </p:txBody>
      </p:sp>
    </p:spTree>
    <p:extLst>
      <p:ext uri="{BB962C8B-B14F-4D97-AF65-F5344CB8AC3E}">
        <p14:creationId xmlns:p14="http://schemas.microsoft.com/office/powerpoint/2010/main" val="376549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46792-F3A0-4CCF-A84A-5763879EF43D}" type="slidenum">
              <a:rPr lang="en-US" smtClean="0"/>
              <a:t>65</a:t>
            </a:fld>
            <a:endParaRPr lang="en-US"/>
          </a:p>
        </p:txBody>
      </p:sp>
    </p:spTree>
    <p:extLst>
      <p:ext uri="{BB962C8B-B14F-4D97-AF65-F5344CB8AC3E}">
        <p14:creationId xmlns:p14="http://schemas.microsoft.com/office/powerpoint/2010/main" val="2207301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46792-F3A0-4CCF-A84A-5763879EF43D}" type="slidenum">
              <a:rPr lang="en-US" smtClean="0"/>
              <a:t>68</a:t>
            </a:fld>
            <a:endParaRPr lang="en-US"/>
          </a:p>
        </p:txBody>
      </p:sp>
    </p:spTree>
    <p:extLst>
      <p:ext uri="{BB962C8B-B14F-4D97-AF65-F5344CB8AC3E}">
        <p14:creationId xmlns:p14="http://schemas.microsoft.com/office/powerpoint/2010/main" val="3460221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46792-F3A0-4CCF-A84A-5763879EF43D}" type="slidenum">
              <a:rPr lang="en-US" smtClean="0"/>
              <a:t>88</a:t>
            </a:fld>
            <a:endParaRPr lang="en-US"/>
          </a:p>
        </p:txBody>
      </p:sp>
    </p:spTree>
    <p:extLst>
      <p:ext uri="{BB962C8B-B14F-4D97-AF65-F5344CB8AC3E}">
        <p14:creationId xmlns:p14="http://schemas.microsoft.com/office/powerpoint/2010/main" val="13213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7F5815D-56BA-4B7F-A1FD-6501BD821ECB}"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A8B81-107B-448E-8D34-00891E658977}" type="slidenum">
              <a:rPr lang="en-US" smtClean="0"/>
              <a:t>‹#›</a:t>
            </a:fld>
            <a:endParaRPr lang="en-US"/>
          </a:p>
        </p:txBody>
      </p:sp>
    </p:spTree>
    <p:extLst>
      <p:ext uri="{BB962C8B-B14F-4D97-AF65-F5344CB8AC3E}">
        <p14:creationId xmlns:p14="http://schemas.microsoft.com/office/powerpoint/2010/main" val="2620800067"/>
      </p:ext>
    </p:extLst>
  </p:cSld>
  <p:clrMapOvr>
    <a:masterClrMapping/>
  </p:clrMapOvr>
  <p:transition spd="slow">
    <p:circl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5815D-56BA-4B7F-A1FD-6501BD821ECB}"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A8B81-107B-448E-8D34-00891E658977}" type="slidenum">
              <a:rPr lang="en-US" smtClean="0"/>
              <a:t>‹#›</a:t>
            </a:fld>
            <a:endParaRPr lang="en-US"/>
          </a:p>
        </p:txBody>
      </p:sp>
    </p:spTree>
    <p:extLst>
      <p:ext uri="{BB962C8B-B14F-4D97-AF65-F5344CB8AC3E}">
        <p14:creationId xmlns:p14="http://schemas.microsoft.com/office/powerpoint/2010/main" val="684421980"/>
      </p:ext>
    </p:extLst>
  </p:cSld>
  <p:clrMapOvr>
    <a:masterClrMapping/>
  </p:clrMapOvr>
  <p:transition spd="slow">
    <p:circl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5815D-56BA-4B7F-A1FD-6501BD821ECB}"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A8B81-107B-448E-8D34-00891E658977}" type="slidenum">
              <a:rPr lang="en-US" smtClean="0"/>
              <a:t>‹#›</a:t>
            </a:fld>
            <a:endParaRPr lang="en-US"/>
          </a:p>
        </p:txBody>
      </p:sp>
    </p:spTree>
    <p:extLst>
      <p:ext uri="{BB962C8B-B14F-4D97-AF65-F5344CB8AC3E}">
        <p14:creationId xmlns:p14="http://schemas.microsoft.com/office/powerpoint/2010/main" val="2089261430"/>
      </p:ext>
    </p:extLst>
  </p:cSld>
  <p:clrMapOvr>
    <a:masterClrMapping/>
  </p:clrMapOvr>
  <p:transition spd="slow">
    <p:circl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5815D-56BA-4B7F-A1FD-6501BD821ECB}"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A8B81-107B-448E-8D34-00891E658977}" type="slidenum">
              <a:rPr lang="en-US" smtClean="0"/>
              <a:t>‹#›</a:t>
            </a:fld>
            <a:endParaRPr lang="en-US"/>
          </a:p>
        </p:txBody>
      </p:sp>
    </p:spTree>
    <p:extLst>
      <p:ext uri="{BB962C8B-B14F-4D97-AF65-F5344CB8AC3E}">
        <p14:creationId xmlns:p14="http://schemas.microsoft.com/office/powerpoint/2010/main" val="4172697922"/>
      </p:ext>
    </p:extLst>
  </p:cSld>
  <p:clrMapOvr>
    <a:masterClrMapping/>
  </p:clrMapOvr>
  <p:transition spd="slow">
    <p:circl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F5815D-56BA-4B7F-A1FD-6501BD821ECB}"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A8B81-107B-448E-8D34-00891E658977}" type="slidenum">
              <a:rPr lang="en-US" smtClean="0"/>
              <a:t>‹#›</a:t>
            </a:fld>
            <a:endParaRPr lang="en-US"/>
          </a:p>
        </p:txBody>
      </p:sp>
    </p:spTree>
    <p:extLst>
      <p:ext uri="{BB962C8B-B14F-4D97-AF65-F5344CB8AC3E}">
        <p14:creationId xmlns:p14="http://schemas.microsoft.com/office/powerpoint/2010/main" val="217192202"/>
      </p:ext>
    </p:extLst>
  </p:cSld>
  <p:clrMapOvr>
    <a:masterClrMapping/>
  </p:clrMapOvr>
  <p:transition spd="slow">
    <p:circl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F5815D-56BA-4B7F-A1FD-6501BD821ECB}"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A8B81-107B-448E-8D34-00891E658977}" type="slidenum">
              <a:rPr lang="en-US" smtClean="0"/>
              <a:t>‹#›</a:t>
            </a:fld>
            <a:endParaRPr lang="en-US"/>
          </a:p>
        </p:txBody>
      </p:sp>
    </p:spTree>
    <p:extLst>
      <p:ext uri="{BB962C8B-B14F-4D97-AF65-F5344CB8AC3E}">
        <p14:creationId xmlns:p14="http://schemas.microsoft.com/office/powerpoint/2010/main" val="585762441"/>
      </p:ext>
    </p:extLst>
  </p:cSld>
  <p:clrMapOvr>
    <a:masterClrMapping/>
  </p:clrMapOvr>
  <p:transition spd="slow">
    <p:circl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F5815D-56BA-4B7F-A1FD-6501BD821ECB}" type="datetimeFigureOut">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DA8B81-107B-448E-8D34-00891E658977}" type="slidenum">
              <a:rPr lang="en-US" smtClean="0"/>
              <a:t>‹#›</a:t>
            </a:fld>
            <a:endParaRPr lang="en-US"/>
          </a:p>
        </p:txBody>
      </p:sp>
    </p:spTree>
    <p:extLst>
      <p:ext uri="{BB962C8B-B14F-4D97-AF65-F5344CB8AC3E}">
        <p14:creationId xmlns:p14="http://schemas.microsoft.com/office/powerpoint/2010/main" val="1384300528"/>
      </p:ext>
    </p:extLst>
  </p:cSld>
  <p:clrMapOvr>
    <a:masterClrMapping/>
  </p:clrMapOvr>
  <p:transition spd="slow">
    <p:circl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F5815D-56BA-4B7F-A1FD-6501BD821ECB}" type="datetimeFigureOut">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A8B81-107B-448E-8D34-00891E658977}" type="slidenum">
              <a:rPr lang="en-US" smtClean="0"/>
              <a:t>‹#›</a:t>
            </a:fld>
            <a:endParaRPr lang="en-US"/>
          </a:p>
        </p:txBody>
      </p:sp>
    </p:spTree>
    <p:extLst>
      <p:ext uri="{BB962C8B-B14F-4D97-AF65-F5344CB8AC3E}">
        <p14:creationId xmlns:p14="http://schemas.microsoft.com/office/powerpoint/2010/main" val="4017124397"/>
      </p:ext>
    </p:extLst>
  </p:cSld>
  <p:clrMapOvr>
    <a:masterClrMapping/>
  </p:clrMapOvr>
  <p:transition spd="slow">
    <p:circl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5815D-56BA-4B7F-A1FD-6501BD821ECB}" type="datetimeFigureOut">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A8B81-107B-448E-8D34-00891E658977}" type="slidenum">
              <a:rPr lang="en-US" smtClean="0"/>
              <a:t>‹#›</a:t>
            </a:fld>
            <a:endParaRPr lang="en-US"/>
          </a:p>
        </p:txBody>
      </p:sp>
    </p:spTree>
    <p:extLst>
      <p:ext uri="{BB962C8B-B14F-4D97-AF65-F5344CB8AC3E}">
        <p14:creationId xmlns:p14="http://schemas.microsoft.com/office/powerpoint/2010/main" val="1286170250"/>
      </p:ext>
    </p:extLst>
  </p:cSld>
  <p:clrMapOvr>
    <a:masterClrMapping/>
  </p:clrMapOvr>
  <p:transition spd="slow">
    <p:circl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F5815D-56BA-4B7F-A1FD-6501BD821ECB}"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A8B81-107B-448E-8D34-00891E658977}" type="slidenum">
              <a:rPr lang="en-US" smtClean="0"/>
              <a:t>‹#›</a:t>
            </a:fld>
            <a:endParaRPr lang="en-US"/>
          </a:p>
        </p:txBody>
      </p:sp>
    </p:spTree>
    <p:extLst>
      <p:ext uri="{BB962C8B-B14F-4D97-AF65-F5344CB8AC3E}">
        <p14:creationId xmlns:p14="http://schemas.microsoft.com/office/powerpoint/2010/main" val="4074389616"/>
      </p:ext>
    </p:extLst>
  </p:cSld>
  <p:clrMapOvr>
    <a:masterClrMapping/>
  </p:clrMapOvr>
  <p:transition spd="slow">
    <p:circl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F5815D-56BA-4B7F-A1FD-6501BD821ECB}"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A8B81-107B-448E-8D34-00891E658977}" type="slidenum">
              <a:rPr lang="en-US" smtClean="0"/>
              <a:t>‹#›</a:t>
            </a:fld>
            <a:endParaRPr lang="en-US"/>
          </a:p>
        </p:txBody>
      </p:sp>
    </p:spTree>
    <p:extLst>
      <p:ext uri="{BB962C8B-B14F-4D97-AF65-F5344CB8AC3E}">
        <p14:creationId xmlns:p14="http://schemas.microsoft.com/office/powerpoint/2010/main" val="3900310685"/>
      </p:ext>
    </p:extLst>
  </p:cSld>
  <p:clrMapOvr>
    <a:masterClrMapping/>
  </p:clrMapOvr>
  <p:transition spd="slow">
    <p:circl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F5815D-56BA-4B7F-A1FD-6501BD821ECB}" type="datetimeFigureOut">
              <a:rPr lang="en-US" smtClean="0"/>
              <a:t>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A8B81-107B-448E-8D34-00891E658977}" type="slidenum">
              <a:rPr lang="en-US" smtClean="0"/>
              <a:t>‹#›</a:t>
            </a:fld>
            <a:endParaRPr lang="en-US"/>
          </a:p>
        </p:txBody>
      </p:sp>
    </p:spTree>
    <p:extLst>
      <p:ext uri="{BB962C8B-B14F-4D97-AF65-F5344CB8AC3E}">
        <p14:creationId xmlns:p14="http://schemas.microsoft.com/office/powerpoint/2010/main" val="214207974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ransition spd="slow">
    <p:circl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8" Type="http://schemas.openxmlformats.org/officeDocument/2006/relationships/diagramLayout" Target="../diagrams/layout58.xml"/><Relationship Id="rId3" Type="http://schemas.openxmlformats.org/officeDocument/2006/relationships/diagramLayout" Target="../diagrams/layout58.xml"/><Relationship Id="rId7" Type="http://schemas.openxmlformats.org/officeDocument/2006/relationships/diagramData" Target="../diagrams/data91.xml"/><Relationship Id="rId2" Type="http://schemas.openxmlformats.org/officeDocument/2006/relationships/diagramData" Target="../diagrams/data87.xml"/><Relationship Id="rId1" Type="http://schemas.openxmlformats.org/officeDocument/2006/relationships/slideLayout" Target="../slideLayouts/slideLayout7.xml"/><Relationship Id="rId6" Type="http://schemas.microsoft.com/office/2007/relationships/diagramDrawing" Target="../diagrams/drawing57.xml"/><Relationship Id="rId5" Type="http://schemas.openxmlformats.org/officeDocument/2006/relationships/diagramColors" Target="../diagrams/colors58.xml"/><Relationship Id="rId10" Type="http://schemas.openxmlformats.org/officeDocument/2006/relationships/diagramColors" Target="../diagrams/colors58.xml"/><Relationship Id="rId4" Type="http://schemas.openxmlformats.org/officeDocument/2006/relationships/diagramQuickStyle" Target="../diagrams/quickStyle58.xml"/><Relationship Id="rId9" Type="http://schemas.openxmlformats.org/officeDocument/2006/relationships/diagramQuickStyle" Target="../diagrams/quickStyle58.xml"/></Relationships>
</file>

<file path=ppt/slides/_rels/slide10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232.png"/></Relationships>
</file>

<file path=ppt/slides/_rels/slide10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image" Target="../media/image239.png"/><Relationship Id="rId1" Type="http://schemas.openxmlformats.org/officeDocument/2006/relationships/slideLayout" Target="../slideLayouts/slideLayout7.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06.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image" Target="../media/image245.png"/><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07.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271.png"/><Relationship Id="rId2" Type="http://schemas.openxmlformats.org/officeDocument/2006/relationships/image" Target="../media/image252.png"/><Relationship Id="rId1" Type="http://schemas.openxmlformats.org/officeDocument/2006/relationships/slideLayout" Target="../slideLayouts/slideLayout7.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08.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62.png"/><Relationship Id="rId5" Type="http://schemas.openxmlformats.org/officeDocument/2006/relationships/image" Target="../media/image229.png"/><Relationship Id="rId4" Type="http://schemas.openxmlformats.org/officeDocument/2006/relationships/image" Target="../media/image260.png"/></Relationships>
</file>

<file path=ppt/slides/_rels/slide10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image" Target="../media/image245.png"/><Relationship Id="rId1" Type="http://schemas.openxmlformats.org/officeDocument/2006/relationships/slideLayout" Target="../slideLayouts/slideLayout7.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2290.png"/><Relationship Id="rId7" Type="http://schemas.openxmlformats.org/officeDocument/2006/relationships/image" Target="../media/image271.png"/><Relationship Id="rId2" Type="http://schemas.openxmlformats.org/officeDocument/2006/relationships/image" Target="../media/image2281.png"/><Relationship Id="rId1" Type="http://schemas.openxmlformats.org/officeDocument/2006/relationships/slideLayout" Target="../slideLayouts/slideLayout7.xml"/><Relationship Id="rId6" Type="http://schemas.openxmlformats.org/officeDocument/2006/relationships/image" Target="../media/image2271.png"/><Relationship Id="rId5" Type="http://schemas.openxmlformats.org/officeDocument/2006/relationships/image" Target="../media/image257.png"/><Relationship Id="rId4" Type="http://schemas.openxmlformats.org/officeDocument/2006/relationships/image" Target="../media/image233.png"/></Relationships>
</file>

<file path=ppt/slides/_rels/slide1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77.png"/><Relationship Id="rId2"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274.png"/><Relationship Id="rId5" Type="http://schemas.openxmlformats.org/officeDocument/2006/relationships/image" Target="../media/image278.png"/></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88.xml"/><Relationship Id="rId1" Type="http://schemas.openxmlformats.org/officeDocument/2006/relationships/slideLayout" Target="../slideLayouts/slideLayout7.xml"/><Relationship Id="rId6" Type="http://schemas.microsoft.com/office/2007/relationships/diagramDrawing" Target="../diagrams/drawing58.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15.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image" Target="../media/image210.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4" Type="http://schemas.openxmlformats.org/officeDocument/2006/relationships/image" Target="../media/image284.png"/></Relationships>
</file>

<file path=ppt/slides/_rels/slide116.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5.png"/><Relationship Id="rId7"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117.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8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 Id="rId9" Type="http://schemas.openxmlformats.org/officeDocument/2006/relationships/image" Target="../media/image298.png"/></Relationships>
</file>

<file path=ppt/slides/_rels/slide11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image" Target="../media/image305.png"/><Relationship Id="rId2" Type="http://schemas.openxmlformats.org/officeDocument/2006/relationships/image" Target="../media/image301.png"/><Relationship Id="rId1" Type="http://schemas.openxmlformats.org/officeDocument/2006/relationships/slideLayout" Target="../slideLayouts/slideLayout7.xml"/><Relationship Id="rId6" Type="http://schemas.openxmlformats.org/officeDocument/2006/relationships/image" Target="../media/image304.png"/><Relationship Id="rId5" Type="http://schemas.openxmlformats.org/officeDocument/2006/relationships/image" Target="../media/image300.png"/><Relationship Id="rId4" Type="http://schemas.openxmlformats.org/officeDocument/2006/relationships/image" Target="../media/image303.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5.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diagramQuickStyle" Target="../diagrams/quickStyle5.xml"/></Relationships>
</file>

<file path=ppt/slides/_rels/slide1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7.xml"/><Relationship Id="rId5" Type="http://schemas.openxmlformats.org/officeDocument/2006/relationships/image" Target="../media/image308.png"/><Relationship Id="rId4" Type="http://schemas.openxmlformats.org/officeDocument/2006/relationships/image" Target="../media/image307.png"/></Relationships>
</file>

<file path=ppt/slides/_rels/slide12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90.xml"/><Relationship Id="rId7" Type="http://schemas.microsoft.com/office/2007/relationships/diagramDrawing" Target="../diagrams/drawing59.xml"/><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2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7.xml"/><Relationship Id="rId6" Type="http://schemas.openxmlformats.org/officeDocument/2006/relationships/image" Target="../media/image316.png"/><Relationship Id="rId5" Type="http://schemas.openxmlformats.org/officeDocument/2006/relationships/image" Target="../media/image272.png"/><Relationship Id="rId4" Type="http://schemas.openxmlformats.org/officeDocument/2006/relationships/image" Target="../media/image261.png"/></Relationships>
</file>

<file path=ppt/slides/_rels/slide126.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273.png"/><Relationship Id="rId2" Type="http://schemas.openxmlformats.org/officeDocument/2006/relationships/image" Target="../media/image1831.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127.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2.png"/><Relationship Id="rId1" Type="http://schemas.openxmlformats.org/officeDocument/2006/relationships/slideLayout" Target="../slideLayouts/slideLayout7.xml"/><Relationship Id="rId5" Type="http://schemas.openxmlformats.org/officeDocument/2006/relationships/image" Target="../media/image1903.png"/><Relationship Id="rId4" Type="http://schemas.openxmlformats.org/officeDocument/2006/relationships/image" Target="../media/image325.png"/></Relationships>
</file>

<file path=ppt/slides/_rels/slide128.xml.rels><?xml version="1.0" encoding="UTF-8" standalone="yes"?>
<Relationships xmlns="http://schemas.openxmlformats.org/package/2006/relationships"><Relationship Id="rId3" Type="http://schemas.openxmlformats.org/officeDocument/2006/relationships/image" Target="../media/image1961.png"/><Relationship Id="rId7" Type="http://schemas.openxmlformats.org/officeDocument/2006/relationships/image" Target="../media/image2262.png"/><Relationship Id="rId2" Type="http://schemas.openxmlformats.org/officeDocument/2006/relationships/image" Target="../media/image1902.png"/><Relationship Id="rId1" Type="http://schemas.openxmlformats.org/officeDocument/2006/relationships/slideLayout" Target="../slideLayouts/slideLayout7.xml"/><Relationship Id="rId6" Type="http://schemas.openxmlformats.org/officeDocument/2006/relationships/image" Target="../media/image2224.png"/><Relationship Id="rId5" Type="http://schemas.openxmlformats.org/officeDocument/2006/relationships/image" Target="../media/image2200.png"/><Relationship Id="rId4" Type="http://schemas.openxmlformats.org/officeDocument/2006/relationships/image" Target="../media/image2102.png"/></Relationships>
</file>

<file path=ppt/slides/_rels/slide129.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283.png"/><Relationship Id="rId7" Type="http://schemas.openxmlformats.org/officeDocument/2006/relationships/image" Target="../media/image2791.png"/><Relationship Id="rId2" Type="http://schemas.openxmlformats.org/officeDocument/2006/relationships/image" Target="../media/image2273.png"/><Relationship Id="rId1" Type="http://schemas.openxmlformats.org/officeDocument/2006/relationships/slideLayout" Target="../slideLayouts/slideLayout7.xml"/><Relationship Id="rId6" Type="http://schemas.openxmlformats.org/officeDocument/2006/relationships/image" Target="../media/image2732.png"/><Relationship Id="rId5" Type="http://schemas.openxmlformats.org/officeDocument/2006/relationships/image" Target="../media/image2722.png"/><Relationship Id="rId4" Type="http://schemas.openxmlformats.org/officeDocument/2006/relationships/image" Target="../media/image26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306.png"/><Relationship Id="rId7" Type="http://schemas.openxmlformats.org/officeDocument/2006/relationships/image" Target="../media/image313.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12.png"/><Relationship Id="rId5" Type="http://schemas.openxmlformats.org/officeDocument/2006/relationships/image" Target="../media/image310.png"/><Relationship Id="rId4" Type="http://schemas.openxmlformats.org/officeDocument/2006/relationships/image" Target="../media/image309.png"/></Relationships>
</file>

<file path=ppt/slides/_rels/slide1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7.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3.png"/></Relationships>
</file>

<file path=ppt/slides/_rels/slide1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133.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4.png"/><Relationship Id="rId1" Type="http://schemas.openxmlformats.org/officeDocument/2006/relationships/slideLayout" Target="../slideLayouts/slideLayout7.xml"/><Relationship Id="rId4" Type="http://schemas.openxmlformats.org/officeDocument/2006/relationships/image" Target="../media/image317.png"/></Relationships>
</file>

<file path=ppt/slides/_rels/slide134.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7.xml"/><Relationship Id="rId5" Type="http://schemas.openxmlformats.org/officeDocument/2006/relationships/image" Target="../media/image341.png"/><Relationship Id="rId4" Type="http://schemas.openxmlformats.org/officeDocument/2006/relationships/image" Target="../media/image340.png"/></Relationships>
</file>

<file path=ppt/slides/_rels/slide13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2.png"/><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137.xml.rels><?xml version="1.0" encoding="UTF-8" standalone="yes"?>
<Relationships xmlns="http://schemas.openxmlformats.org/package/2006/relationships"><Relationship Id="rId8" Type="http://schemas.openxmlformats.org/officeDocument/2006/relationships/diagramColors" Target="../diagrams/colors61.xml"/><Relationship Id="rId13" Type="http://schemas.openxmlformats.org/officeDocument/2006/relationships/diagramColors" Target="../diagrams/colors61.xml"/><Relationship Id="rId3" Type="http://schemas.openxmlformats.org/officeDocument/2006/relationships/image" Target="../media/image345.png"/><Relationship Id="rId7" Type="http://schemas.openxmlformats.org/officeDocument/2006/relationships/diagramQuickStyle" Target="../diagrams/quickStyle61.xml"/><Relationship Id="rId12" Type="http://schemas.openxmlformats.org/officeDocument/2006/relationships/diagramQuickStyle" Target="../diagrams/quickStyle61.xml"/><Relationship Id="rId2" Type="http://schemas.openxmlformats.org/officeDocument/2006/relationships/image" Target="../media/image344.png"/><Relationship Id="rId16"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diagramLayout" Target="../diagrams/layout61.xml"/><Relationship Id="rId11" Type="http://schemas.openxmlformats.org/officeDocument/2006/relationships/diagramLayout" Target="../diagrams/layout61.xml"/><Relationship Id="rId5" Type="http://schemas.openxmlformats.org/officeDocument/2006/relationships/diagramData" Target="../diagrams/data92.xml"/><Relationship Id="rId15" Type="http://schemas.openxmlformats.org/officeDocument/2006/relationships/image" Target="../media/image349.png"/><Relationship Id="rId10" Type="http://schemas.openxmlformats.org/officeDocument/2006/relationships/diagramData" Target="../diagrams/data95.xml"/><Relationship Id="rId4" Type="http://schemas.openxmlformats.org/officeDocument/2006/relationships/image" Target="../media/image346.png"/><Relationship Id="rId9" Type="http://schemas.microsoft.com/office/2007/relationships/diagramDrawing" Target="../diagrams/drawing60.xml"/><Relationship Id="rId14" Type="http://schemas.openxmlformats.org/officeDocument/2006/relationships/image" Target="../media/image348.png"/></Relationships>
</file>

<file path=ppt/slides/_rels/slide138.xml.rels><?xml version="1.0" encoding="UTF-8" standalone="yes"?>
<Relationships xmlns="http://schemas.openxmlformats.org/package/2006/relationships"><Relationship Id="rId8" Type="http://schemas.openxmlformats.org/officeDocument/2006/relationships/image" Target="../media/image357.png"/><Relationship Id="rId3" Type="http://schemas.openxmlformats.org/officeDocument/2006/relationships/image" Target="../media/image352.png"/><Relationship Id="rId7" Type="http://schemas.openxmlformats.org/officeDocument/2006/relationships/image" Target="../media/image356.png"/><Relationship Id="rId2" Type="http://schemas.openxmlformats.org/officeDocument/2006/relationships/image" Target="../media/image351.png"/><Relationship Id="rId1" Type="http://schemas.openxmlformats.org/officeDocument/2006/relationships/slideLayout" Target="../slideLayouts/slideLayout7.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139.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7.xml"/><Relationship Id="rId5" Type="http://schemas.openxmlformats.org/officeDocument/2006/relationships/image" Target="../media/image361.png"/><Relationship Id="rId4" Type="http://schemas.openxmlformats.org/officeDocument/2006/relationships/image" Target="../media/image36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8" Type="http://schemas.openxmlformats.org/officeDocument/2006/relationships/image" Target="../media/image2222.png"/><Relationship Id="rId3" Type="http://schemas.openxmlformats.org/officeDocument/2006/relationships/image" Target="../media/image363.png"/><Relationship Id="rId7" Type="http://schemas.openxmlformats.org/officeDocument/2006/relationships/image" Target="../media/image2101.png"/><Relationship Id="rId2" Type="http://schemas.openxmlformats.org/officeDocument/2006/relationships/image" Target="../media/image1801.png"/><Relationship Id="rId1" Type="http://schemas.openxmlformats.org/officeDocument/2006/relationships/slideLayout" Target="../slideLayouts/slideLayout7.xml"/><Relationship Id="rId6" Type="http://schemas.openxmlformats.org/officeDocument/2006/relationships/image" Target="../media/image1960.png"/><Relationship Id="rId5" Type="http://schemas.openxmlformats.org/officeDocument/2006/relationships/image" Target="../media/image1901.png"/><Relationship Id="rId10" Type="http://schemas.openxmlformats.org/officeDocument/2006/relationships/image" Target="../media/image2272.png"/><Relationship Id="rId4" Type="http://schemas.openxmlformats.org/officeDocument/2006/relationships/image" Target="../media/image1830.png"/><Relationship Id="rId9" Type="http://schemas.openxmlformats.org/officeDocument/2006/relationships/image" Target="../media/image2260.png"/></Relationships>
</file>

<file path=ppt/slides/_rels/slide141.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2261.png"/><Relationship Id="rId7" Type="http://schemas.openxmlformats.org/officeDocument/2006/relationships/image" Target="../media/image2731.png"/><Relationship Id="rId2" Type="http://schemas.openxmlformats.org/officeDocument/2006/relationships/image" Target="../media/image2223.png"/><Relationship Id="rId1" Type="http://schemas.openxmlformats.org/officeDocument/2006/relationships/slideLayout" Target="../slideLayouts/slideLayout7.xml"/><Relationship Id="rId6" Type="http://schemas.openxmlformats.org/officeDocument/2006/relationships/image" Target="../media/image2721.png"/><Relationship Id="rId5" Type="http://schemas.openxmlformats.org/officeDocument/2006/relationships/image" Target="../media/image2610.png"/><Relationship Id="rId4" Type="http://schemas.openxmlformats.org/officeDocument/2006/relationships/image" Target="../media/image228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990.png"/><Relationship Id="rId7" Type="http://schemas.openxmlformats.org/officeDocument/2006/relationships/image" Target="../media/image3121.png"/><Relationship Id="rId2" Type="http://schemas.openxmlformats.org/officeDocument/2006/relationships/image" Target="../media/image2790.png"/><Relationship Id="rId1" Type="http://schemas.openxmlformats.org/officeDocument/2006/relationships/slideLayout" Target="../slideLayouts/slideLayout7.xml"/><Relationship Id="rId6" Type="http://schemas.openxmlformats.org/officeDocument/2006/relationships/image" Target="../media/image3101.png"/><Relationship Id="rId5" Type="http://schemas.openxmlformats.org/officeDocument/2006/relationships/image" Target="../media/image3090.png"/><Relationship Id="rId4" Type="http://schemas.openxmlformats.org/officeDocument/2006/relationships/image" Target="../media/image3060.pn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0.xml"/><Relationship Id="rId7" Type="http://schemas.microsoft.com/office/2007/relationships/diagramDrawing" Target="../diagrams/drawing6.xml"/><Relationship Id="rId12" Type="http://schemas.openxmlformats.org/officeDocument/2006/relationships/image" Target="../media/image14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QuickStyle" Target="../diagrams/quickStyle8.xml"/><Relationship Id="rId18" Type="http://schemas.openxmlformats.org/officeDocument/2006/relationships/diagramQuickStyle" Target="../diagrams/quickStyle8.xml"/><Relationship Id="rId3" Type="http://schemas.openxmlformats.org/officeDocument/2006/relationships/diagramLayout" Target="../diagrams/layout7.xml"/><Relationship Id="rId7" Type="http://schemas.openxmlformats.org/officeDocument/2006/relationships/diagramData" Target="../diagrams/data110.xml"/><Relationship Id="rId12" Type="http://schemas.openxmlformats.org/officeDocument/2006/relationships/diagramLayout" Target="../diagrams/layout8.xml"/><Relationship Id="rId17" Type="http://schemas.openxmlformats.org/officeDocument/2006/relationships/diagramLayout" Target="../diagrams/layout8.xml"/><Relationship Id="rId2" Type="http://schemas.openxmlformats.org/officeDocument/2006/relationships/diagramData" Target="../diagrams/data11.xml"/><Relationship Id="rId16" Type="http://schemas.openxmlformats.org/officeDocument/2006/relationships/diagramData" Target="../diagrams/data13.xml"/><Relationship Id="rId20" Type="http://schemas.openxmlformats.org/officeDocument/2006/relationships/image" Target="../media/image1510.png"/><Relationship Id="rId1" Type="http://schemas.openxmlformats.org/officeDocument/2006/relationships/slideLayout" Target="../slideLayouts/slideLayout7.xml"/><Relationship Id="rId6" Type="http://schemas.microsoft.com/office/2007/relationships/diagramDrawing" Target="../diagrams/drawing7.xml"/><Relationship Id="rId11" Type="http://schemas.openxmlformats.org/officeDocument/2006/relationships/diagramData" Target="../diagrams/data12.xml"/><Relationship Id="rId5" Type="http://schemas.openxmlformats.org/officeDocument/2006/relationships/diagramColors" Target="../diagrams/colors7.xml"/><Relationship Id="rId15" Type="http://schemas.microsoft.com/office/2007/relationships/diagramDrawing" Target="../diagrams/drawing8.xml"/><Relationship Id="rId10" Type="http://schemas.openxmlformats.org/officeDocument/2006/relationships/diagramColors" Target="../diagrams/colors7.xml"/><Relationship Id="rId19"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7.xml"/><Relationship Id="rId14" Type="http://schemas.openxmlformats.org/officeDocument/2006/relationships/diagramColors" Target="../diagrams/colors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9.xml"/><Relationship Id="rId13" Type="http://schemas.openxmlformats.org/officeDocument/2006/relationships/diagramQuickStyle" Target="../diagrams/quickStyle9.xml"/><Relationship Id="rId18" Type="http://schemas.openxmlformats.org/officeDocument/2006/relationships/diagramColors" Target="../diagrams/colors10.xml"/><Relationship Id="rId3" Type="http://schemas.openxmlformats.org/officeDocument/2006/relationships/image" Target="../media/image26.png"/><Relationship Id="rId21" Type="http://schemas.openxmlformats.org/officeDocument/2006/relationships/diagramLayout" Target="../diagrams/layout10.xml"/><Relationship Id="rId7" Type="http://schemas.openxmlformats.org/officeDocument/2006/relationships/diagramLayout" Target="../diagrams/layout9.xml"/><Relationship Id="rId12" Type="http://schemas.openxmlformats.org/officeDocument/2006/relationships/diagramLayout" Target="../diagrams/layout9.xml"/><Relationship Id="rId17" Type="http://schemas.openxmlformats.org/officeDocument/2006/relationships/diagramQuickStyle" Target="../diagrams/quickStyle10.xml"/><Relationship Id="rId2" Type="http://schemas.openxmlformats.org/officeDocument/2006/relationships/image" Target="../media/image1310.png"/><Relationship Id="rId16" Type="http://schemas.openxmlformats.org/officeDocument/2006/relationships/diagramLayout" Target="../diagrams/layout10.xml"/><Relationship Id="rId20" Type="http://schemas.openxmlformats.org/officeDocument/2006/relationships/diagramData" Target="../diagrams/data19.xml"/><Relationship Id="rId1" Type="http://schemas.openxmlformats.org/officeDocument/2006/relationships/slideLayout" Target="../slideLayouts/slideLayout7.xml"/><Relationship Id="rId6" Type="http://schemas.openxmlformats.org/officeDocument/2006/relationships/diagramData" Target="../diagrams/data14.xml"/><Relationship Id="rId11" Type="http://schemas.openxmlformats.org/officeDocument/2006/relationships/diagramData" Target="../diagrams/data17.xml"/><Relationship Id="rId5" Type="http://schemas.openxmlformats.org/officeDocument/2006/relationships/image" Target="../media/image27.png"/><Relationship Id="rId15" Type="http://schemas.openxmlformats.org/officeDocument/2006/relationships/diagramData" Target="../diagrams/data16.xml"/><Relationship Id="rId23" Type="http://schemas.openxmlformats.org/officeDocument/2006/relationships/diagramColors" Target="../diagrams/colors10.xml"/><Relationship Id="rId10" Type="http://schemas.microsoft.com/office/2007/relationships/diagramDrawing" Target="../diagrams/drawing9.xml"/><Relationship Id="rId19" Type="http://schemas.microsoft.com/office/2007/relationships/diagramDrawing" Target="../diagrams/drawing10.xml"/><Relationship Id="rId4" Type="http://schemas.openxmlformats.org/officeDocument/2006/relationships/image" Target="../media/image2511.png"/><Relationship Id="rId9" Type="http://schemas.openxmlformats.org/officeDocument/2006/relationships/diagramColors" Target="../diagrams/colors9.xml"/><Relationship Id="rId14" Type="http://schemas.openxmlformats.org/officeDocument/2006/relationships/diagramColors" Target="../diagrams/colors9.xml"/><Relationship Id="rId22"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1.xml"/><Relationship Id="rId7" Type="http://schemas.openxmlformats.org/officeDocument/2006/relationships/diagramData" Target="../diagrams/data21.xml"/><Relationship Id="rId12" Type="http://schemas.openxmlformats.org/officeDocument/2006/relationships/image" Target="../media/image3010.png"/><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1.xml"/><Relationship Id="rId11" Type="http://schemas.openxmlformats.org/officeDocument/2006/relationships/image" Target="../media/image28.png"/><Relationship Id="rId5" Type="http://schemas.openxmlformats.org/officeDocument/2006/relationships/diagramColors" Target="../diagrams/colors11.xml"/><Relationship Id="rId10" Type="http://schemas.openxmlformats.org/officeDocument/2006/relationships/diagramColors" Target="../diagrams/colors11.xml"/><Relationship Id="rId4" Type="http://schemas.openxmlformats.org/officeDocument/2006/relationships/diagramQuickStyle" Target="../diagrams/quickStyle11.xml"/><Relationship Id="rId9"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3.xml"/><Relationship Id="rId13" Type="http://schemas.openxmlformats.org/officeDocument/2006/relationships/diagramLayout" Target="../diagrams/layout14.xml"/><Relationship Id="rId18" Type="http://schemas.openxmlformats.org/officeDocument/2006/relationships/diagramLayout" Target="../diagrams/layout14.xml"/><Relationship Id="rId26" Type="http://schemas.openxmlformats.org/officeDocument/2006/relationships/diagramData" Target="../diagrams/data27.xml"/><Relationship Id="rId3" Type="http://schemas.openxmlformats.org/officeDocument/2006/relationships/diagramData" Target="../diagrams/data20.xml"/><Relationship Id="rId21" Type="http://schemas.openxmlformats.org/officeDocument/2006/relationships/diagramData" Target="../diagrams/data24.xml"/><Relationship Id="rId7" Type="http://schemas.microsoft.com/office/2007/relationships/diagramDrawing" Target="../diagrams/drawing12.xml"/><Relationship Id="rId12" Type="http://schemas.openxmlformats.org/officeDocument/2006/relationships/diagramData" Target="../diagrams/data22.xml"/><Relationship Id="rId17" Type="http://schemas.openxmlformats.org/officeDocument/2006/relationships/diagramData" Target="../diagrams/data25.xml"/><Relationship Id="rId25" Type="http://schemas.microsoft.com/office/2007/relationships/diagramDrawing" Target="../diagrams/drawing14.xml"/><Relationship Id="rId2" Type="http://schemas.openxmlformats.org/officeDocument/2006/relationships/image" Target="../media/image33.png"/><Relationship Id="rId16" Type="http://schemas.microsoft.com/office/2007/relationships/diagramDrawing" Target="../diagrams/drawing13.xml"/><Relationship Id="rId20" Type="http://schemas.openxmlformats.org/officeDocument/2006/relationships/diagramColors" Target="../diagrams/colors14.xml"/><Relationship Id="rId29" Type="http://schemas.openxmlformats.org/officeDocument/2006/relationships/diagramColors" Target="../diagrams/colors15.xml"/><Relationship Id="rId1" Type="http://schemas.openxmlformats.org/officeDocument/2006/relationships/slideLayout" Target="../slideLayouts/slideLayout7.xml"/><Relationship Id="rId6" Type="http://schemas.openxmlformats.org/officeDocument/2006/relationships/diagramColors" Target="../diagrams/colors13.xml"/><Relationship Id="rId11" Type="http://schemas.openxmlformats.org/officeDocument/2006/relationships/diagramColors" Target="../diagrams/colors13.xml"/><Relationship Id="rId24" Type="http://schemas.openxmlformats.org/officeDocument/2006/relationships/diagramColors" Target="../diagrams/colors15.xml"/><Relationship Id="rId5" Type="http://schemas.openxmlformats.org/officeDocument/2006/relationships/diagramQuickStyle" Target="../diagrams/quickStyle13.xml"/><Relationship Id="rId15" Type="http://schemas.openxmlformats.org/officeDocument/2006/relationships/diagramColors" Target="../diagrams/colors14.xml"/><Relationship Id="rId23" Type="http://schemas.openxmlformats.org/officeDocument/2006/relationships/diagramQuickStyle" Target="../diagrams/quickStyle15.xml"/><Relationship Id="rId28" Type="http://schemas.openxmlformats.org/officeDocument/2006/relationships/diagramQuickStyle" Target="../diagrams/quickStyle15.xml"/><Relationship Id="rId10" Type="http://schemas.openxmlformats.org/officeDocument/2006/relationships/diagramQuickStyle" Target="../diagrams/quickStyle13.xml"/><Relationship Id="rId19"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3.xml"/><Relationship Id="rId14" Type="http://schemas.openxmlformats.org/officeDocument/2006/relationships/diagramQuickStyle" Target="../diagrams/quickStyle14.xml"/><Relationship Id="rId22" Type="http://schemas.openxmlformats.org/officeDocument/2006/relationships/diagramLayout" Target="../diagrams/layout15.xml"/><Relationship Id="rId27" Type="http://schemas.openxmlformats.org/officeDocument/2006/relationships/diagramLayout" Target="../diagrams/layout15.xml"/></Relationships>
</file>

<file path=ppt/slides/_rels/slide26.xml.rels><?xml version="1.0" encoding="UTF-8" standalone="yes"?>
<Relationships xmlns="http://schemas.openxmlformats.org/package/2006/relationships"><Relationship Id="rId13" Type="http://schemas.openxmlformats.org/officeDocument/2006/relationships/image" Target="../media/image30.png"/><Relationship Id="rId12" Type="http://schemas.openxmlformats.org/officeDocument/2006/relationships/image" Target="../media/image29.png"/><Relationship Id="rId1" Type="http://schemas.openxmlformats.org/officeDocument/2006/relationships/slideLayout" Target="../slideLayouts/slideLayout7.xml"/><Relationship Id="rId11" Type="http://schemas.openxmlformats.org/officeDocument/2006/relationships/image" Target="../media/image170.png"/><Relationship Id="rId14" Type="http://schemas.openxmlformats.org/officeDocument/2006/relationships/image" Target="../media/image2010.png"/></Relationships>
</file>

<file path=ppt/slides/_rels/slide27.xml.rels><?xml version="1.0" encoding="UTF-8" standalone="yes"?>
<Relationships xmlns="http://schemas.openxmlformats.org/package/2006/relationships"><Relationship Id="rId13" Type="http://schemas.openxmlformats.org/officeDocument/2006/relationships/image" Target="../media/image31.png"/><Relationship Id="rId12" Type="http://schemas.openxmlformats.org/officeDocument/2006/relationships/image" Target="../media/image2510.png"/><Relationship Id="rId1" Type="http://schemas.openxmlformats.org/officeDocument/2006/relationships/slideLayout" Target="../slideLayouts/slideLayout7.xml"/><Relationship Id="rId11" Type="http://schemas.openxmlformats.org/officeDocument/2006/relationships/image" Target="../media/image2310.png"/><Relationship Id="rId1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43.png"/><Relationship Id="rId4" Type="http://schemas.openxmlformats.org/officeDocument/2006/relationships/image" Target="../media/image3110.png"/></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6.xml"/><Relationship Id="rId13" Type="http://schemas.openxmlformats.org/officeDocument/2006/relationships/diagramQuickStyle" Target="../diagrams/quickStyle17.xml"/><Relationship Id="rId18" Type="http://schemas.openxmlformats.org/officeDocument/2006/relationships/diagramQuickStyle" Target="../diagrams/quickStyle17.xml"/><Relationship Id="rId3" Type="http://schemas.openxmlformats.org/officeDocument/2006/relationships/diagramLayout" Target="../diagrams/layout16.xml"/><Relationship Id="rId7" Type="http://schemas.openxmlformats.org/officeDocument/2006/relationships/diagramData" Target="../diagrams/data29.xml"/><Relationship Id="rId12" Type="http://schemas.openxmlformats.org/officeDocument/2006/relationships/diagramLayout" Target="../diagrams/layout17.xml"/><Relationship Id="rId17" Type="http://schemas.openxmlformats.org/officeDocument/2006/relationships/diagramLayout" Target="../diagrams/layout17.xml"/><Relationship Id="rId2" Type="http://schemas.openxmlformats.org/officeDocument/2006/relationships/diagramData" Target="../diagrams/data26.xml"/><Relationship Id="rId16" Type="http://schemas.openxmlformats.org/officeDocument/2006/relationships/diagramData" Target="../diagrams/data31.xml"/><Relationship Id="rId20" Type="http://schemas.openxmlformats.org/officeDocument/2006/relationships/image" Target="../media/image36.png"/><Relationship Id="rId1" Type="http://schemas.openxmlformats.org/officeDocument/2006/relationships/slideLayout" Target="../slideLayouts/slideLayout7.xml"/><Relationship Id="rId6" Type="http://schemas.microsoft.com/office/2007/relationships/diagramDrawing" Target="../diagrams/drawing15.xml"/><Relationship Id="rId11" Type="http://schemas.openxmlformats.org/officeDocument/2006/relationships/diagramData" Target="../diagrams/data28.xml"/><Relationship Id="rId5" Type="http://schemas.openxmlformats.org/officeDocument/2006/relationships/diagramColors" Target="../diagrams/colors16.xml"/><Relationship Id="rId15" Type="http://schemas.microsoft.com/office/2007/relationships/diagramDrawing" Target="../diagrams/drawing16.xml"/><Relationship Id="rId10" Type="http://schemas.openxmlformats.org/officeDocument/2006/relationships/diagramColors" Target="../diagrams/colors16.xml"/><Relationship Id="rId19"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6.xml"/><Relationship Id="rId14" Type="http://schemas.openxmlformats.org/officeDocument/2006/relationships/diagramColors" Target="../diagrams/colors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0.png"/><Relationship Id="rId1" Type="http://schemas.openxmlformats.org/officeDocument/2006/relationships/slideLayout" Target="../slideLayouts/slideLayout7.xml"/><Relationship Id="rId5" Type="http://schemas.openxmlformats.org/officeDocument/2006/relationships/image" Target="../media/image430.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30.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diagramLayout" Target="../diagrams/layout21.xml"/><Relationship Id="rId18" Type="http://schemas.openxmlformats.org/officeDocument/2006/relationships/diagramLayout" Target="../diagrams/layout22.xml"/><Relationship Id="rId3" Type="http://schemas.openxmlformats.org/officeDocument/2006/relationships/diagramLayout" Target="../diagrams/layout19.xml"/><Relationship Id="rId21" Type="http://schemas.microsoft.com/office/2007/relationships/diagramDrawing" Target="../diagrams/drawing21.xml"/><Relationship Id="rId7" Type="http://schemas.openxmlformats.org/officeDocument/2006/relationships/diagramData" Target="../diagrams/data33.xml"/><Relationship Id="rId12" Type="http://schemas.openxmlformats.org/officeDocument/2006/relationships/diagramData" Target="../diagrams/data34.xml"/><Relationship Id="rId17" Type="http://schemas.openxmlformats.org/officeDocument/2006/relationships/diagramData" Target="../diagrams/data35.xml"/><Relationship Id="rId2" Type="http://schemas.openxmlformats.org/officeDocument/2006/relationships/diagramData" Target="../diagrams/data32.xml"/><Relationship Id="rId16" Type="http://schemas.microsoft.com/office/2007/relationships/diagramDrawing" Target="../diagrams/drawing20.xml"/><Relationship Id="rId20" Type="http://schemas.openxmlformats.org/officeDocument/2006/relationships/diagramColors" Target="../diagrams/colors22.xml"/><Relationship Id="rId1" Type="http://schemas.openxmlformats.org/officeDocument/2006/relationships/slideLayout" Target="../slideLayouts/slideLayout7.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9.xml"/><Relationship Id="rId15" Type="http://schemas.openxmlformats.org/officeDocument/2006/relationships/diagramColors" Target="../diagrams/colors21.xml"/><Relationship Id="rId23" Type="http://schemas.openxmlformats.org/officeDocument/2006/relationships/image" Target="../media/image490.png"/><Relationship Id="rId10" Type="http://schemas.openxmlformats.org/officeDocument/2006/relationships/diagramColors" Target="../diagrams/colors20.xml"/><Relationship Id="rId19" Type="http://schemas.openxmlformats.org/officeDocument/2006/relationships/diagramQuickStyle" Target="../diagrams/quickStyle22.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diagramQuickStyle" Target="../diagrams/quickStyle21.xml"/><Relationship Id="rId22" Type="http://schemas.openxmlformats.org/officeDocument/2006/relationships/image" Target="../media/image480.png"/></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23.xml"/><Relationship Id="rId13" Type="http://schemas.openxmlformats.org/officeDocument/2006/relationships/diagramQuickStyle" Target="../diagrams/quickStyle24.xml"/><Relationship Id="rId18" Type="http://schemas.openxmlformats.org/officeDocument/2006/relationships/diagramQuickStyle" Target="../diagrams/quickStyle25.xml"/><Relationship Id="rId26" Type="http://schemas.openxmlformats.org/officeDocument/2006/relationships/image" Target="../media/image470.png"/><Relationship Id="rId3" Type="http://schemas.openxmlformats.org/officeDocument/2006/relationships/diagramLayout" Target="../diagrams/layout23.xml"/><Relationship Id="rId21" Type="http://schemas.openxmlformats.org/officeDocument/2006/relationships/diagramData" Target="../diagrams/data41.xml"/><Relationship Id="rId7" Type="http://schemas.openxmlformats.org/officeDocument/2006/relationships/diagramData" Target="../diagrams/data40.xml"/><Relationship Id="rId12" Type="http://schemas.openxmlformats.org/officeDocument/2006/relationships/diagramLayout" Target="../diagrams/layout24.xml"/><Relationship Id="rId17" Type="http://schemas.openxmlformats.org/officeDocument/2006/relationships/diagramLayout" Target="../diagrams/layout25.xml"/><Relationship Id="rId25" Type="http://schemas.openxmlformats.org/officeDocument/2006/relationships/image" Target="../media/image460.png"/><Relationship Id="rId2" Type="http://schemas.openxmlformats.org/officeDocument/2006/relationships/diagramData" Target="../diagrams/data36.xml"/><Relationship Id="rId16" Type="http://schemas.openxmlformats.org/officeDocument/2006/relationships/diagramData" Target="../diagrams/data38.xml"/><Relationship Id="rId20" Type="http://schemas.microsoft.com/office/2007/relationships/diagramDrawing" Target="../diagrams/drawing24.xml"/><Relationship Id="rId29" Type="http://schemas.openxmlformats.org/officeDocument/2006/relationships/image" Target="../media/image510.png"/><Relationship Id="rId1" Type="http://schemas.openxmlformats.org/officeDocument/2006/relationships/slideLayout" Target="../slideLayouts/slideLayout7.xml"/><Relationship Id="rId6" Type="http://schemas.microsoft.com/office/2007/relationships/diagramDrawing" Target="../diagrams/drawing22.xml"/><Relationship Id="rId11" Type="http://schemas.openxmlformats.org/officeDocument/2006/relationships/diagramData" Target="../diagrams/data37.xml"/><Relationship Id="rId24" Type="http://schemas.openxmlformats.org/officeDocument/2006/relationships/diagramColors" Target="../diagrams/colors25.xml"/><Relationship Id="rId5" Type="http://schemas.openxmlformats.org/officeDocument/2006/relationships/diagramColors" Target="../diagrams/colors23.xml"/><Relationship Id="rId15" Type="http://schemas.microsoft.com/office/2007/relationships/diagramDrawing" Target="../diagrams/drawing23.xml"/><Relationship Id="rId23" Type="http://schemas.openxmlformats.org/officeDocument/2006/relationships/diagramQuickStyle" Target="../diagrams/quickStyle25.xml"/><Relationship Id="rId28" Type="http://schemas.openxmlformats.org/officeDocument/2006/relationships/image" Target="../media/image2910.png"/><Relationship Id="rId10" Type="http://schemas.openxmlformats.org/officeDocument/2006/relationships/diagramColors" Target="../diagrams/colors23.xml"/><Relationship Id="rId19" Type="http://schemas.openxmlformats.org/officeDocument/2006/relationships/diagramColors" Target="../diagrams/colors25.xml"/><Relationship Id="rId4" Type="http://schemas.openxmlformats.org/officeDocument/2006/relationships/diagramQuickStyle" Target="../diagrams/quickStyle23.xml"/><Relationship Id="rId9" Type="http://schemas.openxmlformats.org/officeDocument/2006/relationships/diagramQuickStyle" Target="../diagrams/quickStyle23.xml"/><Relationship Id="rId14" Type="http://schemas.openxmlformats.org/officeDocument/2006/relationships/diagramColors" Target="../diagrams/colors24.xml"/><Relationship Id="rId22" Type="http://schemas.openxmlformats.org/officeDocument/2006/relationships/diagramLayout" Target="../diagrams/layout25.xml"/><Relationship Id="rId27" Type="http://schemas.openxmlformats.org/officeDocument/2006/relationships/image" Target="../media/image54.png"/><Relationship Id="rId30" Type="http://schemas.openxmlformats.org/officeDocument/2006/relationships/image" Target="../media/image39.png"/></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26.xml"/><Relationship Id="rId13" Type="http://schemas.openxmlformats.org/officeDocument/2006/relationships/diagramQuickStyle" Target="../diagrams/quickStyle27.xml"/><Relationship Id="rId18" Type="http://schemas.openxmlformats.org/officeDocument/2006/relationships/diagramQuickStyle" Target="../diagrams/quickStyle28.xml"/><Relationship Id="rId26" Type="http://schemas.openxmlformats.org/officeDocument/2006/relationships/image" Target="../media/image550.png"/><Relationship Id="rId3" Type="http://schemas.openxmlformats.org/officeDocument/2006/relationships/diagramLayout" Target="../diagrams/layout26.xml"/><Relationship Id="rId21" Type="http://schemas.openxmlformats.org/officeDocument/2006/relationships/diagramData" Target="../diagrams/data48.xml"/><Relationship Id="rId7" Type="http://schemas.openxmlformats.org/officeDocument/2006/relationships/diagramData" Target="../diagrams/data45.xml"/><Relationship Id="rId12" Type="http://schemas.openxmlformats.org/officeDocument/2006/relationships/diagramLayout" Target="../diagrams/layout27.xml"/><Relationship Id="rId17" Type="http://schemas.openxmlformats.org/officeDocument/2006/relationships/diagramLayout" Target="../diagrams/layout28.xml"/><Relationship Id="rId25" Type="http://schemas.openxmlformats.org/officeDocument/2006/relationships/image" Target="../media/image540.png"/><Relationship Id="rId2" Type="http://schemas.openxmlformats.org/officeDocument/2006/relationships/diagramData" Target="../diagrams/data39.xml"/><Relationship Id="rId16" Type="http://schemas.openxmlformats.org/officeDocument/2006/relationships/diagramData" Target="../diagrams/data43.xml"/><Relationship Id="rId20" Type="http://schemas.microsoft.com/office/2007/relationships/diagramDrawing" Target="../diagrams/drawing27.xml"/><Relationship Id="rId29" Type="http://schemas.openxmlformats.org/officeDocument/2006/relationships/image" Target="../media/image510.png"/><Relationship Id="rId1" Type="http://schemas.openxmlformats.org/officeDocument/2006/relationships/slideLayout" Target="../slideLayouts/slideLayout7.xml"/><Relationship Id="rId6" Type="http://schemas.microsoft.com/office/2007/relationships/diagramDrawing" Target="../diagrams/drawing25.xml"/><Relationship Id="rId11" Type="http://schemas.openxmlformats.org/officeDocument/2006/relationships/diagramData" Target="../diagrams/data42.xml"/><Relationship Id="rId24" Type="http://schemas.openxmlformats.org/officeDocument/2006/relationships/diagramColors" Target="../diagrams/colors28.xml"/><Relationship Id="rId5" Type="http://schemas.openxmlformats.org/officeDocument/2006/relationships/diagramColors" Target="../diagrams/colors26.xml"/><Relationship Id="rId15" Type="http://schemas.microsoft.com/office/2007/relationships/diagramDrawing" Target="../diagrams/drawing26.xml"/><Relationship Id="rId23" Type="http://schemas.openxmlformats.org/officeDocument/2006/relationships/diagramQuickStyle" Target="../diagrams/quickStyle28.xml"/><Relationship Id="rId28" Type="http://schemas.openxmlformats.org/officeDocument/2006/relationships/image" Target="../media/image57.png"/><Relationship Id="rId10" Type="http://schemas.openxmlformats.org/officeDocument/2006/relationships/diagramColors" Target="../diagrams/colors26.xml"/><Relationship Id="rId19" Type="http://schemas.openxmlformats.org/officeDocument/2006/relationships/diagramColors" Target="../diagrams/colors28.xml"/><Relationship Id="rId4" Type="http://schemas.openxmlformats.org/officeDocument/2006/relationships/diagramQuickStyle" Target="../diagrams/quickStyle26.xml"/><Relationship Id="rId9" Type="http://schemas.openxmlformats.org/officeDocument/2006/relationships/diagramQuickStyle" Target="../diagrams/quickStyle26.xml"/><Relationship Id="rId14" Type="http://schemas.openxmlformats.org/officeDocument/2006/relationships/diagramColors" Target="../diagrams/colors27.xml"/><Relationship Id="rId22" Type="http://schemas.openxmlformats.org/officeDocument/2006/relationships/diagramLayout" Target="../diagrams/layout28.xml"/><Relationship Id="rId27" Type="http://schemas.openxmlformats.org/officeDocument/2006/relationships/image" Target="../media/image56.png"/><Relationship Id="rId30" Type="http://schemas.openxmlformats.org/officeDocument/2006/relationships/image" Target="../media/image40.jp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diagramQuickStyle" Target="../diagrams/quickStyle30.xml"/><Relationship Id="rId26" Type="http://schemas.openxmlformats.org/officeDocument/2006/relationships/diagramLayout" Target="../diagrams/layout31.xml"/><Relationship Id="rId3" Type="http://schemas.openxmlformats.org/officeDocument/2006/relationships/diagramLayout" Target="../diagrams/layout29.xml"/><Relationship Id="rId21" Type="http://schemas.openxmlformats.org/officeDocument/2006/relationships/diagramData" Target="../diagrams/data51.xml"/><Relationship Id="rId7" Type="http://schemas.openxmlformats.org/officeDocument/2006/relationships/diagramData" Target="../diagrams/data47.xml"/><Relationship Id="rId12" Type="http://schemas.openxmlformats.org/officeDocument/2006/relationships/image" Target="../media/image62.png"/><Relationship Id="rId17" Type="http://schemas.openxmlformats.org/officeDocument/2006/relationships/diagramLayout" Target="../diagrams/layout30.xml"/><Relationship Id="rId25" Type="http://schemas.openxmlformats.org/officeDocument/2006/relationships/diagramData" Target="../diagrams/data49.xml"/><Relationship Id="rId33" Type="http://schemas.openxmlformats.org/officeDocument/2006/relationships/diagramColors" Target="../diagrams/colors31.xml"/><Relationship Id="rId2" Type="http://schemas.openxmlformats.org/officeDocument/2006/relationships/diagramData" Target="../diagrams/data44.xml"/><Relationship Id="rId16" Type="http://schemas.openxmlformats.org/officeDocument/2006/relationships/diagramData" Target="../diagrams/data46.xml"/><Relationship Id="rId20" Type="http://schemas.microsoft.com/office/2007/relationships/diagramDrawing" Target="../diagrams/drawing29.xml"/><Relationship Id="rId29" Type="http://schemas.microsoft.com/office/2007/relationships/diagramDrawing" Target="../diagrams/drawing30.xml"/><Relationship Id="rId1" Type="http://schemas.openxmlformats.org/officeDocument/2006/relationships/slideLayout" Target="../slideLayouts/slideLayout7.xml"/><Relationship Id="rId6" Type="http://schemas.microsoft.com/office/2007/relationships/diagramDrawing" Target="../diagrams/drawing28.xml"/><Relationship Id="rId11" Type="http://schemas.openxmlformats.org/officeDocument/2006/relationships/image" Target="../media/image61.png"/><Relationship Id="rId24" Type="http://schemas.openxmlformats.org/officeDocument/2006/relationships/diagramColors" Target="../diagrams/colors30.xml"/><Relationship Id="rId32" Type="http://schemas.openxmlformats.org/officeDocument/2006/relationships/diagramQuickStyle" Target="../diagrams/quickStyle31.xml"/><Relationship Id="rId5" Type="http://schemas.openxmlformats.org/officeDocument/2006/relationships/diagramColors" Target="../diagrams/colors29.xml"/><Relationship Id="rId15" Type="http://schemas.openxmlformats.org/officeDocument/2006/relationships/image" Target="../media/image65.png"/><Relationship Id="rId23" Type="http://schemas.openxmlformats.org/officeDocument/2006/relationships/diagramQuickStyle" Target="../diagrams/quickStyle30.xml"/><Relationship Id="rId28" Type="http://schemas.openxmlformats.org/officeDocument/2006/relationships/diagramColors" Target="../diagrams/colors31.xml"/><Relationship Id="rId10" Type="http://schemas.openxmlformats.org/officeDocument/2006/relationships/diagramColors" Target="../diagrams/colors29.xml"/><Relationship Id="rId19" Type="http://schemas.openxmlformats.org/officeDocument/2006/relationships/diagramColors" Target="../diagrams/colors30.xml"/><Relationship Id="rId31" Type="http://schemas.openxmlformats.org/officeDocument/2006/relationships/diagramLayout" Target="../diagrams/layout31.xml"/><Relationship Id="rId4" Type="http://schemas.openxmlformats.org/officeDocument/2006/relationships/diagramQuickStyle" Target="../diagrams/quickStyle29.xml"/><Relationship Id="rId9" Type="http://schemas.openxmlformats.org/officeDocument/2006/relationships/diagramQuickStyle" Target="../diagrams/quickStyle29.xml"/><Relationship Id="rId14" Type="http://schemas.openxmlformats.org/officeDocument/2006/relationships/image" Target="../media/image64.png"/><Relationship Id="rId22" Type="http://schemas.openxmlformats.org/officeDocument/2006/relationships/diagramLayout" Target="../diagrams/layout30.xml"/><Relationship Id="rId27" Type="http://schemas.openxmlformats.org/officeDocument/2006/relationships/diagramQuickStyle" Target="../diagrams/quickStyle31.xml"/><Relationship Id="rId30" Type="http://schemas.openxmlformats.org/officeDocument/2006/relationships/diagramData" Target="../diagrams/data53.xml"/><Relationship Id="rId8" Type="http://schemas.openxmlformats.org/officeDocument/2006/relationships/diagramLayout" Target="../diagrams/layout29.xml"/></Relationships>
</file>

<file path=ppt/slides/_rels/slide39.xml.rels><?xml version="1.0" encoding="UTF-8" standalone="yes"?>
<Relationships xmlns="http://schemas.openxmlformats.org/package/2006/relationships"><Relationship Id="rId13" Type="http://schemas.microsoft.com/office/2007/relationships/diagramDrawing" Target="../diagrams/drawing32.xml"/><Relationship Id="rId18" Type="http://schemas.openxmlformats.org/officeDocument/2006/relationships/image" Target="../media/image66.png"/><Relationship Id="rId26" Type="http://schemas.openxmlformats.org/officeDocument/2006/relationships/diagramLayout" Target="../diagrams/layout34.xml"/><Relationship Id="rId39" Type="http://schemas.openxmlformats.org/officeDocument/2006/relationships/diagramLayout" Target="../diagrams/layout36.xml"/><Relationship Id="rId21" Type="http://schemas.openxmlformats.org/officeDocument/2006/relationships/diagramLayout" Target="../diagrams/layout34.xml"/><Relationship Id="rId34" Type="http://schemas.openxmlformats.org/officeDocument/2006/relationships/diagramData" Target="../diagrams/data60.xml"/><Relationship Id="rId42" Type="http://schemas.microsoft.com/office/2007/relationships/diagramDrawing" Target="../diagrams/drawing35.xml"/><Relationship Id="rId7" Type="http://schemas.microsoft.com/office/2007/relationships/diagramDrawing" Target="../diagrams/drawing31.xml"/><Relationship Id="rId2" Type="http://schemas.openxmlformats.org/officeDocument/2006/relationships/image" Target="../media/image68.png"/><Relationship Id="rId16" Type="http://schemas.openxmlformats.org/officeDocument/2006/relationships/diagramQuickStyle" Target="../diagrams/quickStyle33.xml"/><Relationship Id="rId29" Type="http://schemas.openxmlformats.org/officeDocument/2006/relationships/diagramData" Target="../diagrams/data55.xml"/><Relationship Id="rId1" Type="http://schemas.openxmlformats.org/officeDocument/2006/relationships/slideLayout" Target="../slideLayouts/slideLayout7.xml"/><Relationship Id="rId6" Type="http://schemas.openxmlformats.org/officeDocument/2006/relationships/diagramColors" Target="../diagrams/colors32.xml"/><Relationship Id="rId11" Type="http://schemas.openxmlformats.org/officeDocument/2006/relationships/diagramQuickStyle" Target="../diagrams/quickStyle33.xml"/><Relationship Id="rId24" Type="http://schemas.microsoft.com/office/2007/relationships/diagramDrawing" Target="../diagrams/drawing33.xml"/><Relationship Id="rId32" Type="http://schemas.openxmlformats.org/officeDocument/2006/relationships/diagramColors" Target="../diagrams/colors35.xml"/><Relationship Id="rId37" Type="http://schemas.openxmlformats.org/officeDocument/2006/relationships/diagramColors" Target="../diagrams/colors35.xml"/><Relationship Id="rId40" Type="http://schemas.openxmlformats.org/officeDocument/2006/relationships/diagramQuickStyle" Target="../diagrams/quickStyle36.xml"/><Relationship Id="rId45" Type="http://schemas.openxmlformats.org/officeDocument/2006/relationships/diagramQuickStyle" Target="../diagrams/quickStyle36.xml"/><Relationship Id="rId5" Type="http://schemas.openxmlformats.org/officeDocument/2006/relationships/diagramQuickStyle" Target="../diagrams/quickStyle32.xml"/><Relationship Id="rId15" Type="http://schemas.openxmlformats.org/officeDocument/2006/relationships/diagramLayout" Target="../diagrams/layout33.xml"/><Relationship Id="rId23" Type="http://schemas.openxmlformats.org/officeDocument/2006/relationships/diagramColors" Target="../diagrams/colors34.xml"/><Relationship Id="rId28" Type="http://schemas.openxmlformats.org/officeDocument/2006/relationships/diagramColors" Target="../diagrams/colors34.xml"/><Relationship Id="rId36" Type="http://schemas.openxmlformats.org/officeDocument/2006/relationships/diagramQuickStyle" Target="../diagrams/quickStyle35.xml"/><Relationship Id="rId10" Type="http://schemas.openxmlformats.org/officeDocument/2006/relationships/diagramLayout" Target="../diagrams/layout33.xml"/><Relationship Id="rId19" Type="http://schemas.openxmlformats.org/officeDocument/2006/relationships/image" Target="../media/image45.png"/><Relationship Id="rId31" Type="http://schemas.openxmlformats.org/officeDocument/2006/relationships/diagramQuickStyle" Target="../diagrams/quickStyle35.xml"/><Relationship Id="rId44" Type="http://schemas.openxmlformats.org/officeDocument/2006/relationships/diagramLayout" Target="../diagrams/layout36.xml"/><Relationship Id="rId4" Type="http://schemas.openxmlformats.org/officeDocument/2006/relationships/diagramLayout" Target="../diagrams/layout32.xml"/><Relationship Id="rId9" Type="http://schemas.openxmlformats.org/officeDocument/2006/relationships/diagramData" Target="../diagrams/data52.xml"/><Relationship Id="rId14" Type="http://schemas.openxmlformats.org/officeDocument/2006/relationships/diagramData" Target="../diagrams/data56.xml"/><Relationship Id="rId22" Type="http://schemas.openxmlformats.org/officeDocument/2006/relationships/diagramQuickStyle" Target="../diagrams/quickStyle34.xml"/><Relationship Id="rId27" Type="http://schemas.openxmlformats.org/officeDocument/2006/relationships/diagramQuickStyle" Target="../diagrams/quickStyle34.xml"/><Relationship Id="rId30" Type="http://schemas.openxmlformats.org/officeDocument/2006/relationships/diagramLayout" Target="../diagrams/layout35.xml"/><Relationship Id="rId35" Type="http://schemas.openxmlformats.org/officeDocument/2006/relationships/diagramLayout" Target="../diagrams/layout35.xml"/><Relationship Id="rId43" Type="http://schemas.openxmlformats.org/officeDocument/2006/relationships/diagramData" Target="../diagrams/data61.xml"/><Relationship Id="rId8" Type="http://schemas.openxmlformats.org/officeDocument/2006/relationships/image" Target="../media/image69.png"/><Relationship Id="rId3" Type="http://schemas.openxmlformats.org/officeDocument/2006/relationships/diagramData" Target="../diagrams/data50.xml"/><Relationship Id="rId12" Type="http://schemas.openxmlformats.org/officeDocument/2006/relationships/diagramColors" Target="../diagrams/colors33.xml"/><Relationship Id="rId17" Type="http://schemas.openxmlformats.org/officeDocument/2006/relationships/diagramColors" Target="../diagrams/colors33.xml"/><Relationship Id="rId25" Type="http://schemas.openxmlformats.org/officeDocument/2006/relationships/diagramData" Target="../diagrams/data57.xml"/><Relationship Id="rId33" Type="http://schemas.microsoft.com/office/2007/relationships/diagramDrawing" Target="../diagrams/drawing34.xml"/><Relationship Id="rId38" Type="http://schemas.openxmlformats.org/officeDocument/2006/relationships/diagramData" Target="../diagrams/data58.xml"/><Relationship Id="rId46" Type="http://schemas.openxmlformats.org/officeDocument/2006/relationships/diagramColors" Target="../diagrams/colors36.xml"/><Relationship Id="rId20" Type="http://schemas.openxmlformats.org/officeDocument/2006/relationships/diagramData" Target="../diagrams/data54.xml"/><Relationship Id="rId41" Type="http://schemas.openxmlformats.org/officeDocument/2006/relationships/diagramColors" Target="../diagrams/colors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51.jpg"/><Relationship Id="rId2" Type="http://schemas.openxmlformats.org/officeDocument/2006/relationships/diagramData" Target="../diagrams/data59.xml"/><Relationship Id="rId1" Type="http://schemas.openxmlformats.org/officeDocument/2006/relationships/slideLayout" Target="../slideLayouts/slideLayout7.xml"/><Relationship Id="rId6" Type="http://schemas.microsoft.com/office/2007/relationships/diagramDrawing" Target="../diagrams/drawing36.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38.xml"/><Relationship Id="rId13" Type="http://schemas.openxmlformats.org/officeDocument/2006/relationships/image" Target="../media/image52.png"/><Relationship Id="rId3" Type="http://schemas.openxmlformats.org/officeDocument/2006/relationships/diagramLayout" Target="../diagrams/layout38.xml"/><Relationship Id="rId7" Type="http://schemas.openxmlformats.org/officeDocument/2006/relationships/diagramData" Target="../diagrams/data64.xml"/><Relationship Id="rId12" Type="http://schemas.openxmlformats.org/officeDocument/2006/relationships/image" Target="../media/image671.png"/><Relationship Id="rId2" Type="http://schemas.openxmlformats.org/officeDocument/2006/relationships/diagramData" Target="../diagrams/data62.xml"/><Relationship Id="rId1" Type="http://schemas.openxmlformats.org/officeDocument/2006/relationships/slideLayout" Target="../slideLayouts/slideLayout7.xml"/><Relationship Id="rId6" Type="http://schemas.microsoft.com/office/2007/relationships/diagramDrawing" Target="../diagrams/drawing37.xml"/><Relationship Id="rId11" Type="http://schemas.openxmlformats.org/officeDocument/2006/relationships/image" Target="../media/image661.png"/><Relationship Id="rId5" Type="http://schemas.openxmlformats.org/officeDocument/2006/relationships/diagramColors" Target="../diagrams/colors38.xml"/><Relationship Id="rId10" Type="http://schemas.openxmlformats.org/officeDocument/2006/relationships/diagramColors" Target="../diagrams/colors38.xml"/><Relationship Id="rId4" Type="http://schemas.openxmlformats.org/officeDocument/2006/relationships/diagramQuickStyle" Target="../diagrams/quickStyle38.xml"/><Relationship Id="rId9" Type="http://schemas.openxmlformats.org/officeDocument/2006/relationships/diagramQuickStyle" Target="../diagrams/quickStyle38.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39.xml"/><Relationship Id="rId13" Type="http://schemas.openxmlformats.org/officeDocument/2006/relationships/image" Target="../media/image40.jpg"/><Relationship Id="rId3" Type="http://schemas.openxmlformats.org/officeDocument/2006/relationships/diagramLayout" Target="../diagrams/layout39.xml"/><Relationship Id="rId7" Type="http://schemas.openxmlformats.org/officeDocument/2006/relationships/diagramData" Target="../diagrams/data66.xml"/><Relationship Id="rId12" Type="http://schemas.openxmlformats.org/officeDocument/2006/relationships/image" Target="../media/image74.png"/><Relationship Id="rId2" Type="http://schemas.openxmlformats.org/officeDocument/2006/relationships/diagramData" Target="../diagrams/data63.xml"/><Relationship Id="rId1" Type="http://schemas.openxmlformats.org/officeDocument/2006/relationships/slideLayout" Target="../slideLayouts/slideLayout7.xml"/><Relationship Id="rId6" Type="http://schemas.microsoft.com/office/2007/relationships/diagramDrawing" Target="../diagrams/drawing38.xml"/><Relationship Id="rId11" Type="http://schemas.openxmlformats.org/officeDocument/2006/relationships/image" Target="../media/image730.png"/><Relationship Id="rId5" Type="http://schemas.openxmlformats.org/officeDocument/2006/relationships/diagramColors" Target="../diagrams/colors39.xml"/><Relationship Id="rId10" Type="http://schemas.openxmlformats.org/officeDocument/2006/relationships/diagramColors" Target="../diagrams/colors39.xml"/><Relationship Id="rId4" Type="http://schemas.openxmlformats.org/officeDocument/2006/relationships/diagramQuickStyle" Target="../diagrams/quickStyle39.xml"/><Relationship Id="rId9" Type="http://schemas.openxmlformats.org/officeDocument/2006/relationships/diagramQuickStyle" Target="../diagrams/quickStyle39.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65.xml"/><Relationship Id="rId1" Type="http://schemas.openxmlformats.org/officeDocument/2006/relationships/slideLayout" Target="../slideLayouts/slideLayout7.xml"/><Relationship Id="rId6" Type="http://schemas.microsoft.com/office/2007/relationships/diagramDrawing" Target="../diagrams/drawing39.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0.png"/></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8.xml"/><Relationship Id="rId3" Type="http://schemas.openxmlformats.org/officeDocument/2006/relationships/diagramLayout" Target="../diagrams/layout41.xml"/><Relationship Id="rId7" Type="http://schemas.openxmlformats.org/officeDocument/2006/relationships/image" Target="../media/image80.png"/><Relationship Id="rId12" Type="http://schemas.microsoft.com/office/2007/relationships/diagramDrawing" Target="../diagrams/drawing41.xml"/><Relationship Id="rId2" Type="http://schemas.openxmlformats.org/officeDocument/2006/relationships/diagramData" Target="../diagrams/data67.xml"/><Relationship Id="rId1" Type="http://schemas.openxmlformats.org/officeDocument/2006/relationships/slideLayout" Target="../slideLayouts/slideLayout7.xml"/><Relationship Id="rId6" Type="http://schemas.microsoft.com/office/2007/relationships/diagramDrawing" Target="../diagrams/drawing40.xml"/><Relationship Id="rId11" Type="http://schemas.openxmlformats.org/officeDocument/2006/relationships/diagramColors" Target="../diagrams/colors42.xml"/><Relationship Id="rId5" Type="http://schemas.openxmlformats.org/officeDocument/2006/relationships/diagramColors" Target="../diagrams/colors41.xml"/><Relationship Id="rId10" Type="http://schemas.openxmlformats.org/officeDocument/2006/relationships/diagramQuickStyle" Target="../diagrams/quickStyle42.xml"/><Relationship Id="rId4" Type="http://schemas.openxmlformats.org/officeDocument/2006/relationships/diagramQuickStyle" Target="../diagrams/quickStyle41.xml"/><Relationship Id="rId9" Type="http://schemas.openxmlformats.org/officeDocument/2006/relationships/diagramLayout" Target="../diagrams/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69.xml"/><Relationship Id="rId7" Type="http://schemas.microsoft.com/office/2007/relationships/diagramDrawing" Target="../diagrams/drawing4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43.xml"/><Relationship Id="rId5" Type="http://schemas.openxmlformats.org/officeDocument/2006/relationships/diagramQuickStyle" Target="../diagrams/quickStyle43.xml"/><Relationship Id="rId10" Type="http://schemas.openxmlformats.org/officeDocument/2006/relationships/image" Target="../media/image86.png"/><Relationship Id="rId4" Type="http://schemas.openxmlformats.org/officeDocument/2006/relationships/diagramLayout" Target="../diagrams/layout43.xml"/><Relationship Id="rId9"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390.png"/><Relationship Id="rId1" Type="http://schemas.openxmlformats.org/officeDocument/2006/relationships/slideLayout" Target="../slideLayouts/slideLayout7.xml"/><Relationship Id="rId4" Type="http://schemas.openxmlformats.org/officeDocument/2006/relationships/image" Target="../media/image4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88.png"/><Relationship Id="rId7" Type="http://schemas.openxmlformats.org/officeDocument/2006/relationships/diagramColors" Target="../diagrams/colors44.xml"/><Relationship Id="rId12"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diagramQuickStyle" Target="../diagrams/quickStyle44.xml"/><Relationship Id="rId11" Type="http://schemas.openxmlformats.org/officeDocument/2006/relationships/image" Target="../media/image751.png"/><Relationship Id="rId5" Type="http://schemas.openxmlformats.org/officeDocument/2006/relationships/diagramLayout" Target="../diagrams/layout44.xml"/><Relationship Id="rId10" Type="http://schemas.openxmlformats.org/officeDocument/2006/relationships/image" Target="../media/image720.png"/><Relationship Id="rId4" Type="http://schemas.openxmlformats.org/officeDocument/2006/relationships/diagramData" Target="../diagrams/data70.xml"/><Relationship Id="rId9" Type="http://schemas.openxmlformats.org/officeDocument/2006/relationships/image" Target="../media/image89.png"/></Relationships>
</file>

<file path=ppt/slides/_rels/slide57.xml.rels><?xml version="1.0" encoding="UTF-8" standalone="yes"?>
<Relationships xmlns="http://schemas.openxmlformats.org/package/2006/relationships"><Relationship Id="rId8" Type="http://schemas.microsoft.com/office/2007/relationships/diagramDrawing" Target="../diagrams/drawing44.xml"/><Relationship Id="rId13"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diagramColors" Target="../diagrams/colors45.xml"/><Relationship Id="rId12" Type="http://schemas.openxmlformats.org/officeDocument/2006/relationships/diagramColors" Target="../diagrams/colors45.xml"/><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diagramQuickStyle" Target="../diagrams/quickStyle45.xml"/><Relationship Id="rId11" Type="http://schemas.openxmlformats.org/officeDocument/2006/relationships/diagramQuickStyle" Target="../diagrams/quickStyle45.xml"/><Relationship Id="rId5" Type="http://schemas.openxmlformats.org/officeDocument/2006/relationships/diagramLayout" Target="../diagrams/layout45.xml"/><Relationship Id="rId15" Type="http://schemas.openxmlformats.org/officeDocument/2006/relationships/image" Target="../media/image96.png"/><Relationship Id="rId10" Type="http://schemas.openxmlformats.org/officeDocument/2006/relationships/diagramLayout" Target="../diagrams/layout45.xml"/><Relationship Id="rId4" Type="http://schemas.openxmlformats.org/officeDocument/2006/relationships/diagramData" Target="../diagrams/data71.xml"/><Relationship Id="rId9" Type="http://schemas.openxmlformats.org/officeDocument/2006/relationships/diagramData" Target="../diagrams/data74.xml"/><Relationship Id="rId14" Type="http://schemas.openxmlformats.org/officeDocument/2006/relationships/image" Target="../media/image95.png"/></Relationships>
</file>

<file path=ppt/slides/_rels/slide58.xml.rels><?xml version="1.0" encoding="UTF-8" standalone="yes"?>
<Relationships xmlns="http://schemas.openxmlformats.org/package/2006/relationships"><Relationship Id="rId8" Type="http://schemas.microsoft.com/office/2007/relationships/diagramDrawing" Target="../diagrams/drawing45.xml"/><Relationship Id="rId13"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diagramColors" Target="../diagrams/colors46.xml"/><Relationship Id="rId12" Type="http://schemas.openxmlformats.org/officeDocument/2006/relationships/diagramColors" Target="../diagrams/colors46.xml"/><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diagramQuickStyle" Target="../diagrams/quickStyle46.xml"/><Relationship Id="rId11" Type="http://schemas.openxmlformats.org/officeDocument/2006/relationships/diagramQuickStyle" Target="../diagrams/quickStyle46.xml"/><Relationship Id="rId5" Type="http://schemas.openxmlformats.org/officeDocument/2006/relationships/diagramLayout" Target="../diagrams/layout46.xml"/><Relationship Id="rId15" Type="http://schemas.openxmlformats.org/officeDocument/2006/relationships/image" Target="../media/image96.png"/><Relationship Id="rId10" Type="http://schemas.openxmlformats.org/officeDocument/2006/relationships/diagramLayout" Target="../diagrams/layout46.xml"/><Relationship Id="rId4" Type="http://schemas.openxmlformats.org/officeDocument/2006/relationships/diagramData" Target="../diagrams/data72.xml"/><Relationship Id="rId9" Type="http://schemas.openxmlformats.org/officeDocument/2006/relationships/diagramData" Target="../diagrams/data76.xml"/><Relationship Id="rId14" Type="http://schemas.openxmlformats.org/officeDocument/2006/relationships/image" Target="../media/image95.png"/></Relationships>
</file>

<file path=ppt/slides/_rels/slide59.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99.png"/><Relationship Id="rId7" Type="http://schemas.openxmlformats.org/officeDocument/2006/relationships/diagramColors" Target="../diagrams/colors47.xml"/><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7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8" Type="http://schemas.microsoft.com/office/2007/relationships/diagramDrawing" Target="../diagrams/drawing47.xml"/><Relationship Id="rId13"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diagramColors" Target="../diagrams/colors48.xml"/><Relationship Id="rId12" Type="http://schemas.openxmlformats.org/officeDocument/2006/relationships/image" Target="../media/image109.png"/><Relationship Id="rId2" Type="http://schemas.openxmlformats.org/officeDocument/2006/relationships/image" Target="../media/image980.png"/><Relationship Id="rId1" Type="http://schemas.openxmlformats.org/officeDocument/2006/relationships/slideLayout" Target="../slideLayouts/slideLayout7.xml"/><Relationship Id="rId6" Type="http://schemas.openxmlformats.org/officeDocument/2006/relationships/diagramQuickStyle" Target="../diagrams/quickStyle48.xml"/><Relationship Id="rId11" Type="http://schemas.openxmlformats.org/officeDocument/2006/relationships/image" Target="../media/image108.png"/><Relationship Id="rId5" Type="http://schemas.openxmlformats.org/officeDocument/2006/relationships/diagramLayout" Target="../diagrams/layout48.xml"/><Relationship Id="rId10" Type="http://schemas.openxmlformats.org/officeDocument/2006/relationships/image" Target="../media/image107.png"/><Relationship Id="rId4" Type="http://schemas.openxmlformats.org/officeDocument/2006/relationships/diagramData" Target="../diagrams/data75.xml"/><Relationship Id="rId9" Type="http://schemas.openxmlformats.org/officeDocument/2006/relationships/image" Target="../media/image106.png"/><Relationship Id="rId14" Type="http://schemas.openxmlformats.org/officeDocument/2006/relationships/image" Target="../media/image111.png"/></Relationships>
</file>

<file path=ppt/slides/_rels/slide62.xml.rels><?xml version="1.0" encoding="UTF-8" standalone="yes"?>
<Relationships xmlns="http://schemas.openxmlformats.org/package/2006/relationships"><Relationship Id="rId8" Type="http://schemas.openxmlformats.org/officeDocument/2006/relationships/diagramData" Target="../diagrams/data78.xml"/><Relationship Id="rId13" Type="http://schemas.openxmlformats.org/officeDocument/2006/relationships/diagramData" Target="../diagrams/data79.xml"/><Relationship Id="rId18" Type="http://schemas.openxmlformats.org/officeDocument/2006/relationships/diagramData" Target="../diagrams/data80.xml"/><Relationship Id="rId26" Type="http://schemas.openxmlformats.org/officeDocument/2006/relationships/diagramColors" Target="../diagrams/colors53.xml"/><Relationship Id="rId3" Type="http://schemas.openxmlformats.org/officeDocument/2006/relationships/diagramData" Target="../diagrams/data77.xml"/><Relationship Id="rId21" Type="http://schemas.openxmlformats.org/officeDocument/2006/relationships/diagramColors" Target="../diagrams/colors52.xml"/><Relationship Id="rId7" Type="http://schemas.microsoft.com/office/2007/relationships/diagramDrawing" Target="../diagrams/drawing48.xml"/><Relationship Id="rId12" Type="http://schemas.microsoft.com/office/2007/relationships/diagramDrawing" Target="../diagrams/drawing49.xml"/><Relationship Id="rId17" Type="http://schemas.microsoft.com/office/2007/relationships/diagramDrawing" Target="../diagrams/drawing50.xml"/><Relationship Id="rId25" Type="http://schemas.openxmlformats.org/officeDocument/2006/relationships/diagramQuickStyle" Target="../diagrams/quickStyle53.xml"/><Relationship Id="rId2" Type="http://schemas.openxmlformats.org/officeDocument/2006/relationships/image" Target="../media/image71.png"/><Relationship Id="rId16" Type="http://schemas.openxmlformats.org/officeDocument/2006/relationships/diagramColors" Target="../diagrams/colors51.xml"/><Relationship Id="rId20" Type="http://schemas.openxmlformats.org/officeDocument/2006/relationships/diagramQuickStyle" Target="../diagrams/quickStyle52.xml"/><Relationship Id="rId1" Type="http://schemas.openxmlformats.org/officeDocument/2006/relationships/slideLayout" Target="../slideLayouts/slideLayout7.xml"/><Relationship Id="rId6" Type="http://schemas.openxmlformats.org/officeDocument/2006/relationships/diagramColors" Target="../diagrams/colors49.xml"/><Relationship Id="rId11" Type="http://schemas.openxmlformats.org/officeDocument/2006/relationships/diagramColors" Target="../diagrams/colors50.xml"/><Relationship Id="rId24" Type="http://schemas.openxmlformats.org/officeDocument/2006/relationships/diagramLayout" Target="../diagrams/layout53.xml"/><Relationship Id="rId5" Type="http://schemas.openxmlformats.org/officeDocument/2006/relationships/diagramQuickStyle" Target="../diagrams/quickStyle49.xml"/><Relationship Id="rId15" Type="http://schemas.openxmlformats.org/officeDocument/2006/relationships/diagramQuickStyle" Target="../diagrams/quickStyle51.xml"/><Relationship Id="rId23" Type="http://schemas.openxmlformats.org/officeDocument/2006/relationships/diagramData" Target="../diagrams/data81.xml"/><Relationship Id="rId10" Type="http://schemas.openxmlformats.org/officeDocument/2006/relationships/diagramQuickStyle" Target="../diagrams/quickStyle50.xml"/><Relationship Id="rId19" Type="http://schemas.openxmlformats.org/officeDocument/2006/relationships/diagramLayout" Target="../diagrams/layout52.xml"/><Relationship Id="rId4" Type="http://schemas.openxmlformats.org/officeDocument/2006/relationships/diagramLayout" Target="../diagrams/layout49.xml"/><Relationship Id="rId9" Type="http://schemas.openxmlformats.org/officeDocument/2006/relationships/diagramLayout" Target="../diagrams/layout50.xml"/><Relationship Id="rId14" Type="http://schemas.openxmlformats.org/officeDocument/2006/relationships/diagramLayout" Target="../diagrams/layout51.xml"/><Relationship Id="rId22" Type="http://schemas.microsoft.com/office/2007/relationships/diagramDrawing" Target="../diagrams/drawing51.xml"/><Relationship Id="rId27" Type="http://schemas.microsoft.com/office/2007/relationships/diagramDrawing" Target="../diagrams/drawing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75.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15.png"/><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8" Type="http://schemas.openxmlformats.org/officeDocument/2006/relationships/diagramLayout" Target="../diagrams/layout54.xml"/><Relationship Id="rId3" Type="http://schemas.openxmlformats.org/officeDocument/2006/relationships/image" Target="../media/image137.png"/><Relationship Id="rId7" Type="http://schemas.openxmlformats.org/officeDocument/2006/relationships/diagramData" Target="../diagrams/data82.xml"/><Relationship Id="rId12" Type="http://schemas.openxmlformats.org/officeDocument/2006/relationships/image" Target="../media/image116.png"/><Relationship Id="rId2" Type="http://schemas.openxmlformats.org/officeDocument/2006/relationships/image" Target="../media/image1151.png"/><Relationship Id="rId1" Type="http://schemas.openxmlformats.org/officeDocument/2006/relationships/slideLayout" Target="../slideLayouts/slideLayout7.xml"/><Relationship Id="rId6" Type="http://schemas.openxmlformats.org/officeDocument/2006/relationships/image" Target="../media/image551.png"/><Relationship Id="rId11" Type="http://schemas.microsoft.com/office/2007/relationships/diagramDrawing" Target="../diagrams/drawing53.xml"/><Relationship Id="rId5" Type="http://schemas.openxmlformats.org/officeDocument/2006/relationships/image" Target="../media/image133.png"/><Relationship Id="rId10" Type="http://schemas.openxmlformats.org/officeDocument/2006/relationships/diagramColors" Target="../diagrams/colors54.xml"/><Relationship Id="rId4" Type="http://schemas.openxmlformats.org/officeDocument/2006/relationships/image" Target="../media/image138.png"/><Relationship Id="rId9" Type="http://schemas.openxmlformats.org/officeDocument/2006/relationships/diagramQuickStyle" Target="../diagrams/quickStyle54.xml"/></Relationships>
</file>

<file path=ppt/slides/_rels/slide7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43.png"/><Relationship Id="rId7" Type="http://schemas.openxmlformats.org/officeDocument/2006/relationships/image" Target="../media/image1170.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17.png"/><Relationship Id="rId4" Type="http://schemas.openxmlformats.org/officeDocument/2006/relationships/image" Target="../media/image144.png"/></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2.png"/></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QuickStyle" Target="../diagrams/quickStyle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Layout" Target="../diagrams/layout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Data" Target="../diagrams/data3.xml"/><Relationship Id="rId5" Type="http://schemas.openxmlformats.org/officeDocument/2006/relationships/diagramColors" Target="../diagrams/colors1.xml"/><Relationship Id="rId15" Type="http://schemas.microsoft.com/office/2007/relationships/diagramDrawing" Target="../diagrams/drawing2.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 Id="rId14" Type="http://schemas.openxmlformats.org/officeDocument/2006/relationships/diagramColors" Target="../diagrams/colors2.xml"/></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753.png"/><Relationship Id="rId5" Type="http://schemas.openxmlformats.org/officeDocument/2006/relationships/image" Target="../media/image731.png"/><Relationship Id="rId4" Type="http://schemas.openxmlformats.org/officeDocument/2006/relationships/image" Target="../media/image161.png"/></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8" Type="http://schemas.openxmlformats.org/officeDocument/2006/relationships/diagramColors" Target="../diagrams/colors55.xml"/><Relationship Id="rId13" Type="http://schemas.openxmlformats.org/officeDocument/2006/relationships/diagramColors" Target="../diagrams/colors55.xml"/><Relationship Id="rId3" Type="http://schemas.openxmlformats.org/officeDocument/2006/relationships/image" Target="../media/image173.png"/><Relationship Id="rId7" Type="http://schemas.openxmlformats.org/officeDocument/2006/relationships/diagramQuickStyle" Target="../diagrams/quickStyle55.xml"/><Relationship Id="rId12" Type="http://schemas.openxmlformats.org/officeDocument/2006/relationships/diagramQuickStyle" Target="../diagrams/quickStyle55.xml"/><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diagramLayout" Target="../diagrams/layout55.xml"/><Relationship Id="rId11" Type="http://schemas.openxmlformats.org/officeDocument/2006/relationships/diagramLayout" Target="../diagrams/layout55.xml"/><Relationship Id="rId5" Type="http://schemas.openxmlformats.org/officeDocument/2006/relationships/diagramData" Target="../diagrams/data83.xml"/><Relationship Id="rId10" Type="http://schemas.openxmlformats.org/officeDocument/2006/relationships/diagramData" Target="../diagrams/data85.xml"/><Relationship Id="rId4" Type="http://schemas.openxmlformats.org/officeDocument/2006/relationships/image" Target="../media/image174.png"/><Relationship Id="rId9" Type="http://schemas.microsoft.com/office/2007/relationships/diagramDrawing" Target="../diagrams/drawing54.xml"/><Relationship Id="rId14" Type="http://schemas.openxmlformats.org/officeDocument/2006/relationships/image" Target="../media/image177.png"/></Relationships>
</file>

<file path=ppt/slides/_rels/slide8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51.png"/><Relationship Id="rId4" Type="http://schemas.openxmlformats.org/officeDocument/2006/relationships/image" Target="../media/image150.png"/></Relationships>
</file>

<file path=ppt/slides/_rels/slide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88.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81.png"/><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55.png"/><Relationship Id="rId4" Type="http://schemas.openxmlformats.org/officeDocument/2006/relationships/image" Target="../media/image195.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Layout" Target="../diagrams/layout4.xml"/><Relationship Id="rId18" Type="http://schemas.openxmlformats.org/officeDocument/2006/relationships/diagramLayout" Target="../diagrams/layout4.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diagramData" Target="../diagrams/data6.xml"/><Relationship Id="rId17" Type="http://schemas.openxmlformats.org/officeDocument/2006/relationships/diagramData" Target="../diagrams/data7.xml"/><Relationship Id="rId2" Type="http://schemas.openxmlformats.org/officeDocument/2006/relationships/notesSlide" Target="../notesSlides/notesSlide1.xml"/><Relationship Id="rId16" Type="http://schemas.microsoft.com/office/2007/relationships/diagramDrawing" Target="../diagrams/drawing4.xml"/><Relationship Id="rId20" Type="http://schemas.openxmlformats.org/officeDocument/2006/relationships/diagramColors" Target="../diagrams/colors4.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5" Type="http://schemas.openxmlformats.org/officeDocument/2006/relationships/diagramColors" Target="../diagrams/colors4.xml"/><Relationship Id="rId10" Type="http://schemas.openxmlformats.org/officeDocument/2006/relationships/diagramQuickStyle" Target="../diagrams/quickStyle3.xml"/><Relationship Id="rId19"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3.xml"/><Relationship Id="rId14"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8" Type="http://schemas.openxmlformats.org/officeDocument/2006/relationships/diagramQuickStyle" Target="../diagrams/quickStyle56.xml"/><Relationship Id="rId3" Type="http://schemas.openxmlformats.org/officeDocument/2006/relationships/image" Target="../media/image199.png"/><Relationship Id="rId7" Type="http://schemas.openxmlformats.org/officeDocument/2006/relationships/diagramLayout" Target="../diagrams/layout56.xml"/><Relationship Id="rId12" Type="http://schemas.openxmlformats.org/officeDocument/2006/relationships/image" Target="../media/image202.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diagramData" Target="../diagrams/data84.xml"/><Relationship Id="rId11" Type="http://schemas.openxmlformats.org/officeDocument/2006/relationships/image" Target="../media/image116.png"/><Relationship Id="rId5" Type="http://schemas.openxmlformats.org/officeDocument/2006/relationships/image" Target="../media/image201.png"/><Relationship Id="rId10" Type="http://schemas.microsoft.com/office/2007/relationships/diagramDrawing" Target="../diagrams/drawing55.xml"/><Relationship Id="rId4" Type="http://schemas.openxmlformats.org/officeDocument/2006/relationships/image" Target="../media/image200.png"/><Relationship Id="rId9" Type="http://schemas.openxmlformats.org/officeDocument/2006/relationships/diagramColors" Target="../diagrams/colors56.xml"/></Relationships>
</file>

<file path=ppt/slides/_rels/slide9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09.png"/></Relationships>
</file>

<file path=ppt/slides/_rels/slide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5" Type="http://schemas.openxmlformats.org/officeDocument/2006/relationships/image" Target="../media/image214.png"/><Relationship Id="rId4" Type="http://schemas.openxmlformats.org/officeDocument/2006/relationships/image" Target="../media/image213.png"/></Relationships>
</file>

<file path=ppt/slides/_rels/slide9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95.xml.rels><?xml version="1.0" encoding="UTF-8" standalone="yes"?>
<Relationships xmlns="http://schemas.openxmlformats.org/package/2006/relationships"><Relationship Id="rId8" Type="http://schemas.microsoft.com/office/2007/relationships/diagramDrawing" Target="../diagrams/drawing56.xml"/><Relationship Id="rId13" Type="http://schemas.openxmlformats.org/officeDocument/2006/relationships/image" Target="../media/image223.png"/><Relationship Id="rId3" Type="http://schemas.openxmlformats.org/officeDocument/2006/relationships/image" Target="../media/image221.png"/><Relationship Id="rId7" Type="http://schemas.openxmlformats.org/officeDocument/2006/relationships/diagramColors" Target="../diagrams/colors57.xml"/><Relationship Id="rId12" Type="http://schemas.openxmlformats.org/officeDocument/2006/relationships/diagramColors" Target="../diagrams/colors57.xml"/><Relationship Id="rId2" Type="http://schemas.openxmlformats.org/officeDocument/2006/relationships/image" Target="../media/image1040.png"/><Relationship Id="rId16"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diagramQuickStyle" Target="../diagrams/quickStyle57.xml"/><Relationship Id="rId11" Type="http://schemas.openxmlformats.org/officeDocument/2006/relationships/diagramQuickStyle" Target="../diagrams/quickStyle57.xml"/><Relationship Id="rId5" Type="http://schemas.openxmlformats.org/officeDocument/2006/relationships/diagramLayout" Target="../diagrams/layout57.xml"/><Relationship Id="rId15" Type="http://schemas.openxmlformats.org/officeDocument/2006/relationships/image" Target="../media/image225.png"/><Relationship Id="rId10" Type="http://schemas.openxmlformats.org/officeDocument/2006/relationships/diagramLayout" Target="../diagrams/layout57.xml"/><Relationship Id="rId4" Type="http://schemas.openxmlformats.org/officeDocument/2006/relationships/diagramData" Target="../diagrams/data86.xml"/><Relationship Id="rId9" Type="http://schemas.openxmlformats.org/officeDocument/2006/relationships/diagramData" Target="../diagrams/data89.xml"/><Relationship Id="rId14" Type="http://schemas.openxmlformats.org/officeDocument/2006/relationships/image" Target="../media/image224.png"/></Relationships>
</file>

<file path=ppt/slides/_rels/slide9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1290.png"/><Relationship Id="rId3" Type="http://schemas.openxmlformats.org/officeDocument/2006/relationships/image" Target="../media/image1160.png"/><Relationship Id="rId7"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7.xml"/><Relationship Id="rId6" Type="http://schemas.openxmlformats.org/officeDocument/2006/relationships/image" Target="../media/image1210.png"/><Relationship Id="rId5" Type="http://schemas.openxmlformats.org/officeDocument/2006/relationships/image" Target="../media/image1200.png"/><Relationship Id="rId4" Type="http://schemas.openxmlformats.org/officeDocument/2006/relationships/image" Target="../media/image119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7241" y="324091"/>
            <a:ext cx="11597832" cy="6134582"/>
          </a:xfrm>
          <a:solidFill>
            <a:schemeClr val="accent1">
              <a:lumMod val="40000"/>
              <a:lumOff val="60000"/>
            </a:schemeClr>
          </a:solidFill>
          <a:ln>
            <a:solidFill>
              <a:schemeClr val="accent6">
                <a:lumMod val="60000"/>
                <a:lumOff val="40000"/>
              </a:schemeClr>
            </a:solidFill>
          </a:ln>
          <a:effectLst>
            <a:glow rad="2286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latin typeface="Franklin Gothic Medium" panose="020B0603020102020204" pitchFamily="34" charset="0"/>
              </a:rPr>
              <a:t>Reinforcement learning</a:t>
            </a:r>
          </a:p>
        </p:txBody>
      </p:sp>
    </p:spTree>
    <p:extLst>
      <p:ext uri="{BB962C8B-B14F-4D97-AF65-F5344CB8AC3E}">
        <p14:creationId xmlns:p14="http://schemas.microsoft.com/office/powerpoint/2010/main" val="1337626308"/>
      </p:ext>
    </p:extLst>
  </p:cSld>
  <p:clrMapOvr>
    <a:masterClrMapping/>
  </p:clrMapOvr>
  <mc:AlternateContent xmlns:mc="http://schemas.openxmlformats.org/markup-compatibility/2006" xmlns:p14="http://schemas.microsoft.com/office/powerpoint/2010/main">
    <mc:Choice Requires="p14">
      <p:transition spd="slow" p14:dur="2000" advClick="0" advTm="5000">
        <p:blinds dir="vert"/>
        <p:sndAc>
          <p:stSnd>
            <p:snd r:embed="rId2" name="arrow.wav"/>
          </p:stSnd>
        </p:sndAc>
      </p:transition>
    </mc:Choice>
    <mc:Fallback xmlns="">
      <p:transition spd="slow" advClick="0" advTm="5000">
        <p:blinds dir="vert"/>
        <p:sndAc>
          <p:stSnd>
            <p:snd r:embed="rId3" name="arrow.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13460" y="98907"/>
            <a:ext cx="10515600" cy="919665"/>
          </a:xfrm>
          <a:solidFill>
            <a:schemeClr val="accent2"/>
          </a:solidFill>
        </p:spPr>
        <p:txBody>
          <a:bodyPr/>
          <a:lstStyle/>
          <a:p>
            <a:pPr algn="ctr"/>
            <a:r>
              <a:rPr lang="en-US" dirty="0"/>
              <a:t>policies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704" y="1354239"/>
            <a:ext cx="4329951" cy="2442258"/>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05" y="4207397"/>
            <a:ext cx="4329950" cy="2201950"/>
          </a:xfrm>
          <a:prstGeom prst="rect">
            <a:avLst/>
          </a:prstGeom>
        </p:spPr>
      </p:pic>
      <p:sp>
        <p:nvSpPr>
          <p:cNvPr id="15" name="Flowchart: Process 14"/>
          <p:cNvSpPr/>
          <p:nvPr/>
        </p:nvSpPr>
        <p:spPr>
          <a:xfrm>
            <a:off x="5657317" y="1354239"/>
            <a:ext cx="5093294" cy="1099594"/>
          </a:xfrm>
          <a:prstGeom prst="flowChartProcess">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Deterministic policy</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317" y="2720052"/>
            <a:ext cx="5093294" cy="1076445"/>
          </a:xfrm>
          <a:prstGeom prst="rect">
            <a:avLst/>
          </a:prstGeom>
        </p:spPr>
      </p:pic>
      <p:sp>
        <p:nvSpPr>
          <p:cNvPr id="17" name="Flowchart: Process 16"/>
          <p:cNvSpPr/>
          <p:nvPr/>
        </p:nvSpPr>
        <p:spPr>
          <a:xfrm>
            <a:off x="5657317" y="4207397"/>
            <a:ext cx="5093294" cy="966487"/>
          </a:xfrm>
          <a:prstGeom prst="flowChartProcess">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Stochastic policy</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7317" y="5425632"/>
            <a:ext cx="5093294" cy="983714"/>
          </a:xfrm>
          <a:prstGeom prst="rect">
            <a:avLst/>
          </a:prstGeom>
        </p:spPr>
      </p:pic>
    </p:spTree>
    <p:extLst>
      <p:ext uri="{BB962C8B-B14F-4D97-AF65-F5344CB8AC3E}">
        <p14:creationId xmlns:p14="http://schemas.microsoft.com/office/powerpoint/2010/main" val="2004136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5171090" y="346841"/>
            <a:ext cx="2159876" cy="14346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Why do we use value function approximator</a:t>
            </a:r>
          </a:p>
        </p:txBody>
      </p:sp>
      <p:sp>
        <p:nvSpPr>
          <p:cNvPr id="3" name="Rectangle 2"/>
          <p:cNvSpPr/>
          <p:nvPr/>
        </p:nvSpPr>
        <p:spPr>
          <a:xfrm>
            <a:off x="8339959" y="2159876"/>
            <a:ext cx="2900855" cy="1135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MDP have too many states and actions to store in memory</a:t>
            </a:r>
          </a:p>
        </p:txBody>
      </p:sp>
      <p:sp>
        <p:nvSpPr>
          <p:cNvPr id="4" name="Rectangle 3"/>
          <p:cNvSpPr/>
          <p:nvPr/>
        </p:nvSpPr>
        <p:spPr>
          <a:xfrm>
            <a:off x="1355835" y="2159876"/>
            <a:ext cx="2711668" cy="1135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slow to learn value of each state individually</a:t>
            </a:r>
          </a:p>
        </p:txBody>
      </p:sp>
      <p:cxnSp>
        <p:nvCxnSpPr>
          <p:cNvPr id="6" name="Elbow Connector 5"/>
          <p:cNvCxnSpPr>
            <a:stCxn id="2" idx="6"/>
            <a:endCxn id="3" idx="0"/>
          </p:cNvCxnSpPr>
          <p:nvPr/>
        </p:nvCxnSpPr>
        <p:spPr>
          <a:xfrm>
            <a:off x="7330966" y="1064172"/>
            <a:ext cx="2459421" cy="10957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 idx="2"/>
            <a:endCxn id="4" idx="0"/>
          </p:cNvCxnSpPr>
          <p:nvPr/>
        </p:nvCxnSpPr>
        <p:spPr>
          <a:xfrm rot="10800000" flipV="1">
            <a:off x="2711670" y="1064172"/>
            <a:ext cx="2459421" cy="10957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5400000">
            <a:off x="4926726" y="-346841"/>
            <a:ext cx="2333296" cy="94750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1" name="Diagram 10"/>
              <p:cNvGraphicFramePr/>
              <p:nvPr>
                <p:extLst>
                  <p:ext uri="{D42A27DB-BD31-4B8C-83A1-F6EECF244321}">
                    <p14:modId xmlns:p14="http://schemas.microsoft.com/office/powerpoint/2010/main" val="2849279012"/>
                  </p:ext>
                </p:extLst>
              </p:nvPr>
            </p:nvGraphicFramePr>
            <p:xfrm>
              <a:off x="1749972" y="4702066"/>
              <a:ext cx="4635061" cy="1710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1" name="Diagram 10"/>
              <p:cNvGraphicFramePr/>
              <p:nvPr>
                <p:extLst>
                  <p:ext uri="{D42A27DB-BD31-4B8C-83A1-F6EECF244321}">
                    <p14:modId xmlns:p14="http://schemas.microsoft.com/office/powerpoint/2010/main" val="2849279012"/>
                  </p:ext>
                </p:extLst>
              </p:nvPr>
            </p:nvGraphicFramePr>
            <p:xfrm>
              <a:off x="1749972" y="4702066"/>
              <a:ext cx="4635061" cy="17105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12" name="Right Arrow 11"/>
          <p:cNvSpPr/>
          <p:nvPr/>
        </p:nvSpPr>
        <p:spPr>
          <a:xfrm>
            <a:off x="6700345" y="5249917"/>
            <a:ext cx="898634" cy="70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803931" y="4808483"/>
            <a:ext cx="2782616" cy="1497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can generalize approximations from visiting states to unvisited one’s </a:t>
            </a:r>
          </a:p>
        </p:txBody>
      </p:sp>
    </p:spTree>
    <p:extLst>
      <p:ext uri="{BB962C8B-B14F-4D97-AF65-F5344CB8AC3E}">
        <p14:creationId xmlns:p14="http://schemas.microsoft.com/office/powerpoint/2010/main" val="397188294"/>
      </p:ext>
    </p:extLst>
  </p:cSld>
  <p:clrMapOvr>
    <a:masterClrMapping/>
  </p:clrMapOvr>
  <p:transition spd="slow">
    <p:circl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962" y="1975776"/>
            <a:ext cx="7126013" cy="3205993"/>
          </a:xfrm>
          <a:prstGeom prst="rect">
            <a:avLst/>
          </a:prstGeom>
          <a:ln w="88900" cap="sq" cmpd="thickThin">
            <a:solidFill>
              <a:srgbClr val="000000"/>
            </a:solidFill>
            <a:prstDash val="solid"/>
            <a:miter lim="800000"/>
          </a:ln>
          <a:effectLst>
            <a:innerShdw blurRad="76200">
              <a:srgbClr val="000000"/>
            </a:innerShdw>
          </a:effectLst>
        </p:spPr>
      </p:pic>
      <p:sp>
        <p:nvSpPr>
          <p:cNvPr id="3" name="Oval 2"/>
          <p:cNvSpPr/>
          <p:nvPr/>
        </p:nvSpPr>
        <p:spPr>
          <a:xfrm>
            <a:off x="4761185" y="394138"/>
            <a:ext cx="3121572" cy="111935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Approximations Work </a:t>
            </a:r>
          </a:p>
        </p:txBody>
      </p:sp>
      <p:sp>
        <p:nvSpPr>
          <p:cNvPr id="4" name="Rectangle 3"/>
          <p:cNvSpPr/>
          <p:nvPr/>
        </p:nvSpPr>
        <p:spPr>
          <a:xfrm>
            <a:off x="2104694" y="5644055"/>
            <a:ext cx="8434551" cy="804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give input and have some black box model and take some outputs</a:t>
            </a:r>
          </a:p>
        </p:txBody>
      </p:sp>
    </p:spTree>
    <p:extLst>
      <p:ext uri="{BB962C8B-B14F-4D97-AF65-F5344CB8AC3E}">
        <p14:creationId xmlns:p14="http://schemas.microsoft.com/office/powerpoint/2010/main" val="3953996065"/>
      </p:ext>
    </p:extLst>
  </p:cSld>
  <p:clrMapOvr>
    <a:masterClrMapping/>
  </p:clrMapOvr>
  <p:transition spd="slow">
    <p:circl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619296" y="252248"/>
            <a:ext cx="3026979" cy="130853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approximator we can use?</a:t>
            </a:r>
          </a:p>
        </p:txBody>
      </p:sp>
      <p:sp>
        <p:nvSpPr>
          <p:cNvPr id="4" name="Left Brace 3"/>
          <p:cNvSpPr/>
          <p:nvPr/>
        </p:nvSpPr>
        <p:spPr>
          <a:xfrm>
            <a:off x="1466193" y="1813034"/>
            <a:ext cx="851338" cy="4398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p:cNvSpPr/>
          <p:nvPr/>
        </p:nvSpPr>
        <p:spPr>
          <a:xfrm>
            <a:off x="2617076" y="1860331"/>
            <a:ext cx="2900855" cy="630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 networks</a:t>
            </a:r>
          </a:p>
        </p:txBody>
      </p:sp>
      <p:sp>
        <p:nvSpPr>
          <p:cNvPr id="6" name="Rectangle 5"/>
          <p:cNvSpPr/>
          <p:nvPr/>
        </p:nvSpPr>
        <p:spPr>
          <a:xfrm>
            <a:off x="2632841" y="2790497"/>
            <a:ext cx="2885090" cy="69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trees</a:t>
            </a:r>
          </a:p>
        </p:txBody>
      </p:sp>
      <p:sp>
        <p:nvSpPr>
          <p:cNvPr id="7" name="Rectangle 6"/>
          <p:cNvSpPr/>
          <p:nvPr/>
        </p:nvSpPr>
        <p:spPr>
          <a:xfrm>
            <a:off x="2632841" y="4012324"/>
            <a:ext cx="2885090" cy="67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Nearest neighborhood</a:t>
            </a:r>
          </a:p>
        </p:txBody>
      </p:sp>
      <p:sp>
        <p:nvSpPr>
          <p:cNvPr id="8" name="Rectangle 7"/>
          <p:cNvSpPr/>
          <p:nvPr/>
        </p:nvSpPr>
        <p:spPr>
          <a:xfrm>
            <a:off x="2617076" y="5210504"/>
            <a:ext cx="2900855" cy="685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Fourier</a:t>
            </a:r>
            <a:endParaRPr lang="en-US" dirty="0"/>
          </a:p>
        </p:txBody>
      </p:sp>
      <p:sp>
        <p:nvSpPr>
          <p:cNvPr id="9" name="Rectangle 8"/>
          <p:cNvSpPr/>
          <p:nvPr/>
        </p:nvSpPr>
        <p:spPr>
          <a:xfrm>
            <a:off x="7646275" y="2017986"/>
            <a:ext cx="3358056" cy="1119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Gradient decent method</a:t>
            </a:r>
          </a:p>
        </p:txBody>
      </p:sp>
      <p:cxnSp>
        <p:nvCxnSpPr>
          <p:cNvPr id="11" name="Elbow Connector 10"/>
          <p:cNvCxnSpPr>
            <a:stCxn id="5" idx="3"/>
            <a:endCxn id="9" idx="1"/>
          </p:cNvCxnSpPr>
          <p:nvPr/>
        </p:nvCxnSpPr>
        <p:spPr>
          <a:xfrm>
            <a:off x="5517931" y="2175642"/>
            <a:ext cx="2128344" cy="4020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Down Arrow 11"/>
          <p:cNvSpPr/>
          <p:nvPr/>
        </p:nvSpPr>
        <p:spPr>
          <a:xfrm>
            <a:off x="8860221" y="3326524"/>
            <a:ext cx="788276" cy="115088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9096703" y="4682359"/>
            <a:ext cx="2270235" cy="8710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513836"/>
      </p:ext>
    </p:extLst>
  </p:cSld>
  <p:clrMapOvr>
    <a:masterClrMapping/>
  </p:clrMapOvr>
  <p:transition spd="slow">
    <p:circl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135374" y="123872"/>
            <a:ext cx="3529584"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Gradient decent method</a:t>
            </a:r>
          </a:p>
        </p:txBody>
      </p:sp>
      <p:sp>
        <p:nvSpPr>
          <p:cNvPr id="3" name="Rectangle 2"/>
          <p:cNvSpPr/>
          <p:nvPr/>
        </p:nvSpPr>
        <p:spPr>
          <a:xfrm>
            <a:off x="841248" y="1565910"/>
            <a:ext cx="2487168" cy="1060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we define cost function</a:t>
            </a:r>
          </a:p>
        </p:txBody>
      </p:sp>
      <p:sp>
        <p:nvSpPr>
          <p:cNvPr id="4" name="Right Arrow 3"/>
          <p:cNvSpPr/>
          <p:nvPr/>
        </p:nvSpPr>
        <p:spPr>
          <a:xfrm>
            <a:off x="3558159" y="1824800"/>
            <a:ext cx="969264" cy="530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757166" y="1559624"/>
            <a:ext cx="2286000" cy="1060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use mean square error method</a:t>
            </a:r>
          </a:p>
        </p:txBody>
      </p:sp>
      <p:sp>
        <p:nvSpPr>
          <p:cNvPr id="6" name="Right Arrow 5"/>
          <p:cNvSpPr/>
          <p:nvPr/>
        </p:nvSpPr>
        <p:spPr>
          <a:xfrm>
            <a:off x="7226331" y="1824800"/>
            <a:ext cx="1133856" cy="530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p:cNvSpPr/>
              <p:nvPr/>
            </p:nvSpPr>
            <p:spPr>
              <a:xfrm>
                <a:off x="8543352" y="1559624"/>
                <a:ext cx="2944368" cy="10607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J(w)=</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i="1" smtClean="0">
                            <a:solidFill>
                              <a:schemeClr val="tx1"/>
                            </a:solidFill>
                            <a:latin typeface="Cambria Math" panose="02040503050406030204" pitchFamily="18" charset="0"/>
                            <a:ea typeface="Cambria Math" panose="02040503050406030204" pitchFamily="18" charset="0"/>
                          </a:rPr>
                          <m:t>𝜋</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ea typeface="Cambria Math" panose="02040503050406030204" pitchFamily="18" charset="0"/>
                              </a:rPr>
                              <m:t>𝜋</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𝑆</m:t>
                            </m:r>
                          </m:e>
                        </m:d>
                        <m:r>
                          <a:rPr lang="en-US" b="0" i="1" smtClean="0">
                            <a:solidFill>
                              <a:schemeClr val="tx1"/>
                            </a:solidFill>
                            <a:latin typeface="Cambria Math" panose="02040503050406030204" pitchFamily="18" charset="0"/>
                          </a:rPr>
                          <m:t>−</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𝑣</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8543352" y="1559624"/>
                <a:ext cx="2944368" cy="1060704"/>
              </a:xfrm>
              <a:prstGeom prst="rect">
                <a:avLst/>
              </a:prstGeom>
              <a:blipFill rotWithShape="0">
                <a:blip r:embed="rId2"/>
                <a:stretch>
                  <a:fillRect l="-1031" r="-412"/>
                </a:stretch>
              </a:blipFill>
            </p:spPr>
            <p:txBody>
              <a:bodyPr/>
              <a:lstStyle/>
              <a:p>
                <a:r>
                  <a:rPr lang="en-US">
                    <a:noFill/>
                  </a:rPr>
                  <a:t> </a:t>
                </a:r>
              </a:p>
            </p:txBody>
          </p:sp>
        </mc:Fallback>
      </mc:AlternateContent>
      <p:sp>
        <p:nvSpPr>
          <p:cNvPr id="11" name="Oval 10"/>
          <p:cNvSpPr/>
          <p:nvPr/>
        </p:nvSpPr>
        <p:spPr>
          <a:xfrm>
            <a:off x="8576782" y="4130518"/>
            <a:ext cx="2934653" cy="9129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which we want to get more close </a:t>
            </a:r>
          </a:p>
        </p:txBody>
      </p:sp>
      <p:sp>
        <p:nvSpPr>
          <p:cNvPr id="12" name="Left Arrow 11"/>
          <p:cNvSpPr/>
          <p:nvPr/>
        </p:nvSpPr>
        <p:spPr>
          <a:xfrm>
            <a:off x="7414640" y="4279822"/>
            <a:ext cx="896684" cy="6143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659850" y="4138518"/>
            <a:ext cx="1523047" cy="9121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mc:AlternateContent xmlns:mc="http://schemas.openxmlformats.org/markup-compatibility/2006" xmlns:a14="http://schemas.microsoft.com/office/drawing/2010/main">
        <mc:Choice Requires="a14">
          <p:sp>
            <p:nvSpPr>
              <p:cNvPr id="15" name="Rectangle 14"/>
              <p:cNvSpPr/>
              <p:nvPr/>
            </p:nvSpPr>
            <p:spPr>
              <a:xfrm>
                <a:off x="1557338" y="3929778"/>
                <a:ext cx="2567604" cy="13573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𝑤</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rPr>
                      <m:t>𝛼</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𝑤</m:t>
                        </m:r>
                      </m:sub>
                    </m:sSub>
                  </m:oMath>
                </a14:m>
                <a:r>
                  <a:rPr lang="en-US" dirty="0">
                    <a:solidFill>
                      <a:schemeClr val="tx1"/>
                    </a:solidFill>
                  </a:rPr>
                  <a:t>J(w)</a:t>
                </a:r>
              </a:p>
            </p:txBody>
          </p:sp>
        </mc:Choice>
        <mc:Fallback xmlns="">
          <p:sp>
            <p:nvSpPr>
              <p:cNvPr id="15" name="Rectangle 14"/>
              <p:cNvSpPr>
                <a:spLocks noRot="1" noChangeAspect="1" noMove="1" noResize="1" noEditPoints="1" noAdjustHandles="1" noChangeArrowheads="1" noChangeShapeType="1" noTextEdit="1"/>
              </p:cNvSpPr>
              <p:nvPr/>
            </p:nvSpPr>
            <p:spPr>
              <a:xfrm>
                <a:off x="1557338" y="3929778"/>
                <a:ext cx="2567604" cy="135731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181629" y="5702143"/>
                <a:ext cx="4357116" cy="9001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𝑤</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rPr>
                  <a:t>(</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rPr>
                          <m:t>𝑤</m:t>
                        </m:r>
                      </m:sub>
                    </m:sSub>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𝑣</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6181629" y="5702143"/>
                <a:ext cx="4357116" cy="900112"/>
              </a:xfrm>
              <a:prstGeom prst="rect">
                <a:avLst/>
              </a:prstGeom>
              <a:blipFill rotWithShape="0">
                <a:blip r:embed="rId4"/>
                <a:stretch>
                  <a:fillRect/>
                </a:stretch>
              </a:blipFill>
            </p:spPr>
            <p:txBody>
              <a:bodyPr/>
              <a:lstStyle/>
              <a:p>
                <a:r>
                  <a:rPr lang="en-US">
                    <a:noFill/>
                  </a:rPr>
                  <a:t> </a:t>
                </a:r>
              </a:p>
            </p:txBody>
          </p:sp>
        </mc:Fallback>
      </mc:AlternateContent>
      <p:sp>
        <p:nvSpPr>
          <p:cNvPr id="23" name="Rectangle 22"/>
          <p:cNvSpPr/>
          <p:nvPr/>
        </p:nvSpPr>
        <p:spPr>
          <a:xfrm>
            <a:off x="2084832" y="5702143"/>
            <a:ext cx="3127819" cy="9001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stochastic gradient method</a:t>
            </a:r>
          </a:p>
        </p:txBody>
      </p:sp>
      <p:cxnSp>
        <p:nvCxnSpPr>
          <p:cNvPr id="25" name="Elbow Connector 24"/>
          <p:cNvCxnSpPr>
            <a:stCxn id="15" idx="1"/>
            <a:endCxn id="23" idx="1"/>
          </p:cNvCxnSpPr>
          <p:nvPr/>
        </p:nvCxnSpPr>
        <p:spPr>
          <a:xfrm rot="10800000" flipH="1" flipV="1">
            <a:off x="1557338" y="4608433"/>
            <a:ext cx="527494" cy="1543765"/>
          </a:xfrm>
          <a:prstGeom prst="bentConnector3">
            <a:avLst>
              <a:gd name="adj1" fmla="val -433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6" idx="1"/>
          </p:cNvCxnSpPr>
          <p:nvPr/>
        </p:nvCxnSpPr>
        <p:spPr>
          <a:xfrm>
            <a:off x="5212651" y="6152199"/>
            <a:ext cx="96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2055" y="2932062"/>
            <a:ext cx="1714739" cy="962159"/>
          </a:xfrm>
          <a:prstGeom prst="rect">
            <a:avLst/>
          </a:prstGeom>
        </p:spPr>
      </p:pic>
      <p:cxnSp>
        <p:nvCxnSpPr>
          <p:cNvPr id="37" name="Straight Arrow Connector 36"/>
          <p:cNvCxnSpPr/>
          <p:nvPr/>
        </p:nvCxnSpPr>
        <p:spPr>
          <a:xfrm flipV="1">
            <a:off x="3558159" y="3929778"/>
            <a:ext cx="0" cy="371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ight Arrow 37"/>
          <p:cNvSpPr/>
          <p:nvPr/>
        </p:nvSpPr>
        <p:spPr>
          <a:xfrm>
            <a:off x="10729913" y="5916454"/>
            <a:ext cx="1157288" cy="47148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Elbow Connector 39"/>
          <p:cNvCxnSpPr>
            <a:stCxn id="7" idx="2"/>
            <a:endCxn id="11" idx="0"/>
          </p:cNvCxnSpPr>
          <p:nvPr/>
        </p:nvCxnSpPr>
        <p:spPr>
          <a:xfrm rot="16200000" flipH="1">
            <a:off x="9274727" y="3361136"/>
            <a:ext cx="1510190" cy="285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 idx="4"/>
            <a:endCxn id="3" idx="0"/>
          </p:cNvCxnSpPr>
          <p:nvPr/>
        </p:nvCxnSpPr>
        <p:spPr>
          <a:xfrm rot="5400000">
            <a:off x="3728680" y="-605576"/>
            <a:ext cx="527638" cy="38153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ight Brace 7"/>
          <p:cNvSpPr/>
          <p:nvPr/>
        </p:nvSpPr>
        <p:spPr>
          <a:xfrm>
            <a:off x="4135374" y="2932062"/>
            <a:ext cx="135446" cy="23550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Elbow Connector 9"/>
          <p:cNvCxnSpPr>
            <a:stCxn id="13" idx="2"/>
            <a:endCxn id="8" idx="1"/>
          </p:cNvCxnSpPr>
          <p:nvPr/>
        </p:nvCxnSpPr>
        <p:spPr>
          <a:xfrm rot="10800000">
            <a:off x="4270820" y="4109577"/>
            <a:ext cx="1389030" cy="484999"/>
          </a:xfrm>
          <a:prstGeom prst="bentConnector5">
            <a:avLst>
              <a:gd name="adj1" fmla="val 50000"/>
              <a:gd name="adj2" fmla="val 99417"/>
              <a:gd name="adj3" fmla="val 6692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311891"/>
      </p:ext>
    </p:extLst>
  </p:cSld>
  <p:clrMapOvr>
    <a:masterClrMapping/>
  </p:clrMapOvr>
  <p:transition spd="slow">
    <p:circl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Right Arrow 2"/>
          <p:cNvSpPr/>
          <p:nvPr/>
        </p:nvSpPr>
        <p:spPr>
          <a:xfrm>
            <a:off x="575073" y="4513418"/>
            <a:ext cx="1714500" cy="8001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834580" y="3068949"/>
            <a:ext cx="3486150" cy="1522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represent states by feature vectors </a:t>
            </a:r>
          </a:p>
        </p:txBody>
      </p:sp>
      <p:sp>
        <p:nvSpPr>
          <p:cNvPr id="5" name="Left Brace 4"/>
          <p:cNvSpPr/>
          <p:nvPr/>
        </p:nvSpPr>
        <p:spPr>
          <a:xfrm>
            <a:off x="2528888" y="2957513"/>
            <a:ext cx="442912" cy="37290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Double Bracket 10"/>
          <p:cNvSpPr/>
          <p:nvPr/>
        </p:nvSpPr>
        <p:spPr>
          <a:xfrm>
            <a:off x="8686799" y="2853927"/>
            <a:ext cx="728663" cy="1900237"/>
          </a:xfrm>
          <a:prstGeom prst="bracketPair">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6003130" y="3138177"/>
                <a:ext cx="6096000" cy="1477328"/>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𝑆</m:t>
                          </m:r>
                        </m:e>
                      </m:d>
                    </m:oMath>
                  </m:oMathPara>
                </a14:m>
                <a:endParaRPr lang="en-US" dirty="0"/>
              </a:p>
              <a:p>
                <a:pPr algn="ctr"/>
                <a:r>
                  <a:rPr lang="en-US" dirty="0"/>
                  <a:t>.</a:t>
                </a:r>
              </a:p>
              <a:p>
                <a:pPr algn="ctr"/>
                <a:r>
                  <a:rPr lang="en-US" dirty="0"/>
                  <a:t>.</a:t>
                </a:r>
              </a:p>
              <a:p>
                <a:pPr algn="ctr"/>
                <a:r>
                  <a:rPr lang="en-US" dirty="0"/>
                  <a:t>.</a:t>
                </a: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003130" y="3138177"/>
                <a:ext cx="6096000" cy="1477328"/>
              </a:xfrm>
              <a:prstGeom prst="rect">
                <a:avLst/>
              </a:prstGeom>
              <a:blipFill rotWithShape="0">
                <a:blip r:embed="rId2"/>
                <a:stretch>
                  <a:fillRect b="-2479"/>
                </a:stretch>
              </a:blipFill>
            </p:spPr>
            <p:txBody>
              <a:bodyPr/>
              <a:lstStyle/>
              <a:p>
                <a:r>
                  <a:rPr lang="en-US">
                    <a:noFill/>
                  </a:rPr>
                  <a:t> </a:t>
                </a:r>
              </a:p>
            </p:txBody>
          </p:sp>
        </mc:Fallback>
      </mc:AlternateContent>
      <p:sp>
        <p:nvSpPr>
          <p:cNvPr id="13" name="TextBox 12"/>
          <p:cNvSpPr txBox="1"/>
          <p:nvPr/>
        </p:nvSpPr>
        <p:spPr>
          <a:xfrm>
            <a:off x="8022430" y="3619379"/>
            <a:ext cx="1028700" cy="369332"/>
          </a:xfrm>
          <a:prstGeom prst="rect">
            <a:avLst/>
          </a:prstGeom>
          <a:noFill/>
        </p:spPr>
        <p:txBody>
          <a:bodyPr wrap="square" rtlCol="0">
            <a:spAutoFit/>
          </a:bodyPr>
          <a:lstStyle/>
          <a:p>
            <a:r>
              <a:rPr lang="en-US" dirty="0"/>
              <a:t>X(S)=</a:t>
            </a:r>
          </a:p>
        </p:txBody>
      </p:sp>
      <p:sp>
        <p:nvSpPr>
          <p:cNvPr id="14" name="Right Arrow 13"/>
          <p:cNvSpPr/>
          <p:nvPr/>
        </p:nvSpPr>
        <p:spPr>
          <a:xfrm>
            <a:off x="6604396" y="3513472"/>
            <a:ext cx="1271587" cy="581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34580" y="4822031"/>
            <a:ext cx="3479303" cy="16866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represent value functions by linear combination of features</a:t>
            </a:r>
          </a:p>
        </p:txBody>
      </p:sp>
      <p:sp>
        <p:nvSpPr>
          <p:cNvPr id="16" name="Right Arrow 15"/>
          <p:cNvSpPr/>
          <p:nvPr/>
        </p:nvSpPr>
        <p:spPr>
          <a:xfrm>
            <a:off x="6457950" y="5329238"/>
            <a:ext cx="1418033" cy="700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ounded Rectangle 16"/>
              <p:cNvSpPr/>
              <p:nvPr/>
            </p:nvSpPr>
            <p:spPr>
              <a:xfrm>
                <a:off x="8022430" y="4857034"/>
                <a:ext cx="3178970" cy="152876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𝑣</m:t>
                          </m:r>
                        </m:e>
                      </m:acc>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𝑆</m:t>
                              </m:r>
                            </m:e>
                          </m:d>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𝑗</m:t>
                              </m:r>
                            </m:sub>
                          </m:sSub>
                        </m:e>
                      </m:nary>
                    </m:oMath>
                  </m:oMathPara>
                </a14:m>
                <a:endParaRPr lang="en-US" dirty="0"/>
              </a:p>
            </p:txBody>
          </p:sp>
        </mc:Choice>
        <mc:Fallback xmlns="">
          <p:sp>
            <p:nvSpPr>
              <p:cNvPr id="17" name="Rounded Rectangle 16"/>
              <p:cNvSpPr>
                <a:spLocks noRot="1" noChangeAspect="1" noMove="1" noResize="1" noEditPoints="1" noAdjustHandles="1" noChangeArrowheads="1" noChangeShapeType="1" noTextEdit="1"/>
              </p:cNvSpPr>
              <p:nvPr/>
            </p:nvSpPr>
            <p:spPr>
              <a:xfrm>
                <a:off x="8022430" y="4857034"/>
                <a:ext cx="3178970" cy="1528762"/>
              </a:xfrm>
              <a:prstGeom prst="roundRect">
                <a:avLst/>
              </a:prstGeom>
              <a:blipFill rotWithShape="0">
                <a:blip r:embed="rId3"/>
                <a:stretch>
                  <a:fillRect/>
                </a:stretch>
              </a:blipFill>
            </p:spPr>
            <p:txBody>
              <a:bodyPr/>
              <a:lstStyle/>
              <a:p>
                <a:r>
                  <a:rPr lang="en-US">
                    <a:noFill/>
                  </a:rPr>
                  <a:t> </a:t>
                </a:r>
              </a:p>
            </p:txBody>
          </p:sp>
        </mc:Fallback>
      </mc:AlternateContent>
      <p:sp>
        <p:nvSpPr>
          <p:cNvPr id="18" name="Right Brace 17"/>
          <p:cNvSpPr/>
          <p:nvPr/>
        </p:nvSpPr>
        <p:spPr>
          <a:xfrm>
            <a:off x="11075194" y="2850353"/>
            <a:ext cx="897730" cy="35754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p:cNvSpPr/>
              <p:nvPr/>
            </p:nvSpPr>
            <p:spPr>
              <a:xfrm>
                <a:off x="6457950" y="285750"/>
                <a:ext cx="3571278" cy="11644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 our cost function</a:t>
                </a:r>
              </a:p>
              <a:p>
                <a:pPr algn="ctr"/>
                <a:endParaRPr lang="en-US" dirty="0">
                  <a:solidFill>
                    <a:schemeClr val="tx1"/>
                  </a:solidFill>
                </a:endParaRPr>
              </a:p>
              <a:p>
                <a:pPr algn="ctr"/>
                <a:r>
                  <a:rPr lang="en-US" dirty="0">
                    <a:solidFill>
                      <a:schemeClr val="tx1"/>
                    </a:solidFill>
                  </a:rPr>
                  <a:t>J(w)=</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𝐸</m:t>
                        </m:r>
                      </m:e>
                      <m:sub>
                        <m:r>
                          <a:rPr lang="en-US" i="1">
                            <a:solidFill>
                              <a:schemeClr val="tx1"/>
                            </a:solidFill>
                            <a:latin typeface="Cambria Math" panose="02040503050406030204" pitchFamily="18" charset="0"/>
                            <a:ea typeface="Cambria Math" panose="02040503050406030204" pitchFamily="18" charset="0"/>
                          </a:rPr>
                          <m:t>𝜋</m:t>
                        </m:r>
                      </m:sub>
                    </m:sSub>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m:t>
                            </m:r>
                          </m:e>
                        </m:d>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oMath>
                </a14:m>
                <a:endParaRPr lang="en-US" dirty="0">
                  <a:solidFill>
                    <a:schemeClr val="tx1"/>
                  </a:solidFill>
                </a:endParaRPr>
              </a:p>
              <a:p>
                <a:pPr algn="ctr"/>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6457950" y="285750"/>
                <a:ext cx="3571278" cy="1164427"/>
              </a:xfrm>
              <a:prstGeom prst="rect">
                <a:avLst/>
              </a:prstGeom>
              <a:blipFill rotWithShape="0">
                <a:blip r:embed="rId4"/>
                <a:stretch>
                  <a:fillRect t="-3627"/>
                </a:stretch>
              </a:blipFill>
            </p:spPr>
            <p:txBody>
              <a:bodyPr/>
              <a:lstStyle/>
              <a:p>
                <a:r>
                  <a:rPr lang="en-US">
                    <a:noFill/>
                  </a:rPr>
                  <a:t> </a:t>
                </a:r>
              </a:p>
            </p:txBody>
          </p:sp>
        </mc:Fallback>
      </mc:AlternateContent>
      <p:cxnSp>
        <p:nvCxnSpPr>
          <p:cNvPr id="21" name="Elbow Connector 20"/>
          <p:cNvCxnSpPr>
            <a:stCxn id="18" idx="1"/>
            <a:endCxn id="19" idx="3"/>
          </p:cNvCxnSpPr>
          <p:nvPr/>
        </p:nvCxnSpPr>
        <p:spPr>
          <a:xfrm rot="10800000">
            <a:off x="10029228" y="867965"/>
            <a:ext cx="1943696" cy="3770113"/>
          </a:xfrm>
          <a:prstGeom prst="bentConnector3">
            <a:avLst>
              <a:gd name="adj1" fmla="val -403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Left Arrow 24"/>
          <p:cNvSpPr/>
          <p:nvPr/>
        </p:nvSpPr>
        <p:spPr>
          <a:xfrm>
            <a:off x="5386387" y="700088"/>
            <a:ext cx="871537" cy="4286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929061" y="264318"/>
            <a:ext cx="1257300" cy="13144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UPDATE</a:t>
            </a:r>
          </a:p>
        </p:txBody>
      </p:sp>
      <mc:AlternateContent xmlns:mc="http://schemas.openxmlformats.org/markup-compatibility/2006" xmlns:a14="http://schemas.microsoft.com/office/drawing/2010/main">
        <mc:Choice Requires="a14">
          <p:sp>
            <p:nvSpPr>
              <p:cNvPr id="28" name="Rectangle 27"/>
              <p:cNvSpPr/>
              <p:nvPr/>
            </p:nvSpPr>
            <p:spPr>
              <a:xfrm>
                <a:off x="515700" y="1941256"/>
                <a:ext cx="3103735" cy="369332"/>
              </a:xfrm>
              <a:prstGeom prst="rect">
                <a:avLst/>
              </a:prstGeom>
              <a:solidFill>
                <a:srgbClr val="FFFF00"/>
              </a:solidFill>
            </p:spPr>
            <p:txBody>
              <a:bodyPr wrap="none">
                <a:spAutoFit/>
              </a:bodyP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𝑤</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515700" y="1941256"/>
                <a:ext cx="3103735" cy="369332"/>
              </a:xfrm>
              <a:prstGeom prst="rect">
                <a:avLst/>
              </a:prstGeom>
              <a:blipFill rotWithShape="0">
                <a:blip r:embed="rId5"/>
                <a:stretch>
                  <a:fillRect t="-8197" r="-39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15700" y="1560913"/>
                <a:ext cx="3103735" cy="307777"/>
              </a:xfrm>
              <a:prstGeom prst="rect">
                <a:avLst/>
              </a:prstGeom>
              <a:solidFill>
                <a:srgbClr val="FFFF00"/>
              </a:solid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rPr>
                            <m:t>𝑤</m:t>
                          </m:r>
                        </m:sub>
                      </m:sSub>
                      <m:acc>
                        <m:accPr>
                          <m:chr m:val="̂"/>
                          <m:ctrlPr>
                            <a:rPr lang="en-US" sz="1400" i="1">
                              <a:latin typeface="Cambria Math" panose="02040503050406030204" pitchFamily="18" charset="0"/>
                            </a:rPr>
                          </m:ctrlPr>
                        </m:accPr>
                        <m:e>
                          <m:r>
                            <a:rPr lang="en-US" sz="1400" i="1">
                              <a:latin typeface="Cambria Math" panose="02040503050406030204" pitchFamily="18" charset="0"/>
                            </a:rPr>
                            <m:t>𝑣</m:t>
                          </m:r>
                        </m:e>
                      </m:acc>
                      <m:r>
                        <a:rPr lang="en-US" sz="1400" i="1">
                          <a:latin typeface="Cambria Math" panose="02040503050406030204" pitchFamily="18" charset="0"/>
                        </a:rPr>
                        <m:t>(</m:t>
                      </m:r>
                      <m:r>
                        <a:rPr lang="en-US" sz="1400" i="1">
                          <a:latin typeface="Cambria Math" panose="02040503050406030204" pitchFamily="18" charset="0"/>
                        </a:rPr>
                        <m:t>𝑆</m:t>
                      </m:r>
                      <m:r>
                        <a:rPr lang="en-US" sz="1400" i="1">
                          <a:latin typeface="Cambria Math" panose="02040503050406030204" pitchFamily="18" charset="0"/>
                        </a:rPr>
                        <m:t>,</m:t>
                      </m:r>
                      <m:r>
                        <a:rPr lang="en-US" sz="1400" i="1">
                          <a:latin typeface="Cambria Math" panose="02040503050406030204" pitchFamily="18" charset="0"/>
                        </a:rPr>
                        <m:t>𝑤</m:t>
                      </m:r>
                      <m:r>
                        <a:rPr lang="en-US" sz="1400" i="1">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𝑆</m:t>
                      </m:r>
                      <m:r>
                        <a:rPr lang="en-US" sz="1400" b="0" i="1" smtClean="0">
                          <a:latin typeface="Cambria Math" panose="02040503050406030204" pitchFamily="18" charset="0"/>
                        </a:rPr>
                        <m:t>)</m:t>
                      </m:r>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15700" y="1560913"/>
                <a:ext cx="3103735" cy="307777"/>
              </a:xfrm>
              <a:prstGeom prst="rect">
                <a:avLst/>
              </a:prstGeom>
              <a:blipFill rotWithShape="0">
                <a:blip r:embed="rId6"/>
                <a:stretch>
                  <a:fillRect b="-5882"/>
                </a:stretch>
              </a:blipFill>
            </p:spPr>
            <p:txBody>
              <a:bodyPr/>
              <a:lstStyle/>
              <a:p>
                <a:r>
                  <a:rPr lang="en-US">
                    <a:noFill/>
                  </a:rPr>
                  <a:t> </a:t>
                </a:r>
              </a:p>
            </p:txBody>
          </p:sp>
        </mc:Fallback>
      </mc:AlternateContent>
      <p:cxnSp>
        <p:nvCxnSpPr>
          <p:cNvPr id="33" name="Elbow Connector 32"/>
          <p:cNvCxnSpPr>
            <a:stCxn id="26" idx="2"/>
            <a:endCxn id="31" idx="0"/>
          </p:cNvCxnSpPr>
          <p:nvPr/>
        </p:nvCxnSpPr>
        <p:spPr>
          <a:xfrm rot="10800000" flipV="1">
            <a:off x="2067569" y="921543"/>
            <a:ext cx="1861493" cy="6393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993814"/>
      </p:ext>
    </p:extLst>
  </p:cSld>
  <p:clrMapOvr>
    <a:masterClrMapping/>
  </p:clrMapOvr>
  <p:transition spd="slow">
    <p:circl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143375" y="185738"/>
            <a:ext cx="3771900" cy="151447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Table lookup method </a:t>
            </a:r>
          </a:p>
          <a:p>
            <a:pPr algn="ctr"/>
            <a:endParaRPr lang="en-US" dirty="0">
              <a:solidFill>
                <a:schemeClr val="tx1"/>
              </a:solidFill>
            </a:endParaRPr>
          </a:p>
          <a:p>
            <a:pPr algn="ctr"/>
            <a:r>
              <a:rPr lang="en-US" dirty="0">
                <a:solidFill>
                  <a:schemeClr val="tx1"/>
                </a:solidFill>
              </a:rPr>
              <a:t>(just for linear value function approximation)</a:t>
            </a:r>
          </a:p>
        </p:txBody>
      </p:sp>
      <p:sp>
        <p:nvSpPr>
          <p:cNvPr id="3" name="Double Bracket 2"/>
          <p:cNvSpPr/>
          <p:nvPr/>
        </p:nvSpPr>
        <p:spPr>
          <a:xfrm>
            <a:off x="9020173" y="2130621"/>
            <a:ext cx="1285877" cy="1918098"/>
          </a:xfrm>
          <a:prstGeom prst="bracketPair">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7758111" y="2939413"/>
                <a:ext cx="1733548" cy="374270"/>
              </a:xfrm>
              <a:prstGeom prst="rect">
                <a:avLst/>
              </a:prstGeom>
              <a:noFill/>
            </p:spPr>
            <p:txBody>
              <a:bodyPr wrap="square" rtlCol="0">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𝑋</m:t>
                        </m:r>
                      </m:e>
                      <m:sup>
                        <m:r>
                          <a:rPr lang="en-US" b="0" i="1" dirty="0" smtClean="0">
                            <a:latin typeface="Cambria Math" panose="02040503050406030204" pitchFamily="18" charset="0"/>
                          </a:rPr>
                          <m:t>𝑡𝑎𝑏𝑙𝑒</m:t>
                        </m:r>
                      </m:sup>
                    </m:sSup>
                    <m:r>
                      <a:rPr lang="en-US" b="0" i="1" dirty="0" smtClean="0">
                        <a:latin typeface="Cambria Math" panose="02040503050406030204" pitchFamily="18" charset="0"/>
                      </a:rPr>
                      <m:t>(</m:t>
                    </m:r>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7758111" y="2939413"/>
                <a:ext cx="1733548" cy="374270"/>
              </a:xfrm>
              <a:prstGeom prst="rect">
                <a:avLst/>
              </a:prstGeom>
              <a:blipFill rotWithShape="0">
                <a:blip r:embed="rId2"/>
                <a:stretch>
                  <a:fillRect t="-6452"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615111" y="2330190"/>
                <a:ext cx="6096000" cy="1477328"/>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d>
                    </m:oMath>
                  </m:oMathPara>
                </a14:m>
                <a:endParaRPr lang="en-US" dirty="0"/>
              </a:p>
              <a:p>
                <a:pPr algn="ctr"/>
                <a:r>
                  <a:rPr lang="en-US" dirty="0"/>
                  <a:t>.</a:t>
                </a:r>
              </a:p>
              <a:p>
                <a:pPr algn="ctr"/>
                <a:r>
                  <a:rPr lang="en-US" dirty="0"/>
                  <a:t>.</a:t>
                </a:r>
              </a:p>
              <a:p>
                <a:pPr algn="ctr"/>
                <a:r>
                  <a:rPr lang="en-US" dirty="0"/>
                  <a:t>.</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r>
                        <a:rPr lang="en-US" i="1">
                          <a:latin typeface="Cambria Math" panose="02040503050406030204" pitchFamily="18" charset="0"/>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6615111" y="2330190"/>
                <a:ext cx="6096000" cy="1477328"/>
              </a:xfrm>
              <a:prstGeom prst="rect">
                <a:avLst/>
              </a:prstGeom>
              <a:blipFill rotWithShape="0">
                <a:blip r:embed="rId3"/>
                <a:stretch>
                  <a:fillRect b="-2469"/>
                </a:stretch>
              </a:blipFill>
            </p:spPr>
            <p:txBody>
              <a:bodyPr/>
              <a:lstStyle/>
              <a:p>
                <a:r>
                  <a:rPr lang="en-US">
                    <a:noFill/>
                  </a:rPr>
                  <a:t> </a:t>
                </a:r>
              </a:p>
            </p:txBody>
          </p:sp>
        </mc:Fallback>
      </mc:AlternateContent>
      <p:sp>
        <p:nvSpPr>
          <p:cNvPr id="6" name="Double Bracket 5"/>
          <p:cNvSpPr/>
          <p:nvPr/>
        </p:nvSpPr>
        <p:spPr>
          <a:xfrm>
            <a:off x="7458073" y="4479127"/>
            <a:ext cx="1285877" cy="1918098"/>
          </a:xfrm>
          <a:prstGeom prst="bracketPair">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6429373" y="5253510"/>
                <a:ext cx="10287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𝑤</m:t>
                          </m:r>
                        </m:e>
                      </m:d>
                      <m:r>
                        <a:rPr lang="en-US" sz="1600" b="0" i="1" smtClean="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6429373" y="5253510"/>
                <a:ext cx="1028700"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053011" y="4797559"/>
                <a:ext cx="6096000" cy="1477328"/>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𝑆</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oMath>
                  </m:oMathPara>
                </a14:m>
                <a:endParaRPr lang="en-US" dirty="0"/>
              </a:p>
              <a:p>
                <a:pPr algn="ctr"/>
                <a:r>
                  <a:rPr lang="en-US" dirty="0"/>
                  <a:t>.</a:t>
                </a:r>
              </a:p>
              <a:p>
                <a:pPr algn="ctr"/>
                <a:r>
                  <a:rPr lang="en-US" dirty="0"/>
                  <a:t>.</a:t>
                </a:r>
              </a:p>
              <a:p>
                <a:pPr algn="ctr"/>
                <a:r>
                  <a:rPr lang="en-US" dirty="0"/>
                  <a:t>.</a:t>
                </a: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053011" y="4797559"/>
                <a:ext cx="6096000" cy="1477328"/>
              </a:xfrm>
              <a:prstGeom prst="rect">
                <a:avLst/>
              </a:prstGeom>
              <a:blipFill rotWithShape="0">
                <a:blip r:embed="rId5"/>
                <a:stretch>
                  <a:fillRect b="-2893"/>
                </a:stretch>
              </a:blipFill>
            </p:spPr>
            <p:txBody>
              <a:bodyPr/>
              <a:lstStyle/>
              <a:p>
                <a:r>
                  <a:rPr lang="en-US">
                    <a:noFill/>
                  </a:rPr>
                  <a:t> </a:t>
                </a:r>
              </a:p>
            </p:txBody>
          </p:sp>
        </mc:Fallback>
      </mc:AlternateContent>
      <p:sp>
        <p:nvSpPr>
          <p:cNvPr id="9" name="Double Bracket 8"/>
          <p:cNvSpPr/>
          <p:nvPr/>
        </p:nvSpPr>
        <p:spPr>
          <a:xfrm>
            <a:off x="9020173" y="4479127"/>
            <a:ext cx="1285877" cy="1918098"/>
          </a:xfrm>
          <a:prstGeom prst="bracketPair">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6615111" y="4675221"/>
                <a:ext cx="6096000" cy="1477328"/>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a:p>
                <a:pPr algn="ctr"/>
                <a:r>
                  <a:rPr lang="en-US" dirty="0"/>
                  <a:t>.</a:t>
                </a:r>
              </a:p>
              <a:p>
                <a:pPr algn="ctr"/>
                <a:r>
                  <a:rPr lang="en-US" dirty="0"/>
                  <a:t>.</a:t>
                </a:r>
              </a:p>
              <a:p>
                <a:pPr algn="ctr"/>
                <a:r>
                  <a:rPr lang="en-US" dirty="0"/>
                  <a:t>.</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6615111" y="4675221"/>
                <a:ext cx="6096000" cy="1477328"/>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787842" y="5422787"/>
                <a:ext cx="1394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8787842" y="5422787"/>
                <a:ext cx="139462" cy="276999"/>
              </a:xfrm>
              <a:prstGeom prst="rect">
                <a:avLst/>
              </a:prstGeom>
              <a:blipFill rotWithShape="0">
                <a:blip r:embed="rId7"/>
                <a:stretch>
                  <a:fillRect l="-45455" r="-40909" b="-6667"/>
                </a:stretch>
              </a:blipFill>
            </p:spPr>
            <p:txBody>
              <a:bodyPr/>
              <a:lstStyle/>
              <a:p>
                <a:r>
                  <a:rPr lang="en-US">
                    <a:noFill/>
                  </a:rPr>
                  <a:t> </a:t>
                </a:r>
              </a:p>
            </p:txBody>
          </p:sp>
        </mc:Fallback>
      </mc:AlternateContent>
      <p:sp>
        <p:nvSpPr>
          <p:cNvPr id="12" name="Rectangle 11"/>
          <p:cNvSpPr/>
          <p:nvPr/>
        </p:nvSpPr>
        <p:spPr>
          <a:xfrm>
            <a:off x="1514474" y="3277489"/>
            <a:ext cx="4014787" cy="2314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Lookup table equations</a:t>
            </a:r>
          </a:p>
        </p:txBody>
      </p:sp>
      <p:sp>
        <p:nvSpPr>
          <p:cNvPr id="13" name="Left Brace 12"/>
          <p:cNvSpPr/>
          <p:nvPr/>
        </p:nvSpPr>
        <p:spPr>
          <a:xfrm>
            <a:off x="5810249" y="2557463"/>
            <a:ext cx="528639" cy="38397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2663164"/>
      </p:ext>
    </p:extLst>
  </p:cSld>
  <p:clrMapOvr>
    <a:masterClrMapping/>
  </p:clrMapOvr>
  <p:transition spd="slow">
    <p:circl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498848" y="164592"/>
            <a:ext cx="3785616" cy="11437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 approximation</a:t>
            </a:r>
          </a:p>
          <a:p>
            <a:pPr algn="ctr"/>
            <a:endParaRPr lang="en-US" dirty="0"/>
          </a:p>
          <a:p>
            <a:pPr algn="ctr"/>
            <a:r>
              <a:rPr lang="en-US" dirty="0"/>
              <a:t>prediction</a:t>
            </a:r>
          </a:p>
        </p:txBody>
      </p:sp>
      <p:sp>
        <p:nvSpPr>
          <p:cNvPr id="4" name="Oval 3"/>
          <p:cNvSpPr/>
          <p:nvPr/>
        </p:nvSpPr>
        <p:spPr>
          <a:xfrm>
            <a:off x="1344113" y="3466718"/>
            <a:ext cx="1913206" cy="4970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MC</a:t>
            </a:r>
          </a:p>
        </p:txBody>
      </p:sp>
      <p:sp>
        <p:nvSpPr>
          <p:cNvPr id="5" name="Oval 4"/>
          <p:cNvSpPr/>
          <p:nvPr/>
        </p:nvSpPr>
        <p:spPr>
          <a:xfrm>
            <a:off x="6618616" y="3633469"/>
            <a:ext cx="1913206" cy="618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TD(0)</a:t>
            </a:r>
          </a:p>
        </p:txBody>
      </p:sp>
      <mc:AlternateContent xmlns:mc="http://schemas.openxmlformats.org/markup-compatibility/2006" xmlns:a14="http://schemas.microsoft.com/office/drawing/2010/main">
        <mc:Choice Requires="a14">
          <p:sp>
            <p:nvSpPr>
              <p:cNvPr id="6" name="Oval 5"/>
              <p:cNvSpPr/>
              <p:nvPr/>
            </p:nvSpPr>
            <p:spPr>
              <a:xfrm>
                <a:off x="8115183" y="1410086"/>
                <a:ext cx="1913206" cy="984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6" name="Oval 5"/>
              <p:cNvSpPr>
                <a:spLocks noRot="1" noChangeAspect="1" noMove="1" noResize="1" noEditPoints="1" noAdjustHandles="1" noChangeArrowheads="1" noChangeShapeType="1" noTextEdit="1"/>
              </p:cNvSpPr>
              <p:nvPr/>
            </p:nvSpPr>
            <p:spPr>
              <a:xfrm>
                <a:off x="8115183" y="1410086"/>
                <a:ext cx="1913206" cy="984738"/>
              </a:xfrm>
              <a:prstGeom prst="ellipse">
                <a:avLst/>
              </a:prstGeom>
              <a:blipFill rotWithShape="0">
                <a:blip r:embed="rId2"/>
                <a:stretch>
                  <a:fillRect/>
                </a:stretch>
              </a:blipFill>
            </p:spPr>
            <p:txBody>
              <a:bodyPr/>
              <a:lstStyle/>
              <a:p>
                <a:r>
                  <a:rPr lang="en-US">
                    <a:noFill/>
                  </a:rPr>
                  <a:t> </a:t>
                </a:r>
              </a:p>
            </p:txBody>
          </p:sp>
        </mc:Fallback>
      </mc:AlternateContent>
      <p:sp>
        <p:nvSpPr>
          <p:cNvPr id="7" name="Oval 6"/>
          <p:cNvSpPr/>
          <p:nvPr/>
        </p:nvSpPr>
        <p:spPr>
          <a:xfrm>
            <a:off x="10466587" y="407963"/>
            <a:ext cx="1628336" cy="900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Backward view</a:t>
            </a:r>
          </a:p>
        </p:txBody>
      </p:sp>
      <p:sp>
        <p:nvSpPr>
          <p:cNvPr id="8" name="Oval 7"/>
          <p:cNvSpPr/>
          <p:nvPr/>
        </p:nvSpPr>
        <p:spPr>
          <a:xfrm>
            <a:off x="10476614" y="2387506"/>
            <a:ext cx="1628336" cy="900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view</a:t>
            </a:r>
          </a:p>
        </p:txBody>
      </p:sp>
      <mc:AlternateContent xmlns:mc="http://schemas.openxmlformats.org/markup-compatibility/2006" xmlns:a14="http://schemas.microsoft.com/office/drawing/2010/main">
        <mc:Choice Requires="a14">
          <p:sp>
            <p:nvSpPr>
              <p:cNvPr id="9" name="Rectangle 8"/>
              <p:cNvSpPr/>
              <p:nvPr/>
            </p:nvSpPr>
            <p:spPr>
              <a:xfrm>
                <a:off x="763645" y="4229634"/>
                <a:ext cx="3143180" cy="60469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r>
                      <a:rPr lang="en-US" sz="1600" i="1" smtClean="0">
                        <a:solidFill>
                          <a:schemeClr val="tx1"/>
                        </a:solidFill>
                        <a:latin typeface="Cambria Math" panose="02040503050406030204" pitchFamily="18" charset="0"/>
                        <a:ea typeface="Cambria Math" panose="02040503050406030204" pitchFamily="18" charset="0"/>
                      </a:rPr>
                      <m:t>𝑤</m:t>
                    </m:r>
                    <m:r>
                      <a:rPr lang="en-US" sz="1600" i="1" smtClean="0">
                        <a:solidFill>
                          <a:schemeClr val="tx1"/>
                        </a:solidFill>
                        <a:latin typeface="Cambria Math" panose="02040503050406030204" pitchFamily="18" charset="0"/>
                        <a:ea typeface="Cambria Math" panose="02040503050406030204" pitchFamily="18" charset="0"/>
                      </a:rPr>
                      <m:t>=</m:t>
                    </m:r>
                    <m:r>
                      <a:rPr lang="en-US" sz="1600" i="1" smtClean="0">
                        <a:solidFill>
                          <a:schemeClr val="tx1"/>
                        </a:solidFill>
                        <a:latin typeface="Cambria Math" panose="02040503050406030204" pitchFamily="18" charset="0"/>
                        <a:ea typeface="Cambria Math" panose="02040503050406030204" pitchFamily="18" charset="0"/>
                      </a:rPr>
                      <m:t>𝛼</m:t>
                    </m:r>
                  </m:oMath>
                </a14:m>
                <a:r>
                  <a:rPr lang="en-US" sz="1600" dirty="0">
                    <a:solidFill>
                      <a:schemeClr val="tx1"/>
                    </a:solidFill>
                  </a:rPr>
                  <a:t>(</a:t>
                </a:r>
                <a14:m>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𝐺</m:t>
                        </m:r>
                      </m:e>
                      <m:sub>
                        <m:r>
                          <a:rPr lang="en-US" sz="1600" b="0" i="1" dirty="0" smtClean="0">
                            <a:solidFill>
                              <a:schemeClr val="tx1"/>
                            </a:solidFill>
                            <a:latin typeface="Cambria Math" panose="02040503050406030204" pitchFamily="18" charset="0"/>
                          </a:rPr>
                          <m:t>𝑡</m:t>
                        </m:r>
                      </m:sub>
                    </m:sSub>
                  </m:oMath>
                </a14:m>
                <a:r>
                  <a:rPr lang="en-US" sz="1600" dirty="0">
                    <a:solidFill>
                      <a:schemeClr val="tx1"/>
                    </a:solidFill>
                  </a:rPr>
                  <a:t>-</a:t>
                </a:r>
                <a14:m>
                  <m:oMath xmlns:m="http://schemas.openxmlformats.org/officeDocument/2006/math">
                    <m:acc>
                      <m:accPr>
                        <m:chr m:val="̂"/>
                        <m:ctrlPr>
                          <a:rPr lang="en-US" sz="1600" i="1">
                            <a:solidFill>
                              <a:schemeClr val="tx1"/>
                            </a:solidFill>
                            <a:latin typeface="Cambria Math" panose="02040503050406030204" pitchFamily="18" charset="0"/>
                          </a:rPr>
                        </m:ctrlPr>
                      </m:accPr>
                      <m:e>
                        <m:r>
                          <a:rPr lang="en-US" sz="1600" i="1">
                            <a:solidFill>
                              <a:schemeClr val="tx1"/>
                            </a:solidFill>
                            <a:latin typeface="Cambria Math" panose="02040503050406030204" pitchFamily="18" charset="0"/>
                          </a:rPr>
                          <m:t>𝑣</m:t>
                        </m:r>
                      </m:e>
                    </m:acc>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𝑆</m:t>
                        </m:r>
                      </m:e>
                      <m:sub>
                        <m:r>
                          <a:rPr lang="en-US" sz="1600" i="1">
                            <a:solidFill>
                              <a:schemeClr val="tx1"/>
                            </a:solidFill>
                            <a:latin typeface="Cambria Math" panose="02040503050406030204" pitchFamily="18" charset="0"/>
                          </a:rPr>
                          <m:t>𝑡</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𝑤</m:t>
                    </m:r>
                    <m:r>
                      <a:rPr lang="en-US" sz="1600" i="1">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m:t>
                        </m:r>
                      </m:e>
                      <m:sub>
                        <m:r>
                          <a:rPr lang="en-US" sz="1600" b="0" i="1" smtClean="0">
                            <a:solidFill>
                              <a:schemeClr val="tx1"/>
                            </a:solidFill>
                            <a:latin typeface="Cambria Math" panose="02040503050406030204" pitchFamily="18" charset="0"/>
                          </a:rPr>
                          <m:t>𝑤</m:t>
                        </m:r>
                      </m:sub>
                    </m:sSub>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𝑣</m:t>
                        </m:r>
                      </m:e>
                    </m:acc>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𝑆</m:t>
                        </m:r>
                      </m:e>
                      <m:sub>
                        <m:r>
                          <a:rPr lang="en-US" sz="1600" i="1">
                            <a:solidFill>
                              <a:schemeClr val="tx1"/>
                            </a:solidFill>
                            <a:latin typeface="Cambria Math" panose="02040503050406030204" pitchFamily="18" charset="0"/>
                          </a:rPr>
                          <m:t>𝑡</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𝑤</m:t>
                    </m:r>
                    <m:r>
                      <a:rPr lang="en-US" sz="1600" b="0" i="1" smtClean="0">
                        <a:solidFill>
                          <a:schemeClr val="tx1"/>
                        </a:solidFill>
                        <a:latin typeface="Cambria Math" panose="02040503050406030204" pitchFamily="18" charset="0"/>
                      </a:rPr>
                      <m:t>)</m:t>
                    </m:r>
                  </m:oMath>
                </a14:m>
                <a:endParaRPr lang="en-US" sz="12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763645" y="4229634"/>
                <a:ext cx="3143180" cy="60469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61180" y="4936761"/>
                <a:ext cx="3348111" cy="7033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661180" y="4936761"/>
                <a:ext cx="3348111" cy="70338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38809" y="5781937"/>
                <a:ext cx="2923814" cy="369332"/>
              </a:xfrm>
              <a:prstGeom prst="rect">
                <a:avLst/>
              </a:prstGeom>
              <a:solidFill>
                <a:srgbClr val="FFFF00"/>
              </a:solidFill>
            </p:spPr>
            <p:txBody>
              <a:bodyPr wrap="none">
                <a:spAutoFit/>
              </a:bodyP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𝑤</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oMath>
                </a14:m>
                <a:r>
                  <a:rPr lang="en-US" dirty="0"/>
                  <a:t>(</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838809" y="5781937"/>
                <a:ext cx="2923814" cy="369332"/>
              </a:xfrm>
              <a:prstGeom prst="rect">
                <a:avLst/>
              </a:prstGeom>
              <a:blipFill rotWithShape="0">
                <a:blip r:embed="rId5"/>
                <a:stretch>
                  <a:fillRect t="-8197" r="-418" b="-24590"/>
                </a:stretch>
              </a:blipFill>
            </p:spPr>
            <p:txBody>
              <a:bodyPr/>
              <a:lstStyle/>
              <a:p>
                <a:r>
                  <a:rPr lang="en-US">
                    <a:noFill/>
                  </a:rPr>
                  <a:t> </a:t>
                </a:r>
              </a:p>
            </p:txBody>
          </p:sp>
        </mc:Fallback>
      </mc:AlternateContent>
      <p:cxnSp>
        <p:nvCxnSpPr>
          <p:cNvPr id="13" name="Elbow Connector 12"/>
          <p:cNvCxnSpPr>
            <a:stCxn id="2" idx="4"/>
            <a:endCxn id="4" idx="0"/>
          </p:cNvCxnSpPr>
          <p:nvPr/>
        </p:nvCxnSpPr>
        <p:spPr>
          <a:xfrm rot="5400000">
            <a:off x="3266975" y="342036"/>
            <a:ext cx="2158423" cy="40909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2" idx="4"/>
            <a:endCxn id="5" idx="0"/>
          </p:cNvCxnSpPr>
          <p:nvPr/>
        </p:nvCxnSpPr>
        <p:spPr>
          <a:xfrm rot="16200000" flipH="1">
            <a:off x="5820850" y="1879100"/>
            <a:ext cx="2325174" cy="11835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401529" y="4486910"/>
                <a:ext cx="4347381" cy="61944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r>
                      <a:rPr lang="en-US" sz="1600" i="1" smtClean="0">
                        <a:solidFill>
                          <a:schemeClr val="tx1"/>
                        </a:solidFill>
                        <a:latin typeface="Cambria Math" panose="02040503050406030204" pitchFamily="18" charset="0"/>
                        <a:ea typeface="Cambria Math" panose="02040503050406030204" pitchFamily="18" charset="0"/>
                      </a:rPr>
                      <m:t>𝑤</m:t>
                    </m:r>
                    <m:r>
                      <a:rPr lang="en-US" sz="1600" i="1" smtClean="0">
                        <a:solidFill>
                          <a:schemeClr val="tx1"/>
                        </a:solidFill>
                        <a:latin typeface="Cambria Math" panose="02040503050406030204" pitchFamily="18" charset="0"/>
                        <a:ea typeface="Cambria Math" panose="02040503050406030204" pitchFamily="18" charset="0"/>
                      </a:rPr>
                      <m:t>=</m:t>
                    </m:r>
                    <m:r>
                      <a:rPr lang="en-US" sz="1600" i="1" smtClean="0">
                        <a:solidFill>
                          <a:schemeClr val="tx1"/>
                        </a:solidFill>
                        <a:latin typeface="Cambria Math" panose="02040503050406030204" pitchFamily="18" charset="0"/>
                        <a:ea typeface="Cambria Math" panose="02040503050406030204" pitchFamily="18" charset="0"/>
                      </a:rPr>
                      <m:t>𝛼</m:t>
                    </m:r>
                  </m:oMath>
                </a14:m>
                <a:r>
                  <a:rPr lang="en-US" sz="1600" dirty="0">
                    <a:solidFill>
                      <a:schemeClr val="tx1"/>
                    </a:solidFill>
                  </a:rPr>
                  <a:t>(</a:t>
                </a:r>
                <a14:m>
                  <m:oMath xmlns:m="http://schemas.openxmlformats.org/officeDocument/2006/math">
                    <m:r>
                      <a:rPr lang="en-US" sz="1600" i="1" dirty="0" smtClean="0">
                        <a:solidFill>
                          <a:schemeClr val="tx1"/>
                        </a:solidFill>
                        <a:latin typeface="Cambria Math" panose="02040503050406030204" pitchFamily="18" charset="0"/>
                      </a:rPr>
                      <m:t>𝑅</m:t>
                    </m:r>
                  </m:oMath>
                </a14:m>
                <a:r>
                  <a:rPr lang="en-US" sz="1600" dirty="0">
                    <a:solidFill>
                      <a:schemeClr val="tx1"/>
                    </a:solidFill>
                  </a:rPr>
                  <a:t>+</a:t>
                </a:r>
                <a:r>
                  <a:rPr lang="en-US" sz="1600" dirty="0">
                    <a:solidFill>
                      <a:schemeClr val="tx1"/>
                    </a:solidFill>
                    <a:latin typeface="Cambria Math" panose="02040503050406030204" pitchFamily="18" charset="0"/>
                    <a:ea typeface="Cambria Math" panose="02040503050406030204" pitchFamily="18" charset="0"/>
                  </a:rPr>
                  <a:t>𝜆</a:t>
                </a:r>
                <a14:m>
                  <m:oMath xmlns:m="http://schemas.openxmlformats.org/officeDocument/2006/math">
                    <m:acc>
                      <m:accPr>
                        <m:chr m:val="̂"/>
                        <m:ctrlPr>
                          <a:rPr lang="en-US" sz="1600" i="1">
                            <a:solidFill>
                              <a:schemeClr val="tx1"/>
                            </a:solidFill>
                            <a:latin typeface="Cambria Math" panose="02040503050406030204" pitchFamily="18" charset="0"/>
                          </a:rPr>
                        </m:ctrlPr>
                      </m:accPr>
                      <m:e>
                        <m:r>
                          <a:rPr lang="en-US" sz="1600" i="1">
                            <a:solidFill>
                              <a:schemeClr val="tx1"/>
                            </a:solidFill>
                            <a:latin typeface="Cambria Math" panose="02040503050406030204" pitchFamily="18" charset="0"/>
                          </a:rPr>
                          <m:t>𝑣</m:t>
                        </m:r>
                      </m:e>
                    </m:acc>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𝑆</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𝑤</m:t>
                        </m:r>
                      </m:e>
                    </m:d>
                    <m:r>
                      <a:rPr lang="en-US" sz="1600" b="0" i="1" smtClean="0">
                        <a:solidFill>
                          <a:schemeClr val="tx1"/>
                        </a:solidFill>
                        <a:latin typeface="Cambria Math" panose="02040503050406030204" pitchFamily="18" charset="0"/>
                      </a:rPr>
                      <m:t>−</m:t>
                    </m:r>
                    <m:acc>
                      <m:accPr>
                        <m:chr m:val="̂"/>
                        <m:ctrlPr>
                          <a:rPr lang="en-US" sz="1600" i="1">
                            <a:solidFill>
                              <a:schemeClr val="tx1"/>
                            </a:solidFill>
                            <a:latin typeface="Cambria Math" panose="02040503050406030204" pitchFamily="18" charset="0"/>
                          </a:rPr>
                        </m:ctrlPr>
                      </m:accPr>
                      <m:e>
                        <m:r>
                          <a:rPr lang="en-US" sz="1600" i="1">
                            <a:solidFill>
                              <a:schemeClr val="tx1"/>
                            </a:solidFill>
                            <a:latin typeface="Cambria Math" panose="02040503050406030204" pitchFamily="18" charset="0"/>
                          </a:rPr>
                          <m:t>𝑣</m:t>
                        </m:r>
                      </m:e>
                    </m:acc>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𝑤</m:t>
                    </m:r>
                    <m:r>
                      <a:rPr lang="en-US" sz="1600" i="1">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m:t>
                        </m:r>
                      </m:e>
                      <m:sub>
                        <m:r>
                          <a:rPr lang="en-US" sz="1600" b="0" i="1" smtClean="0">
                            <a:solidFill>
                              <a:schemeClr val="tx1"/>
                            </a:solidFill>
                            <a:latin typeface="Cambria Math" panose="02040503050406030204" pitchFamily="18" charset="0"/>
                          </a:rPr>
                          <m:t>𝑤</m:t>
                        </m:r>
                      </m:sub>
                    </m:sSub>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𝑣</m:t>
                        </m:r>
                      </m:e>
                    </m:acc>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𝑤</m:t>
                    </m:r>
                    <m:r>
                      <a:rPr lang="en-US" sz="1600" b="0" i="1" smtClean="0">
                        <a:solidFill>
                          <a:schemeClr val="tx1"/>
                        </a:solidFill>
                        <a:latin typeface="Cambria Math" panose="02040503050406030204" pitchFamily="18" charset="0"/>
                      </a:rPr>
                      <m:t>)</m:t>
                    </m:r>
                  </m:oMath>
                </a14:m>
                <a:endParaRPr lang="en-US" sz="1600"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401529" y="4486910"/>
                <a:ext cx="4347381" cy="61944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312553" y="5152902"/>
                <a:ext cx="4549249" cy="7033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a:t>
                </a:r>
                <a14:m>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𝑆</m:t>
                        </m:r>
                      </m:e>
                      <m:sub>
                        <m:r>
                          <a:rPr lang="en-US" sz="1400" b="0" i="1" smtClean="0">
                            <a:solidFill>
                              <a:schemeClr val="bg1"/>
                            </a:solidFill>
                            <a:latin typeface="Cambria Math" panose="02040503050406030204" pitchFamily="18" charset="0"/>
                          </a:rPr>
                          <m:t>1</m:t>
                        </m:r>
                      </m:sub>
                    </m:sSub>
                    <m:r>
                      <a:rPr lang="en-US" sz="1400" b="0" i="1" smtClean="0">
                        <a:solidFill>
                          <a:schemeClr val="bg1"/>
                        </a:solidFill>
                        <a:latin typeface="Cambria Math" panose="02040503050406030204" pitchFamily="18" charset="0"/>
                      </a:rPr>
                      <m:t>,</m:t>
                    </m:r>
                    <m:sSub>
                      <m:sSubPr>
                        <m:ctrlPr>
                          <a:rPr lang="en-US" sz="1400" i="1" dirty="0">
                            <a:solidFill>
                              <a:schemeClr val="bg1"/>
                            </a:solidFill>
                            <a:latin typeface="Cambria Math" panose="02040503050406030204" pitchFamily="18" charset="0"/>
                          </a:rPr>
                        </m:ctrlPr>
                      </m:sSubPr>
                      <m:e>
                        <m:r>
                          <a:rPr lang="en-US" sz="1400" i="1" dirty="0">
                            <a:solidFill>
                              <a:schemeClr val="bg1"/>
                            </a:solidFill>
                            <a:latin typeface="Cambria Math" panose="02040503050406030204" pitchFamily="18" charset="0"/>
                          </a:rPr>
                          <m:t>𝑅</m:t>
                        </m:r>
                      </m:e>
                      <m:sub>
                        <m:r>
                          <a:rPr lang="en-US" sz="1400" b="0" i="1" dirty="0" smtClean="0">
                            <a:solidFill>
                              <a:schemeClr val="bg1"/>
                            </a:solidFill>
                            <a:latin typeface="Cambria Math" panose="02040503050406030204" pitchFamily="18" charset="0"/>
                          </a:rPr>
                          <m:t>2</m:t>
                        </m:r>
                      </m:sub>
                    </m:sSub>
                    <m:r>
                      <m:rPr>
                        <m:nor/>
                      </m:rPr>
                      <a:rPr lang="en-US" sz="1400" dirty="0">
                        <a:solidFill>
                          <a:schemeClr val="bg1"/>
                        </a:solidFill>
                      </a:rPr>
                      <m:t>+</m:t>
                    </m:r>
                    <m:r>
                      <m:rPr>
                        <m:nor/>
                      </m:rPr>
                      <a:rPr lang="en-US" sz="1400" dirty="0">
                        <a:solidFill>
                          <a:schemeClr val="bg1"/>
                        </a:solidFill>
                        <a:latin typeface="Cambria Math" panose="02040503050406030204" pitchFamily="18" charset="0"/>
                        <a:ea typeface="Cambria Math" panose="02040503050406030204" pitchFamily="18" charset="0"/>
                      </a:rPr>
                      <m:t>𝜆</m:t>
                    </m:r>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𝑣</m:t>
                        </m:r>
                      </m:e>
                    </m:acc>
                    <m:d>
                      <m:dPr>
                        <m:ctrlPr>
                          <a:rPr lang="en-US" sz="1400" i="1">
                            <a:solidFill>
                              <a:schemeClr val="bg1"/>
                            </a:solidFill>
                            <a:latin typeface="Cambria Math" panose="02040503050406030204" pitchFamily="18" charset="0"/>
                          </a:rPr>
                        </m:ctrlPr>
                      </m:dPr>
                      <m:e>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𝑆</m:t>
                            </m:r>
                          </m:e>
                          <m:sub>
                            <m:r>
                              <a:rPr lang="en-US" sz="1400" b="0" i="1" smtClean="0">
                                <a:solidFill>
                                  <a:schemeClr val="bg1"/>
                                </a:solidFill>
                                <a:latin typeface="Cambria Math" panose="02040503050406030204" pitchFamily="18" charset="0"/>
                              </a:rPr>
                              <m:t>2</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𝑤</m:t>
                        </m:r>
                      </m:e>
                    </m:d>
                    <m:r>
                      <a:rPr lang="en-US" sz="1400" b="0" i="1" smtClean="0">
                        <a:solidFill>
                          <a:schemeClr val="bg1"/>
                        </a:solidFill>
                        <a:latin typeface="Cambria Math" panose="02040503050406030204" pitchFamily="18" charset="0"/>
                      </a:rPr>
                      <m:t>),</m:t>
                    </m:r>
                    <m:r>
                      <m:rPr>
                        <m:nor/>
                      </m:rPr>
                      <a:rPr lang="en-US" sz="1400" dirty="0">
                        <a:solidFill>
                          <a:schemeClr val="bg1"/>
                        </a:solidFill>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𝑆</m:t>
                        </m:r>
                      </m:e>
                      <m:sub>
                        <m:r>
                          <a:rPr lang="en-US" sz="1400" b="0" i="1" smtClean="0">
                            <a:solidFill>
                              <a:schemeClr val="bg1"/>
                            </a:solidFill>
                            <a:latin typeface="Cambria Math" panose="02040503050406030204" pitchFamily="18" charset="0"/>
                          </a:rPr>
                          <m:t>2</m:t>
                        </m:r>
                      </m:sub>
                    </m:sSub>
                    <m:r>
                      <a:rPr lang="en-US" sz="1400" i="1">
                        <a:solidFill>
                          <a:schemeClr val="bg1"/>
                        </a:solidFill>
                        <a:latin typeface="Cambria Math" panose="02040503050406030204" pitchFamily="18" charset="0"/>
                      </a:rPr>
                      <m:t>,</m:t>
                    </m:r>
                    <m:sSub>
                      <m:sSubPr>
                        <m:ctrlPr>
                          <a:rPr lang="en-US" sz="1400" i="1" dirty="0">
                            <a:solidFill>
                              <a:schemeClr val="bg1"/>
                            </a:solidFill>
                            <a:latin typeface="Cambria Math" panose="02040503050406030204" pitchFamily="18" charset="0"/>
                          </a:rPr>
                        </m:ctrlPr>
                      </m:sSubPr>
                      <m:e>
                        <m:r>
                          <a:rPr lang="en-US" sz="1400" i="1" dirty="0">
                            <a:solidFill>
                              <a:schemeClr val="bg1"/>
                            </a:solidFill>
                            <a:latin typeface="Cambria Math" panose="02040503050406030204" pitchFamily="18" charset="0"/>
                          </a:rPr>
                          <m:t>𝑅</m:t>
                        </m:r>
                      </m:e>
                      <m:sub>
                        <m:r>
                          <a:rPr lang="en-US" sz="1400" b="0" i="1" dirty="0" smtClean="0">
                            <a:solidFill>
                              <a:schemeClr val="bg1"/>
                            </a:solidFill>
                            <a:latin typeface="Cambria Math" panose="02040503050406030204" pitchFamily="18" charset="0"/>
                          </a:rPr>
                          <m:t>3</m:t>
                        </m:r>
                      </m:sub>
                    </m:sSub>
                    <m:r>
                      <m:rPr>
                        <m:nor/>
                      </m:rPr>
                      <a:rPr lang="en-US" sz="1400" dirty="0">
                        <a:solidFill>
                          <a:schemeClr val="bg1"/>
                        </a:solidFill>
                      </a:rPr>
                      <m:t>+</m:t>
                    </m:r>
                    <m:r>
                      <m:rPr>
                        <m:nor/>
                      </m:rPr>
                      <a:rPr lang="en-US" sz="1400" dirty="0">
                        <a:solidFill>
                          <a:schemeClr val="bg1"/>
                        </a:solidFill>
                        <a:latin typeface="Cambria Math" panose="02040503050406030204" pitchFamily="18" charset="0"/>
                        <a:ea typeface="Cambria Math" panose="02040503050406030204" pitchFamily="18" charset="0"/>
                      </a:rPr>
                      <m:t>𝜆</m:t>
                    </m:r>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𝑣</m:t>
                        </m:r>
                      </m:e>
                    </m:acc>
                    <m:d>
                      <m:dPr>
                        <m:ctrlPr>
                          <a:rPr lang="en-US" sz="1400" i="1">
                            <a:solidFill>
                              <a:schemeClr val="bg1"/>
                            </a:solidFill>
                            <a:latin typeface="Cambria Math" panose="02040503050406030204" pitchFamily="18" charset="0"/>
                          </a:rPr>
                        </m:ctrlPr>
                      </m:dPr>
                      <m:e>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𝑆</m:t>
                            </m:r>
                          </m:e>
                          <m:sub>
                            <m:r>
                              <a:rPr lang="en-US" sz="1400" b="0" i="1" smtClean="0">
                                <a:solidFill>
                                  <a:schemeClr val="bg1"/>
                                </a:solidFill>
                                <a:latin typeface="Cambria Math" panose="02040503050406030204" pitchFamily="18" charset="0"/>
                              </a:rPr>
                              <m:t>3</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𝑤</m:t>
                        </m:r>
                      </m:e>
                    </m:d>
                    <m:r>
                      <a:rPr lang="en-US" sz="1400" i="1">
                        <a:solidFill>
                          <a:schemeClr val="bg1"/>
                        </a:solidFill>
                        <a:latin typeface="Cambria Math" panose="02040503050406030204" pitchFamily="18" charset="0"/>
                      </a:rPr>
                      <m:t>)</m:t>
                    </m:r>
                  </m:oMath>
                </a14:m>
                <a:r>
                  <a:rPr lang="en-US" sz="1400" dirty="0"/>
                  <a:t>,….,</a:t>
                </a:r>
                <a:r>
                  <a:rPr lang="en-US" sz="1400" dirty="0">
                    <a:solidFill>
                      <a:schemeClr val="bg1"/>
                    </a:solidFill>
                  </a:rPr>
                  <a:t>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𝑆</m:t>
                        </m:r>
                      </m:e>
                      <m:sub>
                        <m:r>
                          <a:rPr lang="en-US" sz="1400" b="0" i="1" smtClean="0">
                            <a:solidFill>
                              <a:schemeClr val="bg1"/>
                            </a:solidFill>
                            <a:latin typeface="Cambria Math" panose="02040503050406030204" pitchFamily="18" charset="0"/>
                          </a:rPr>
                          <m:t>𝑇</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Sub>
                      <m:sSubPr>
                        <m:ctrlPr>
                          <a:rPr lang="en-US" sz="1400" i="1" dirty="0">
                            <a:solidFill>
                              <a:schemeClr val="bg1"/>
                            </a:solidFill>
                            <a:latin typeface="Cambria Math" panose="02040503050406030204" pitchFamily="18" charset="0"/>
                          </a:rPr>
                        </m:ctrlPr>
                      </m:sSubPr>
                      <m:e>
                        <m:r>
                          <a:rPr lang="en-US" sz="1400" i="1" dirty="0">
                            <a:solidFill>
                              <a:schemeClr val="bg1"/>
                            </a:solidFill>
                            <a:latin typeface="Cambria Math" panose="02040503050406030204" pitchFamily="18" charset="0"/>
                          </a:rPr>
                          <m:t>𝑅</m:t>
                        </m:r>
                      </m:e>
                      <m:sub>
                        <m:r>
                          <a:rPr lang="en-US" sz="1400" b="0" i="1" dirty="0" smtClean="0">
                            <a:solidFill>
                              <a:schemeClr val="bg1"/>
                            </a:solidFill>
                            <a:latin typeface="Cambria Math" panose="02040503050406030204" pitchFamily="18" charset="0"/>
                          </a:rPr>
                          <m:t>𝑡</m:t>
                        </m:r>
                      </m:sub>
                    </m:sSub>
                    <m:r>
                      <a:rPr lang="en-US" sz="1400" i="1">
                        <a:solidFill>
                          <a:schemeClr val="bg1"/>
                        </a:solidFill>
                        <a:latin typeface="Cambria Math" panose="02040503050406030204" pitchFamily="18" charset="0"/>
                      </a:rPr>
                      <m:t>)</m:t>
                    </m:r>
                  </m:oMath>
                </a14:m>
                <a:endParaRPr lang="en-US" sz="1400" dirty="0"/>
              </a:p>
            </p:txBody>
          </p:sp>
        </mc:Choice>
        <mc:Fallback xmlns="">
          <p:sp>
            <p:nvSpPr>
              <p:cNvPr id="19" name="Rectangle 18"/>
              <p:cNvSpPr>
                <a:spLocks noRot="1" noChangeAspect="1" noMove="1" noResize="1" noEditPoints="1" noAdjustHandles="1" noChangeArrowheads="1" noChangeShapeType="1" noTextEdit="1"/>
              </p:cNvSpPr>
              <p:nvPr/>
            </p:nvSpPr>
            <p:spPr>
              <a:xfrm>
                <a:off x="5312553" y="5152902"/>
                <a:ext cx="4549249" cy="70338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793306" y="5989386"/>
                <a:ext cx="1563826" cy="369332"/>
              </a:xfrm>
              <a:prstGeom prst="rect">
                <a:avLst/>
              </a:prstGeom>
              <a:solidFill>
                <a:srgbClr val="FFFF00"/>
              </a:solidFill>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𝑤</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𝛼𝛿</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6793306" y="5989386"/>
                <a:ext cx="1563826" cy="369332"/>
              </a:xfrm>
              <a:prstGeom prst="rect">
                <a:avLst/>
              </a:prstGeom>
              <a:blipFill rotWithShape="0">
                <a:blip r:embed="rId8"/>
                <a:stretch>
                  <a:fillRect b="-13333"/>
                </a:stretch>
              </a:blipFill>
            </p:spPr>
            <p:txBody>
              <a:bodyPr/>
              <a:lstStyle/>
              <a:p>
                <a:r>
                  <a:rPr lang="en-US">
                    <a:noFill/>
                  </a:rPr>
                  <a:t> </a:t>
                </a:r>
              </a:p>
            </p:txBody>
          </p:sp>
        </mc:Fallback>
      </mc:AlternateContent>
      <p:cxnSp>
        <p:nvCxnSpPr>
          <p:cNvPr id="28" name="Elbow Connector 27"/>
          <p:cNvCxnSpPr>
            <a:stCxn id="2" idx="4"/>
            <a:endCxn id="6" idx="2"/>
          </p:cNvCxnSpPr>
          <p:nvPr/>
        </p:nvCxnSpPr>
        <p:spPr>
          <a:xfrm rot="16200000" flipH="1">
            <a:off x="6956339" y="743611"/>
            <a:ext cx="594160" cy="17235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eft Brace 28"/>
          <p:cNvSpPr/>
          <p:nvPr/>
        </p:nvSpPr>
        <p:spPr>
          <a:xfrm>
            <a:off x="10255348" y="407963"/>
            <a:ext cx="281703" cy="28798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Down Arrow 30"/>
          <p:cNvSpPr/>
          <p:nvPr/>
        </p:nvSpPr>
        <p:spPr>
          <a:xfrm>
            <a:off x="11000935" y="4252706"/>
            <a:ext cx="422031" cy="108785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11141148" y="5340560"/>
            <a:ext cx="953775" cy="4918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eft Brace 32"/>
          <p:cNvSpPr/>
          <p:nvPr/>
        </p:nvSpPr>
        <p:spPr>
          <a:xfrm rot="16200000">
            <a:off x="10935149" y="3017523"/>
            <a:ext cx="788948" cy="12318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87108786"/>
      </p:ext>
    </p:extLst>
  </p:cSld>
  <p:clrMapOvr>
    <a:masterClrMapping/>
  </p:clrMapOvr>
  <p:transition spd="slow">
    <p:circl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ight Arrow 1"/>
          <p:cNvSpPr/>
          <p:nvPr/>
        </p:nvSpPr>
        <p:spPr>
          <a:xfrm>
            <a:off x="239086" y="544749"/>
            <a:ext cx="1089498" cy="642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a:off x="239086" y="4941649"/>
            <a:ext cx="992222" cy="661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1523137" y="321012"/>
            <a:ext cx="1906622" cy="108949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view</a:t>
            </a:r>
          </a:p>
        </p:txBody>
      </p:sp>
      <p:sp>
        <p:nvSpPr>
          <p:cNvPr id="5" name="Oval 4"/>
          <p:cNvSpPr/>
          <p:nvPr/>
        </p:nvSpPr>
        <p:spPr>
          <a:xfrm>
            <a:off x="1523137" y="4727640"/>
            <a:ext cx="1906622" cy="108949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backward view</a:t>
            </a:r>
          </a:p>
        </p:txBody>
      </p:sp>
      <mc:AlternateContent xmlns:mc="http://schemas.openxmlformats.org/markup-compatibility/2006" xmlns:a14="http://schemas.microsoft.com/office/drawing/2010/main">
        <mc:Choice Requires="a14">
          <p:sp>
            <p:nvSpPr>
              <p:cNvPr id="6" name="Rectangle 5"/>
              <p:cNvSpPr/>
              <p:nvPr/>
            </p:nvSpPr>
            <p:spPr>
              <a:xfrm>
                <a:off x="3624312" y="514069"/>
                <a:ext cx="4288707" cy="7033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𝜆</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𝜆</m:t>
                            </m:r>
                          </m:sup>
                        </m:sSub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𝜆</m:t>
                        </m:r>
                      </m:sup>
                    </m:sSubSup>
                    <m:r>
                      <a:rPr lang="en-US" b="0" i="1" smtClean="0">
                        <a:latin typeface="Cambria Math" panose="02040503050406030204" pitchFamily="18" charset="0"/>
                      </a:rPr>
                      <m:t>)</m:t>
                    </m:r>
                  </m:oMath>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624312" y="514069"/>
                <a:ext cx="4288707" cy="703384"/>
              </a:xfrm>
              <a:prstGeom prst="rect">
                <a:avLst/>
              </a:prstGeom>
              <a:blipFill rotWithShape="0">
                <a:blip r:embed="rId2"/>
                <a:stretch>
                  <a:fillRect/>
                </a:stretch>
              </a:blipFill>
            </p:spPr>
            <p:txBody>
              <a:bodyPr/>
              <a:lstStyle/>
              <a:p>
                <a:r>
                  <a:rPr lang="en-US">
                    <a:noFill/>
                  </a:rPr>
                  <a:t> </a:t>
                </a:r>
              </a:p>
            </p:txBody>
          </p:sp>
        </mc:Fallback>
      </mc:AlternateContent>
      <p:sp>
        <p:nvSpPr>
          <p:cNvPr id="8" name="Right Arrow 7"/>
          <p:cNvSpPr/>
          <p:nvPr/>
        </p:nvSpPr>
        <p:spPr>
          <a:xfrm>
            <a:off x="7937769" y="544749"/>
            <a:ext cx="1147864" cy="517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9220252" y="149128"/>
                <a:ext cx="2752677" cy="321114"/>
              </a:xfrm>
              <a:prstGeom prst="rect">
                <a:avLst/>
              </a:prstGeom>
              <a:solidFill>
                <a:srgbClr val="FFFF00"/>
              </a:solidFill>
            </p:spPr>
            <p:txBody>
              <a:bodyPr wrap="none">
                <a:spAutoFit/>
              </a:bodyPr>
              <a:lstStyle/>
              <a:p>
                <a:pPr algn="ct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𝑤</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𝛼</m:t>
                    </m:r>
                  </m:oMath>
                </a14:m>
                <a:r>
                  <a:rPr lang="en-US" sz="1400" dirty="0"/>
                  <a:t>(</a:t>
                </a:r>
                <a14:m>
                  <m:oMath xmlns:m="http://schemas.openxmlformats.org/officeDocument/2006/math">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𝐺</m:t>
                        </m:r>
                      </m:e>
                      <m:sub>
                        <m:r>
                          <a:rPr lang="en-US" sz="1400" b="0" i="1" smtClean="0">
                            <a:latin typeface="Cambria Math" panose="02040503050406030204" pitchFamily="18" charset="0"/>
                            <a:ea typeface="Cambria Math" panose="02040503050406030204" pitchFamily="18" charset="0"/>
                          </a:rPr>
                          <m:t>𝑡</m:t>
                        </m:r>
                      </m:sub>
                      <m:sup>
                        <m:r>
                          <a:rPr lang="en-US" sz="1400" b="0" i="1" smtClean="0">
                            <a:latin typeface="Cambria Math" panose="02040503050406030204" pitchFamily="18" charset="0"/>
                            <a:ea typeface="Cambria Math" panose="02040503050406030204" pitchFamily="18" charset="0"/>
                          </a:rPr>
                          <m:t>𝜆</m:t>
                        </m:r>
                      </m:sup>
                    </m:sSubSup>
                    <m:r>
                      <a:rPr lang="en-US" sz="1400" b="0" i="1" smtClean="0">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𝑣</m:t>
                        </m:r>
                      </m:e>
                    </m:acc>
                    <m:r>
                      <a:rPr lang="en-US" sz="1400" i="1">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𝑡</m:t>
                        </m:r>
                      </m:sub>
                    </m:sSub>
                    <m:r>
                      <a:rPr lang="en-US" sz="1400" i="1">
                        <a:latin typeface="Cambria Math" panose="02040503050406030204" pitchFamily="18" charset="0"/>
                      </a:rPr>
                      <m:t>,</m:t>
                    </m:r>
                    <m:r>
                      <a:rPr lang="en-US" sz="1400" i="1">
                        <a:latin typeface="Cambria Math" panose="02040503050406030204" pitchFamily="18" charset="0"/>
                      </a:rPr>
                      <m:t>𝑤</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rPr>
                          <m:t>𝑤</m:t>
                        </m:r>
                      </m:sub>
                    </m:sSub>
                    <m:acc>
                      <m:accPr>
                        <m:chr m:val="̂"/>
                        <m:ctrlPr>
                          <a:rPr lang="en-US" sz="1400" i="1">
                            <a:latin typeface="Cambria Math" panose="02040503050406030204" pitchFamily="18" charset="0"/>
                          </a:rPr>
                        </m:ctrlPr>
                      </m:accPr>
                      <m:e>
                        <m:r>
                          <a:rPr lang="en-US" sz="1400" i="1">
                            <a:latin typeface="Cambria Math" panose="02040503050406030204" pitchFamily="18" charset="0"/>
                          </a:rPr>
                          <m:t>𝑣</m:t>
                        </m:r>
                      </m:e>
                    </m:ac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r>
                      <a:rPr lang="en-US" sz="1400" i="1">
                        <a:latin typeface="Cambria Math" panose="02040503050406030204" pitchFamily="18" charset="0"/>
                      </a:rPr>
                      <m:t>𝑤</m:t>
                    </m:r>
                    <m:r>
                      <a:rPr lang="en-US" sz="1400" i="1">
                        <a:latin typeface="Cambria Math" panose="02040503050406030204" pitchFamily="18" charset="0"/>
                      </a:rPr>
                      <m:t>)</m:t>
                    </m:r>
                  </m:oMath>
                </a14:m>
                <a:endParaRPr lang="en-US" sz="1400" dirty="0"/>
              </a:p>
            </p:txBody>
          </p:sp>
        </mc:Choice>
        <mc:Fallback xmlns="">
          <p:sp>
            <p:nvSpPr>
              <p:cNvPr id="10" name="Rectangle 9"/>
              <p:cNvSpPr>
                <a:spLocks noRot="1" noChangeAspect="1" noMove="1" noResize="1" noEditPoints="1" noAdjustHandles="1" noChangeArrowheads="1" noChangeShapeType="1" noTextEdit="1"/>
              </p:cNvSpPr>
              <p:nvPr/>
            </p:nvSpPr>
            <p:spPr>
              <a:xfrm>
                <a:off x="9220252" y="149128"/>
                <a:ext cx="2752677" cy="321114"/>
              </a:xfrm>
              <a:prstGeom prst="rect">
                <a:avLst/>
              </a:prstGeom>
              <a:blipFill rotWithShape="0">
                <a:blip r:embed="rId3"/>
                <a:stretch>
                  <a:fillRect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9110383" y="1061811"/>
                <a:ext cx="2972417" cy="386388"/>
              </a:xfrm>
              <a:prstGeom prst="rect">
                <a:avLst/>
              </a:prstGeom>
              <a:solidFill>
                <a:srgbClr val="FFFF00"/>
              </a:solidFill>
            </p:spPr>
            <p:txBody>
              <a:bodyPr wrap="none">
                <a:spAutoFit/>
              </a:bodyP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𝑤</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oMath>
                </a14:m>
                <a:r>
                  <a:rPr lang="en-US" dirty="0"/>
                  <a:t>(</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𝜆</m:t>
                        </m:r>
                      </m:sup>
                    </m:sSubSup>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9110383" y="1061811"/>
                <a:ext cx="2972417" cy="386388"/>
              </a:xfrm>
              <a:prstGeom prst="rect">
                <a:avLst/>
              </a:prstGeom>
              <a:blipFill rotWithShape="0">
                <a:blip r:embed="rId4"/>
                <a:stretch>
                  <a:fillRect t="-3125" r="-615" b="-23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201172" y="4223873"/>
                <a:ext cx="6012870" cy="523220"/>
              </a:xfrm>
              <a:prstGeom prst="rect">
                <a:avLst/>
              </a:prstGeom>
              <a:solidFill>
                <a:srgbClr val="FFFF00"/>
              </a:solidFill>
            </p:spPr>
            <p:txBody>
              <a:bodyPr wrap="square">
                <a:spAutoFit/>
              </a:bodyPr>
              <a:lstStyle/>
              <a:p>
                <a14:m>
                  <m:oMath xmlns:m="http://schemas.openxmlformats.org/officeDocument/2006/math">
                    <m:sSub>
                      <m:sSubPr>
                        <m:ctrlPr>
                          <a:rPr lang="en-US" sz="2800" i="1" dirty="0" smtClean="0">
                            <a:latin typeface="Cambria Math" panose="02040503050406030204" pitchFamily="18" charset="0"/>
                          </a:rPr>
                        </m:ctrlPr>
                      </m:sSubPr>
                      <m:e>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ea typeface="Cambria Math" panose="02040503050406030204" pitchFamily="18" charset="0"/>
                              </a:rPr>
                              <m:t>𝛿</m:t>
                            </m:r>
                          </m:e>
                          <m:sub>
                            <m:r>
                              <a:rPr lang="en-US" sz="2800" b="0" i="1" dirty="0" smtClean="0">
                                <a:latin typeface="Cambria Math" panose="02040503050406030204" pitchFamily="18" charset="0"/>
                              </a:rPr>
                              <m:t>𝑡</m:t>
                            </m:r>
                          </m:sub>
                        </m:sSub>
                        <m:r>
                          <a:rPr lang="en-US" sz="2800" b="0" i="1" dirty="0" smtClean="0">
                            <a:latin typeface="Cambria Math" panose="02040503050406030204" pitchFamily="18" charset="0"/>
                          </a:rPr>
                          <m:t>=</m:t>
                        </m:r>
                        <m:r>
                          <a:rPr lang="en-US" sz="2800" b="0" i="1" dirty="0" smtClean="0">
                            <a:latin typeface="Cambria Math" panose="02040503050406030204" pitchFamily="18" charset="0"/>
                          </a:rPr>
                          <m:t>𝑅</m:t>
                        </m:r>
                      </m:e>
                      <m:sub>
                        <m:r>
                          <a:rPr lang="en-US" sz="2800" b="0" i="1" dirty="0" smtClean="0">
                            <a:latin typeface="Cambria Math" panose="02040503050406030204" pitchFamily="18" charset="0"/>
                          </a:rPr>
                          <m:t>𝑡</m:t>
                        </m:r>
                        <m:r>
                          <a:rPr lang="en-US" sz="2800" b="0" i="1" dirty="0" smtClean="0">
                            <a:latin typeface="Cambria Math" panose="02040503050406030204" pitchFamily="18" charset="0"/>
                          </a:rPr>
                          <m:t>+</m:t>
                        </m:r>
                        <m:r>
                          <a:rPr lang="en-US" sz="2800" b="0" i="1" dirty="0" smtClean="0">
                            <a:latin typeface="Cambria Math" panose="02040503050406030204" pitchFamily="18" charset="0"/>
                          </a:rPr>
                          <m:t>1</m:t>
                        </m:r>
                      </m:sub>
                    </m:sSub>
                  </m:oMath>
                </a14:m>
                <a:r>
                  <a:rPr lang="en-US" sz="2800" dirty="0"/>
                  <a:t>+</a:t>
                </a:r>
                <a:r>
                  <a:rPr lang="en-US" sz="2800" dirty="0">
                    <a:latin typeface="Cambria Math" panose="02040503050406030204" pitchFamily="18" charset="0"/>
                    <a:ea typeface="Cambria Math" panose="02040503050406030204" pitchFamily="18" charset="0"/>
                  </a:rPr>
                  <a:t>𝜆</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𝑣</m:t>
                        </m:r>
                      </m:e>
                    </m:acc>
                    <m:d>
                      <m:dPr>
                        <m:ctrlPr>
                          <a:rPr lang="en-US" sz="2800" i="1">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1</m:t>
                            </m:r>
                          </m:sub>
                        </m:sSub>
                        <m:r>
                          <a:rPr lang="en-US" sz="2800" i="1">
                            <a:latin typeface="Cambria Math" panose="02040503050406030204" pitchFamily="18" charset="0"/>
                          </a:rPr>
                          <m:t>,</m:t>
                        </m:r>
                        <m:r>
                          <a:rPr lang="en-US" sz="2800" i="1">
                            <a:latin typeface="Cambria Math" panose="02040503050406030204" pitchFamily="18" charset="0"/>
                          </a:rPr>
                          <m:t>𝑤</m:t>
                        </m:r>
                      </m:e>
                    </m:d>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𝑣</m:t>
                        </m:r>
                      </m:e>
                    </m:acc>
                    <m:r>
                      <a:rPr lang="en-US" sz="2800" i="1">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1</m:t>
                        </m:r>
                      </m:sub>
                    </m:sSub>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a14:m>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4201172" y="4223873"/>
                <a:ext cx="6012870" cy="523220"/>
              </a:xfrm>
              <a:prstGeom prst="rect">
                <a:avLst/>
              </a:prstGeom>
              <a:blipFill rotWithShape="0">
                <a:blip r:embed="rId5"/>
                <a:stretch>
                  <a:fillRect t="-15116"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201172" y="5116749"/>
                <a:ext cx="6012870" cy="369332"/>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201172" y="5116749"/>
                <a:ext cx="6012870" cy="369332"/>
              </a:xfrm>
              <a:prstGeom prst="rect">
                <a:avLst/>
              </a:prstGeom>
              <a:blipFill rotWithShape="0">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01172" y="5989386"/>
                <a:ext cx="6012870" cy="369332"/>
              </a:xfrm>
              <a:prstGeom prst="rect">
                <a:avLst/>
              </a:prstGeom>
              <a:solidFill>
                <a:srgbClr val="FFFF00"/>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𝑤</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𝛼𝛿</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𝑡</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201172" y="5989386"/>
                <a:ext cx="6012870" cy="369332"/>
              </a:xfrm>
              <a:prstGeom prst="rect">
                <a:avLst/>
              </a:prstGeom>
              <a:blipFill rotWithShape="0">
                <a:blip r:embed="rId7"/>
                <a:stretch>
                  <a:fillRect/>
                </a:stretch>
              </a:blipFill>
            </p:spPr>
            <p:txBody>
              <a:bodyPr/>
              <a:lstStyle/>
              <a:p>
                <a:r>
                  <a:rPr lang="en-US">
                    <a:noFill/>
                  </a:rPr>
                  <a:t> </a:t>
                </a:r>
              </a:p>
            </p:txBody>
          </p:sp>
        </mc:Fallback>
      </mc:AlternateContent>
      <p:sp>
        <p:nvSpPr>
          <p:cNvPr id="15" name="Left Brace 14"/>
          <p:cNvSpPr/>
          <p:nvPr/>
        </p:nvSpPr>
        <p:spPr>
          <a:xfrm>
            <a:off x="3624312" y="4162017"/>
            <a:ext cx="402939" cy="23131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03665160"/>
      </p:ext>
    </p:extLst>
  </p:cSld>
  <p:clrMapOvr>
    <a:masterClrMapping/>
  </p:clrMapOvr>
  <p:transition spd="slow">
    <p:circl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Oval 2"/>
          <p:cNvSpPr/>
          <p:nvPr/>
        </p:nvSpPr>
        <p:spPr>
          <a:xfrm>
            <a:off x="446548" y="187837"/>
            <a:ext cx="3785616" cy="11437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 approximation</a:t>
            </a:r>
          </a:p>
          <a:p>
            <a:pPr algn="ctr"/>
            <a:endParaRPr lang="en-US" dirty="0"/>
          </a:p>
          <a:p>
            <a:pPr algn="ctr"/>
            <a:r>
              <a:rPr lang="en-US" dirty="0"/>
              <a:t>control</a:t>
            </a:r>
          </a:p>
        </p:txBody>
      </p:sp>
      <p:sp>
        <p:nvSpPr>
          <p:cNvPr id="4" name="Rectangle 3"/>
          <p:cNvSpPr/>
          <p:nvPr/>
        </p:nvSpPr>
        <p:spPr>
          <a:xfrm>
            <a:off x="140904" y="1632836"/>
            <a:ext cx="4396903" cy="7633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control if we don’t have model we should use action-value function</a:t>
            </a:r>
          </a:p>
        </p:txBody>
      </p:sp>
      <mc:AlternateContent xmlns:mc="http://schemas.openxmlformats.org/markup-compatibility/2006" xmlns:a14="http://schemas.microsoft.com/office/drawing/2010/main">
        <mc:Choice Requires="a14">
          <p:sp>
            <p:nvSpPr>
              <p:cNvPr id="6" name="Rectangle 5"/>
              <p:cNvSpPr/>
              <p:nvPr/>
            </p:nvSpPr>
            <p:spPr>
              <a:xfrm>
                <a:off x="5468939" y="115062"/>
                <a:ext cx="3694516" cy="10607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J(w)=</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i="1" smtClean="0">
                            <a:solidFill>
                              <a:schemeClr val="tx1"/>
                            </a:solidFill>
                            <a:latin typeface="Cambria Math" panose="02040503050406030204" pitchFamily="18" charset="0"/>
                            <a:ea typeface="Cambria Math" panose="02040503050406030204" pitchFamily="18" charset="0"/>
                          </a:rPr>
                          <m:t>𝜋</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𝑄</m:t>
                            </m:r>
                          </m:e>
                          <m:sub>
                            <m:r>
                              <a:rPr lang="en-US" b="0" i="1" smtClean="0">
                                <a:solidFill>
                                  <a:schemeClr val="tx1"/>
                                </a:solidFill>
                                <a:latin typeface="Cambria Math" panose="02040503050406030204" pitchFamily="18" charset="0"/>
                                <a:ea typeface="Cambria Math" panose="02040503050406030204" pitchFamily="18" charset="0"/>
                              </a:rPr>
                              <m:t>𝜋</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e>
                        </m:d>
                        <m:r>
                          <a:rPr lang="en-US" b="0" i="1" smtClean="0">
                            <a:solidFill>
                              <a:schemeClr val="tx1"/>
                            </a:solidFill>
                            <a:latin typeface="Cambria Math" panose="02040503050406030204" pitchFamily="18" charset="0"/>
                          </a:rPr>
                          <m:t>−</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5468939" y="115062"/>
                <a:ext cx="3694516" cy="1060704"/>
              </a:xfrm>
              <a:prstGeom prst="rect">
                <a:avLst/>
              </a:prstGeom>
              <a:blipFill rotWithShape="0">
                <a:blip r:embed="rId2"/>
                <a:stretch>
                  <a:fillRect/>
                </a:stretch>
              </a:blipFill>
            </p:spPr>
            <p:txBody>
              <a:bodyPr/>
              <a:lstStyle/>
              <a:p>
                <a:r>
                  <a:rPr lang="en-US">
                    <a:noFill/>
                  </a:rPr>
                  <a:t> </a:t>
                </a:r>
              </a:p>
            </p:txBody>
          </p:sp>
        </mc:Fallback>
      </mc:AlternateContent>
      <p:sp>
        <p:nvSpPr>
          <p:cNvPr id="8" name="Rectangle 7"/>
          <p:cNvSpPr/>
          <p:nvPr/>
        </p:nvSpPr>
        <p:spPr>
          <a:xfrm>
            <a:off x="5468939" y="2105460"/>
            <a:ext cx="2944368" cy="428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Stochastic gradient decent</a:t>
            </a:r>
          </a:p>
        </p:txBody>
      </p:sp>
      <mc:AlternateContent xmlns:mc="http://schemas.openxmlformats.org/markup-compatibility/2006" xmlns:a14="http://schemas.microsoft.com/office/drawing/2010/main">
        <mc:Choice Requires="a14">
          <p:sp>
            <p:nvSpPr>
              <p:cNvPr id="14" name="Rectangle 13"/>
              <p:cNvSpPr/>
              <p:nvPr/>
            </p:nvSpPr>
            <p:spPr>
              <a:xfrm>
                <a:off x="5468939" y="1331289"/>
                <a:ext cx="2567604" cy="6708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𝑤</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rPr>
                      <m:t>𝛼</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𝑤</m:t>
                        </m:r>
                      </m:sub>
                    </m:sSub>
                  </m:oMath>
                </a14:m>
                <a:r>
                  <a:rPr lang="en-US" dirty="0">
                    <a:solidFill>
                      <a:schemeClr val="tx1"/>
                    </a:solidFill>
                  </a:rPr>
                  <a:t>J(w)</a:t>
                </a:r>
              </a:p>
            </p:txBody>
          </p:sp>
        </mc:Choice>
        <mc:Fallback xmlns="">
          <p:sp>
            <p:nvSpPr>
              <p:cNvPr id="14" name="Rectangle 13"/>
              <p:cNvSpPr>
                <a:spLocks noRot="1" noChangeAspect="1" noMove="1" noResize="1" noEditPoints="1" noAdjustHandles="1" noChangeArrowheads="1" noChangeShapeType="1" noTextEdit="1"/>
              </p:cNvSpPr>
              <p:nvPr/>
            </p:nvSpPr>
            <p:spPr>
              <a:xfrm>
                <a:off x="5468939" y="1331289"/>
                <a:ext cx="2567604" cy="67081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468938" y="2636829"/>
                <a:ext cx="5095299" cy="9001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𝑤</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rPr>
                  <a:t>(</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𝑄</m:t>
                        </m:r>
                      </m:e>
                      <m:sub>
                        <m:r>
                          <a:rPr lang="en-US" i="1">
                            <a:solidFill>
                              <a:schemeClr val="tx1"/>
                            </a:solidFill>
                            <a:latin typeface="Cambria Math" panose="02040503050406030204" pitchFamily="18" charset="0"/>
                            <a:ea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rPr>
                          <m:t>𝑤</m:t>
                        </m:r>
                      </m:sub>
                    </m:sSub>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468938" y="2636829"/>
                <a:ext cx="5095299" cy="900112"/>
              </a:xfrm>
              <a:prstGeom prst="rect">
                <a:avLst/>
              </a:prstGeom>
              <a:blipFill rotWithShape="0">
                <a:blip r:embed="rId4"/>
                <a:stretch>
                  <a:fillRect/>
                </a:stretch>
              </a:blipFill>
            </p:spPr>
            <p:txBody>
              <a:bodyPr/>
              <a:lstStyle/>
              <a:p>
                <a:r>
                  <a:rPr lang="en-US">
                    <a:noFill/>
                  </a:rPr>
                  <a:t> </a:t>
                </a:r>
              </a:p>
            </p:txBody>
          </p:sp>
        </mc:Fallback>
      </mc:AlternateContent>
      <p:sp>
        <p:nvSpPr>
          <p:cNvPr id="20" name="Oval 19"/>
          <p:cNvSpPr/>
          <p:nvPr/>
        </p:nvSpPr>
        <p:spPr>
          <a:xfrm>
            <a:off x="8009740" y="5741288"/>
            <a:ext cx="3486150" cy="848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represent (states, action) by feature vectors </a:t>
            </a:r>
          </a:p>
        </p:txBody>
      </p:sp>
      <p:sp>
        <p:nvSpPr>
          <p:cNvPr id="22" name="Double Bracket 21"/>
          <p:cNvSpPr/>
          <p:nvPr/>
        </p:nvSpPr>
        <p:spPr>
          <a:xfrm>
            <a:off x="5509417" y="5579789"/>
            <a:ext cx="1214293" cy="117123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4848140" y="5994187"/>
            <a:ext cx="1028700" cy="369332"/>
          </a:xfrm>
          <a:prstGeom prst="rect">
            <a:avLst/>
          </a:prstGeom>
          <a:noFill/>
        </p:spPr>
        <p:txBody>
          <a:bodyPr wrap="square" rtlCol="0">
            <a:spAutoFit/>
          </a:bodyPr>
          <a:lstStyle/>
          <a:p>
            <a:r>
              <a:rPr lang="en-US" dirty="0"/>
              <a:t>X(S)=</a:t>
            </a:r>
          </a:p>
        </p:txBody>
      </p:sp>
      <p:sp>
        <p:nvSpPr>
          <p:cNvPr id="25" name="Oval 24"/>
          <p:cNvSpPr/>
          <p:nvPr/>
        </p:nvSpPr>
        <p:spPr>
          <a:xfrm>
            <a:off x="8009740" y="4390414"/>
            <a:ext cx="3479303" cy="1127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represent value functions by linear combination of features</a:t>
            </a:r>
          </a:p>
        </p:txBody>
      </p:sp>
      <mc:AlternateContent xmlns:mc="http://schemas.openxmlformats.org/markup-compatibility/2006" xmlns:a14="http://schemas.microsoft.com/office/drawing/2010/main">
        <mc:Choice Requires="a14">
          <p:sp>
            <p:nvSpPr>
              <p:cNvPr id="27" name="Rounded Rectangle 26"/>
              <p:cNvSpPr/>
              <p:nvPr/>
            </p:nvSpPr>
            <p:spPr>
              <a:xfrm>
                <a:off x="4003837" y="4412168"/>
                <a:ext cx="3257742" cy="105065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1400" i="1" smtClean="0">
                              <a:solidFill>
                                <a:schemeClr val="tx1"/>
                              </a:solidFill>
                              <a:latin typeface="Cambria Math" panose="02040503050406030204" pitchFamily="18" charset="0"/>
                            </a:rPr>
                          </m:ctrlPr>
                        </m:accPr>
                        <m:e>
                          <m:r>
                            <a:rPr lang="en-US" sz="1400" b="0" i="1" smtClean="0">
                              <a:solidFill>
                                <a:schemeClr val="tx1"/>
                              </a:solidFill>
                              <a:latin typeface="Cambria Math" panose="02040503050406030204" pitchFamily="18" charset="0"/>
                            </a:rPr>
                            <m:t>𝑄</m:t>
                          </m:r>
                        </m:e>
                      </m:acc>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𝑆</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𝐴</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𝑤</m:t>
                          </m:r>
                        </m:e>
                      </m:d>
                      <m:r>
                        <a:rPr lang="en-US" sz="1400" b="0" i="1" smtClean="0">
                          <a:solidFill>
                            <a:schemeClr val="tx1"/>
                          </a:solidFill>
                          <a:latin typeface="Cambria Math" panose="02040503050406030204" pitchFamily="18" charset="0"/>
                        </a:rPr>
                        <m:t>=</m:t>
                      </m:r>
                      <m:sSup>
                        <m:sSupPr>
                          <m:ctrlPr>
                            <a:rPr lang="en-US" sz="1400" b="0" i="1" smtClean="0">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𝑥</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𝑆</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𝐴</m:t>
                          </m:r>
                          <m:r>
                            <a:rPr lang="en-US" sz="1400" b="0" i="1" smtClean="0">
                              <a:solidFill>
                                <a:schemeClr val="tx1"/>
                              </a:solidFill>
                              <a:latin typeface="Cambria Math" panose="02040503050406030204" pitchFamily="18" charset="0"/>
                            </a:rPr>
                            <m:t>)</m:t>
                          </m:r>
                        </m:e>
                        <m:sup>
                          <m:r>
                            <a:rPr lang="en-US" sz="1400" b="0" i="1" smtClean="0">
                              <a:solidFill>
                                <a:schemeClr val="tx1"/>
                              </a:solidFill>
                              <a:latin typeface="Cambria Math" panose="02040503050406030204" pitchFamily="18" charset="0"/>
                            </a:rPr>
                            <m:t>𝑇</m:t>
                          </m:r>
                        </m:sup>
                      </m:sSup>
                      <m:r>
                        <a:rPr lang="en-US" sz="1400" b="0" i="1" smtClean="0">
                          <a:solidFill>
                            <a:schemeClr val="tx1"/>
                          </a:solidFill>
                          <a:latin typeface="Cambria Math" panose="02040503050406030204" pitchFamily="18" charset="0"/>
                        </a:rPr>
                        <m:t>𝑤</m:t>
                      </m:r>
                      <m:r>
                        <a:rPr lang="en-US" sz="1400" b="0" i="1" smtClean="0">
                          <a:solidFill>
                            <a:schemeClr val="tx1"/>
                          </a:solidFill>
                          <a:latin typeface="Cambria Math" panose="02040503050406030204" pitchFamily="18" charset="0"/>
                        </a:rPr>
                        <m:t>=</m:t>
                      </m:r>
                      <m:nary>
                        <m:naryPr>
                          <m:chr m:val="∑"/>
                          <m:ctrlPr>
                            <a:rPr lang="en-US" sz="1400" b="0" i="1" smtClean="0">
                              <a:solidFill>
                                <a:schemeClr val="tx1"/>
                              </a:solidFill>
                              <a:latin typeface="Cambria Math" panose="02040503050406030204" pitchFamily="18" charset="0"/>
                            </a:rPr>
                          </m:ctrlPr>
                        </m:naryPr>
                        <m:sub>
                          <m:r>
                            <m:rPr>
                              <m:brk m:alnAt="23"/>
                            </m:rPr>
                            <a:rPr lang="en-US" sz="1400" b="0" i="1" smtClean="0">
                              <a:solidFill>
                                <a:schemeClr val="tx1"/>
                              </a:solidFill>
                              <a:latin typeface="Cambria Math" panose="02040503050406030204" pitchFamily="18" charset="0"/>
                            </a:rPr>
                            <m:t>𝑗</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m:t>
                          </m:r>
                        </m:sub>
                        <m:sup>
                          <m:r>
                            <a:rPr lang="en-US" sz="1400" b="0" i="1" smtClean="0">
                              <a:solidFill>
                                <a:schemeClr val="tx1"/>
                              </a:solidFill>
                              <a:latin typeface="Cambria Math" panose="02040503050406030204" pitchFamily="18" charset="0"/>
                            </a:rPr>
                            <m:t>𝑛</m:t>
                          </m:r>
                        </m:sup>
                        <m:e>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𝑥</m:t>
                              </m:r>
                            </m:e>
                            <m:sub>
                              <m:r>
                                <a:rPr lang="en-US" sz="1400" b="0" i="1" smtClean="0">
                                  <a:solidFill>
                                    <a:schemeClr val="tx1"/>
                                  </a:solidFill>
                                  <a:latin typeface="Cambria Math" panose="02040503050406030204" pitchFamily="18" charset="0"/>
                                </a:rPr>
                                <m:t>𝑗</m:t>
                              </m:r>
                            </m:sub>
                          </m:sSub>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𝑆</m:t>
                              </m:r>
                            </m:e>
                          </m:d>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𝑤</m:t>
                              </m:r>
                            </m:e>
                            <m:sub>
                              <m:r>
                                <a:rPr lang="en-US" sz="1400" b="0" i="1" smtClean="0">
                                  <a:solidFill>
                                    <a:schemeClr val="tx1"/>
                                  </a:solidFill>
                                  <a:latin typeface="Cambria Math" panose="02040503050406030204" pitchFamily="18" charset="0"/>
                                </a:rPr>
                                <m:t>𝑗</m:t>
                              </m:r>
                            </m:sub>
                          </m:sSub>
                        </m:e>
                      </m:nary>
                    </m:oMath>
                  </m:oMathPara>
                </a14:m>
                <a:endParaRPr lang="en-US" dirty="0"/>
              </a:p>
            </p:txBody>
          </p:sp>
        </mc:Choice>
        <mc:Fallback xmlns="">
          <p:sp>
            <p:nvSpPr>
              <p:cNvPr id="27" name="Rounded Rectangle 26"/>
              <p:cNvSpPr>
                <a:spLocks noRot="1" noChangeAspect="1" noMove="1" noResize="1" noEditPoints="1" noAdjustHandles="1" noChangeArrowheads="1" noChangeShapeType="1" noTextEdit="1"/>
              </p:cNvSpPr>
              <p:nvPr/>
            </p:nvSpPr>
            <p:spPr>
              <a:xfrm>
                <a:off x="4003837" y="4412168"/>
                <a:ext cx="3257742" cy="1050650"/>
              </a:xfrm>
              <a:prstGeom prst="round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5515758" y="5594077"/>
                <a:ext cx="1233978" cy="116955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r>
                            <a:rPr lang="en-US" sz="1400" i="1">
                              <a:latin typeface="Cambria Math" panose="02040503050406030204" pitchFamily="18" charset="0"/>
                            </a:rPr>
                            <m:t>𝑆</m:t>
                          </m:r>
                          <m:r>
                            <a:rPr lang="en-US" sz="1400" b="0" i="1" smtClean="0">
                              <a:latin typeface="Cambria Math" panose="02040503050406030204" pitchFamily="18" charset="0"/>
                            </a:rPr>
                            <m:t>,</m:t>
                          </m:r>
                          <m:r>
                            <a:rPr lang="en-US" sz="1400" b="0" i="1" smtClean="0">
                              <a:latin typeface="Cambria Math" panose="02040503050406030204" pitchFamily="18" charset="0"/>
                            </a:rPr>
                            <m:t>𝐴</m:t>
                          </m:r>
                        </m:e>
                      </m:d>
                    </m:oMath>
                  </m:oMathPara>
                </a14:m>
                <a:endParaRPr lang="en-US" sz="1400" dirty="0"/>
              </a:p>
              <a:p>
                <a:pPr algn="ctr"/>
                <a:r>
                  <a:rPr lang="en-US" sz="1400" dirty="0"/>
                  <a:t>.</a:t>
                </a:r>
              </a:p>
              <a:p>
                <a:pPr algn="ctr"/>
                <a:r>
                  <a:rPr lang="en-US" sz="1400" dirty="0"/>
                  <a:t>.</a:t>
                </a:r>
              </a:p>
              <a:p>
                <a:pPr algn="ctr"/>
                <a:r>
                  <a:rPr lang="en-US" sz="1400" dirty="0"/>
                  <a:t>.</a:t>
                </a:r>
              </a:p>
              <a:p>
                <a:pPr algn="ct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sub>
                      </m:sSub>
                      <m:r>
                        <a:rPr lang="en-US" sz="1400" i="1">
                          <a:latin typeface="Cambria Math" panose="02040503050406030204" pitchFamily="18" charset="0"/>
                        </a:rPr>
                        <m:t>(</m:t>
                      </m:r>
                      <m:r>
                        <a:rPr lang="en-US" sz="1400" i="1">
                          <a:latin typeface="Cambria Math" panose="02040503050406030204" pitchFamily="18" charset="0"/>
                        </a:rPr>
                        <m:t>𝑆</m:t>
                      </m:r>
                      <m:r>
                        <a:rPr lang="en-US" sz="1400" b="0" i="1" smtClean="0">
                          <a:latin typeface="Cambria Math" panose="02040503050406030204" pitchFamily="18" charset="0"/>
                        </a:rPr>
                        <m:t>,</m:t>
                      </m:r>
                      <m:r>
                        <a:rPr lang="en-US" sz="1400" b="0" i="1" smtClean="0">
                          <a:latin typeface="Cambria Math" panose="02040503050406030204" pitchFamily="18" charset="0"/>
                        </a:rPr>
                        <m:t>𝐴</m:t>
                      </m:r>
                      <m:r>
                        <a:rPr lang="en-US" sz="1400" i="1">
                          <a:latin typeface="Cambria Math" panose="02040503050406030204" pitchFamily="18" charset="0"/>
                        </a:rPr>
                        <m:t>)</m:t>
                      </m:r>
                    </m:oMath>
                  </m:oMathPara>
                </a14:m>
                <a:endParaRPr lang="en-US" sz="1400" dirty="0"/>
              </a:p>
            </p:txBody>
          </p:sp>
        </mc:Choice>
        <mc:Fallback xmlns="">
          <p:sp>
            <p:nvSpPr>
              <p:cNvPr id="28" name="Rectangle 27"/>
              <p:cNvSpPr>
                <a:spLocks noRot="1" noChangeAspect="1" noMove="1" noResize="1" noEditPoints="1" noAdjustHandles="1" noChangeArrowheads="1" noChangeShapeType="1" noTextEdit="1"/>
              </p:cNvSpPr>
              <p:nvPr/>
            </p:nvSpPr>
            <p:spPr>
              <a:xfrm>
                <a:off x="5515758" y="5594077"/>
                <a:ext cx="1233978" cy="1169551"/>
              </a:xfrm>
              <a:prstGeom prst="rect">
                <a:avLst/>
              </a:prstGeom>
              <a:blipFill rotWithShape="0">
                <a:blip r:embed="rId6"/>
                <a:stretch>
                  <a:fillRect b="-1042"/>
                </a:stretch>
              </a:blipFill>
            </p:spPr>
            <p:txBody>
              <a:bodyPr/>
              <a:lstStyle/>
              <a:p>
                <a:r>
                  <a:rPr lang="en-US">
                    <a:noFill/>
                  </a:rPr>
                  <a:t> </a:t>
                </a:r>
              </a:p>
            </p:txBody>
          </p:sp>
        </mc:Fallback>
      </mc:AlternateContent>
      <p:sp>
        <p:nvSpPr>
          <p:cNvPr id="29" name="Left Brace 28"/>
          <p:cNvSpPr/>
          <p:nvPr/>
        </p:nvSpPr>
        <p:spPr>
          <a:xfrm>
            <a:off x="4954589" y="115062"/>
            <a:ext cx="298347" cy="35524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Brace 29"/>
          <p:cNvSpPr/>
          <p:nvPr/>
        </p:nvSpPr>
        <p:spPr>
          <a:xfrm>
            <a:off x="10972800" y="115062"/>
            <a:ext cx="58366" cy="35524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Elbow Connector 31"/>
          <p:cNvCxnSpPr>
            <a:stCxn id="30" idx="1"/>
            <a:endCxn id="25" idx="6"/>
          </p:cNvCxnSpPr>
          <p:nvPr/>
        </p:nvCxnSpPr>
        <p:spPr>
          <a:xfrm rot="10800000" flipH="1" flipV="1">
            <a:off x="11031165" y="1891302"/>
            <a:ext cx="457877" cy="3062977"/>
          </a:xfrm>
          <a:prstGeom prst="bentConnector5">
            <a:avLst>
              <a:gd name="adj1" fmla="val 149778"/>
              <a:gd name="adj2" fmla="val 69791"/>
              <a:gd name="adj3" fmla="val 1499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30" idx="1"/>
            <a:endCxn id="20" idx="6"/>
          </p:cNvCxnSpPr>
          <p:nvPr/>
        </p:nvCxnSpPr>
        <p:spPr>
          <a:xfrm rot="10800000" flipH="1" flipV="1">
            <a:off x="11031166" y="1891303"/>
            <a:ext cx="464724" cy="4274104"/>
          </a:xfrm>
          <a:prstGeom prst="bentConnector5">
            <a:avLst>
              <a:gd name="adj1" fmla="val 151758"/>
              <a:gd name="adj2" fmla="val 65818"/>
              <a:gd name="adj3" fmla="val 149190"/>
            </a:avLst>
          </a:prstGeom>
        </p:spPr>
        <p:style>
          <a:lnRef idx="1">
            <a:schemeClr val="accent1"/>
          </a:lnRef>
          <a:fillRef idx="0">
            <a:schemeClr val="accent1"/>
          </a:fillRef>
          <a:effectRef idx="0">
            <a:schemeClr val="accent1"/>
          </a:effectRef>
          <a:fontRef idx="minor">
            <a:schemeClr val="tx1"/>
          </a:fontRef>
        </p:style>
      </p:cxnSp>
      <p:sp>
        <p:nvSpPr>
          <p:cNvPr id="37" name="Left Arrow 36"/>
          <p:cNvSpPr/>
          <p:nvPr/>
        </p:nvSpPr>
        <p:spPr>
          <a:xfrm>
            <a:off x="7094940" y="5881182"/>
            <a:ext cx="719847" cy="5953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eft Arrow 37"/>
          <p:cNvSpPr/>
          <p:nvPr/>
        </p:nvSpPr>
        <p:spPr>
          <a:xfrm>
            <a:off x="7454863" y="4722787"/>
            <a:ext cx="359924" cy="4568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Rectangle 40"/>
              <p:cNvSpPr/>
              <p:nvPr/>
            </p:nvSpPr>
            <p:spPr>
              <a:xfrm>
                <a:off x="203779" y="5645309"/>
                <a:ext cx="3226109" cy="315023"/>
              </a:xfrm>
              <a:prstGeom prst="rect">
                <a:avLst/>
              </a:prstGeom>
              <a:solidFill>
                <a:srgbClr val="FFFF00"/>
              </a:solidFill>
            </p:spPr>
            <p:txBody>
              <a:bodyPr wrap="square">
                <a:spAutoFit/>
              </a:bodyPr>
              <a:lstStyle/>
              <a:p>
                <a:pPr algn="ct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𝑤</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𝛼</m:t>
                    </m:r>
                  </m:oMath>
                </a14:m>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r>
                          <a:rPr lang="en-US" sz="1400" i="1">
                            <a:latin typeface="Cambria Math" panose="02040503050406030204" pitchFamily="18" charset="0"/>
                          </a:rPr>
                          <m:t>𝑆</m:t>
                        </m:r>
                        <m:r>
                          <a:rPr lang="en-US" sz="1400" b="0" i="1" smtClean="0">
                            <a:latin typeface="Cambria Math" panose="02040503050406030204" pitchFamily="18" charset="0"/>
                          </a:rPr>
                          <m:t>,</m:t>
                        </m:r>
                        <m:r>
                          <a:rPr lang="en-US" sz="1400" b="0" i="1" smtClean="0">
                            <a:latin typeface="Cambria Math" panose="02040503050406030204" pitchFamily="18" charset="0"/>
                          </a:rPr>
                          <m:t>𝐴</m:t>
                        </m:r>
                      </m:e>
                    </m:d>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𝑄</m:t>
                        </m:r>
                      </m:e>
                    </m:acc>
                    <m:r>
                      <a:rPr lang="en-US" sz="1400" i="1">
                        <a:latin typeface="Cambria Math" panose="02040503050406030204" pitchFamily="18" charset="0"/>
                      </a:rPr>
                      <m:t>(</m:t>
                    </m:r>
                    <m:r>
                      <a:rPr lang="en-US" sz="1400" i="1">
                        <a:latin typeface="Cambria Math" panose="02040503050406030204" pitchFamily="18" charset="0"/>
                      </a:rPr>
                      <m:t>𝑆</m:t>
                    </m:r>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r>
                      <a:rPr lang="en-US" sz="1400" i="1">
                        <a:latin typeface="Cambria Math" panose="02040503050406030204" pitchFamily="18" charset="0"/>
                      </a:rPr>
                      <m:t>𝑤</m:t>
                    </m:r>
                    <m:r>
                      <a:rPr lang="en-US" sz="1400" i="1">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endParaRPr lang="en-US" sz="1200" dirty="0"/>
              </a:p>
            </p:txBody>
          </p:sp>
        </mc:Choice>
        <mc:Fallback xmlns="">
          <p:sp>
            <p:nvSpPr>
              <p:cNvPr id="41" name="Rectangle 40"/>
              <p:cNvSpPr>
                <a:spLocks noRot="1" noChangeAspect="1" noMove="1" noResize="1" noEditPoints="1" noAdjustHandles="1" noChangeArrowheads="1" noChangeShapeType="1" noTextEdit="1"/>
              </p:cNvSpPr>
              <p:nvPr/>
            </p:nvSpPr>
            <p:spPr>
              <a:xfrm>
                <a:off x="203779" y="5645309"/>
                <a:ext cx="3226109" cy="315023"/>
              </a:xfrm>
              <a:prstGeom prst="rect">
                <a:avLst/>
              </a:prstGeom>
              <a:blipFill rotWithShape="0">
                <a:blip r:embed="rId7"/>
                <a:stretch>
                  <a:fillRect t="-1923"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264965" y="5010932"/>
                <a:ext cx="3103735" cy="378630"/>
              </a:xfrm>
              <a:prstGeom prst="rect">
                <a:avLst/>
              </a:prstGeom>
              <a:solidFill>
                <a:srgbClr val="FFFF00"/>
              </a:solid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𝑤</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𝑄</m:t>
                          </m:r>
                        </m:e>
                      </m:acc>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264965" y="5010932"/>
                <a:ext cx="3103735" cy="378630"/>
              </a:xfrm>
              <a:prstGeom prst="rect">
                <a:avLst/>
              </a:prstGeom>
              <a:blipFill rotWithShape="0">
                <a:blip r:embed="rId8"/>
                <a:stretch>
                  <a:fillRect t="-1613" b="-14516"/>
                </a:stretch>
              </a:blipFill>
            </p:spPr>
            <p:txBody>
              <a:bodyPr/>
              <a:lstStyle/>
              <a:p>
                <a:r>
                  <a:rPr lang="en-US">
                    <a:noFill/>
                  </a:rPr>
                  <a:t> </a:t>
                </a:r>
              </a:p>
            </p:txBody>
          </p:sp>
        </mc:Fallback>
      </mc:AlternateContent>
      <p:sp>
        <p:nvSpPr>
          <p:cNvPr id="43" name="Right Brace 42"/>
          <p:cNvSpPr/>
          <p:nvPr/>
        </p:nvSpPr>
        <p:spPr>
          <a:xfrm>
            <a:off x="3698683" y="4412168"/>
            <a:ext cx="172287" cy="23388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miley Face 44"/>
          <p:cNvSpPr/>
          <p:nvPr/>
        </p:nvSpPr>
        <p:spPr>
          <a:xfrm>
            <a:off x="1101525" y="6035305"/>
            <a:ext cx="1337154" cy="741951"/>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876099"/>
      </p:ext>
    </p:extLst>
  </p:cSld>
  <p:clrMapOvr>
    <a:masterClrMapping/>
  </p:clrMapOvr>
  <p:transition spd="slow">
    <p:circle/>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498848" y="164592"/>
            <a:ext cx="3785616" cy="11437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 approximation</a:t>
            </a:r>
          </a:p>
          <a:p>
            <a:pPr algn="ctr"/>
            <a:endParaRPr lang="en-US" dirty="0"/>
          </a:p>
          <a:p>
            <a:pPr algn="ctr"/>
            <a:r>
              <a:rPr lang="en-US" dirty="0"/>
              <a:t>control</a:t>
            </a:r>
          </a:p>
        </p:txBody>
      </p:sp>
      <p:sp>
        <p:nvSpPr>
          <p:cNvPr id="4" name="Oval 3"/>
          <p:cNvSpPr/>
          <p:nvPr/>
        </p:nvSpPr>
        <p:spPr>
          <a:xfrm>
            <a:off x="1344113" y="3466718"/>
            <a:ext cx="1913206" cy="4970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MC</a:t>
            </a:r>
          </a:p>
        </p:txBody>
      </p:sp>
      <p:sp>
        <p:nvSpPr>
          <p:cNvPr id="5" name="Oval 4"/>
          <p:cNvSpPr/>
          <p:nvPr/>
        </p:nvSpPr>
        <p:spPr>
          <a:xfrm>
            <a:off x="6618616" y="3633469"/>
            <a:ext cx="1913206" cy="618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TD(0)</a:t>
            </a:r>
          </a:p>
        </p:txBody>
      </p:sp>
      <mc:AlternateContent xmlns:mc="http://schemas.openxmlformats.org/markup-compatibility/2006" xmlns:a14="http://schemas.microsoft.com/office/drawing/2010/main">
        <mc:Choice Requires="a14">
          <p:sp>
            <p:nvSpPr>
              <p:cNvPr id="6" name="Oval 5"/>
              <p:cNvSpPr/>
              <p:nvPr/>
            </p:nvSpPr>
            <p:spPr>
              <a:xfrm>
                <a:off x="8115183" y="1410086"/>
                <a:ext cx="1913206" cy="984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6" name="Oval 5"/>
              <p:cNvSpPr>
                <a:spLocks noRot="1" noChangeAspect="1" noMove="1" noResize="1" noEditPoints="1" noAdjustHandles="1" noChangeArrowheads="1" noChangeShapeType="1" noTextEdit="1"/>
              </p:cNvSpPr>
              <p:nvPr/>
            </p:nvSpPr>
            <p:spPr>
              <a:xfrm>
                <a:off x="8115183" y="1410086"/>
                <a:ext cx="1913206" cy="984738"/>
              </a:xfrm>
              <a:prstGeom prst="ellipse">
                <a:avLst/>
              </a:prstGeom>
              <a:blipFill rotWithShape="0">
                <a:blip r:embed="rId2"/>
                <a:stretch>
                  <a:fillRect/>
                </a:stretch>
              </a:blipFill>
            </p:spPr>
            <p:txBody>
              <a:bodyPr/>
              <a:lstStyle/>
              <a:p>
                <a:r>
                  <a:rPr lang="en-US">
                    <a:noFill/>
                  </a:rPr>
                  <a:t> </a:t>
                </a:r>
              </a:p>
            </p:txBody>
          </p:sp>
        </mc:Fallback>
      </mc:AlternateContent>
      <p:sp>
        <p:nvSpPr>
          <p:cNvPr id="7" name="Oval 6"/>
          <p:cNvSpPr/>
          <p:nvPr/>
        </p:nvSpPr>
        <p:spPr>
          <a:xfrm>
            <a:off x="10466587" y="407963"/>
            <a:ext cx="1628336" cy="900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Backward view</a:t>
            </a:r>
          </a:p>
        </p:txBody>
      </p:sp>
      <p:sp>
        <p:nvSpPr>
          <p:cNvPr id="8" name="Oval 7"/>
          <p:cNvSpPr/>
          <p:nvPr/>
        </p:nvSpPr>
        <p:spPr>
          <a:xfrm>
            <a:off x="10476614" y="2387506"/>
            <a:ext cx="1628336" cy="900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view</a:t>
            </a:r>
          </a:p>
        </p:txBody>
      </p:sp>
      <mc:AlternateContent xmlns:mc="http://schemas.openxmlformats.org/markup-compatibility/2006" xmlns:a14="http://schemas.microsoft.com/office/drawing/2010/main">
        <mc:Choice Requires="a14">
          <p:sp>
            <p:nvSpPr>
              <p:cNvPr id="9" name="Rectangle 8"/>
              <p:cNvSpPr/>
              <p:nvPr/>
            </p:nvSpPr>
            <p:spPr>
              <a:xfrm>
                <a:off x="380258" y="4229634"/>
                <a:ext cx="3965928" cy="56533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𝑤</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rPr>
                  <a:t>(</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𝐺</m:t>
                        </m:r>
                      </m:e>
                      <m:sub>
                        <m:r>
                          <a:rPr lang="en-US" b="0" i="1" dirty="0" smtClean="0">
                            <a:solidFill>
                              <a:schemeClr val="tx1"/>
                            </a:solidFill>
                            <a:latin typeface="Cambria Math" panose="02040503050406030204" pitchFamily="18" charset="0"/>
                          </a:rPr>
                          <m:t>𝑡</m:t>
                        </m:r>
                      </m:sub>
                    </m:sSub>
                  </m:oMath>
                </a14:m>
                <a:r>
                  <a:rPr lang="en-US" dirty="0">
                    <a:solidFill>
                      <a:schemeClr val="tx1"/>
                    </a:solidFill>
                  </a:rPr>
                  <a:t>-</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rPr>
                          <m:t>𝑤</m:t>
                        </m:r>
                      </m:sub>
                    </m:sSub>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m:t>
                    </m:r>
                  </m:oMath>
                </a14:m>
                <a:endParaRPr lang="en-US" sz="14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380258" y="4229634"/>
                <a:ext cx="3965928" cy="565335"/>
              </a:xfrm>
              <a:prstGeom prst="rect">
                <a:avLst/>
              </a:prstGeom>
              <a:blipFill rotWithShape="0">
                <a:blip r:embed="rId3"/>
                <a:stretch>
                  <a:fillRect r="-1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61180" y="4936761"/>
                <a:ext cx="3348111" cy="7033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𝑆</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1</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𝐺</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2</m:t>
                            </m:r>
                          </m:sub>
                        </m:sSub>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𝑇</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𝑇</m:t>
                        </m:r>
                      </m:sub>
                    </m:sSub>
                    <m:r>
                      <a:rPr lang="en-US" sz="1400" b="0" i="1" smtClean="0">
                        <a:latin typeface="Cambria Math" panose="02040503050406030204" pitchFamily="18" charset="0"/>
                      </a:rPr>
                      <m:t>)</m:t>
                    </m:r>
                  </m:oMath>
                </a14:m>
                <a:endParaRPr lang="en-US" sz="1400" dirty="0"/>
              </a:p>
            </p:txBody>
          </p:sp>
        </mc:Choice>
        <mc:Fallback xmlns="">
          <p:sp>
            <p:nvSpPr>
              <p:cNvPr id="10" name="Rectangle 9"/>
              <p:cNvSpPr>
                <a:spLocks noRot="1" noChangeAspect="1" noMove="1" noResize="1" noEditPoints="1" noAdjustHandles="1" noChangeArrowheads="1" noChangeShapeType="1" noTextEdit="1"/>
              </p:cNvSpPr>
              <p:nvPr/>
            </p:nvSpPr>
            <p:spPr>
              <a:xfrm>
                <a:off x="661180" y="4936761"/>
                <a:ext cx="3348111" cy="70338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70503" y="5781937"/>
                <a:ext cx="3660426" cy="378630"/>
              </a:xfrm>
              <a:prstGeom prst="rect">
                <a:avLst/>
              </a:prstGeom>
              <a:solidFill>
                <a:srgbClr val="FFFF00"/>
              </a:solidFill>
            </p:spPr>
            <p:txBody>
              <a:bodyPr wrap="none">
                <a:spAutoFit/>
              </a:bodyP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𝑤</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oMath>
                </a14:m>
                <a:r>
                  <a:rPr lang="en-US" dirty="0"/>
                  <a:t>(</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𝑄</m:t>
                        </m:r>
                      </m:e>
                    </m:acc>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𝑡</m:t>
                        </m:r>
                      </m:sub>
                    </m:sSub>
                    <m:r>
                      <a:rPr lang="en-US" b="0" i="1" smtClean="0">
                        <a:latin typeface="Cambria Math" panose="02040503050406030204" pitchFamily="18" charset="0"/>
                      </a:rPr>
                      <m:t>)</m:t>
                    </m:r>
                  </m:oMath>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70503" y="5781937"/>
                <a:ext cx="3660426" cy="378630"/>
              </a:xfrm>
              <a:prstGeom prst="rect">
                <a:avLst/>
              </a:prstGeom>
              <a:blipFill rotWithShape="0">
                <a:blip r:embed="rId5"/>
                <a:stretch>
                  <a:fillRect t="-4762" b="-23810"/>
                </a:stretch>
              </a:blipFill>
            </p:spPr>
            <p:txBody>
              <a:bodyPr/>
              <a:lstStyle/>
              <a:p>
                <a:r>
                  <a:rPr lang="en-US">
                    <a:noFill/>
                  </a:rPr>
                  <a:t> </a:t>
                </a:r>
              </a:p>
            </p:txBody>
          </p:sp>
        </mc:Fallback>
      </mc:AlternateContent>
      <p:cxnSp>
        <p:nvCxnSpPr>
          <p:cNvPr id="13" name="Elbow Connector 12"/>
          <p:cNvCxnSpPr>
            <a:stCxn id="2" idx="4"/>
            <a:endCxn id="4" idx="0"/>
          </p:cNvCxnSpPr>
          <p:nvPr/>
        </p:nvCxnSpPr>
        <p:spPr>
          <a:xfrm rot="5400000">
            <a:off x="3266975" y="342036"/>
            <a:ext cx="2158423" cy="40909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2" idx="4"/>
            <a:endCxn id="5" idx="0"/>
          </p:cNvCxnSpPr>
          <p:nvPr/>
        </p:nvCxnSpPr>
        <p:spPr>
          <a:xfrm rot="16200000" flipH="1">
            <a:off x="5820850" y="1879100"/>
            <a:ext cx="2325174" cy="11835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485319" y="4485246"/>
                <a:ext cx="4347381" cy="61944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m:t>
                    </m:r>
                    <m:r>
                      <a:rPr lang="en-US" sz="1200" i="1" smtClean="0">
                        <a:solidFill>
                          <a:schemeClr val="tx1"/>
                        </a:solidFill>
                        <a:latin typeface="Cambria Math" panose="02040503050406030204" pitchFamily="18" charset="0"/>
                        <a:ea typeface="Cambria Math" panose="02040503050406030204" pitchFamily="18" charset="0"/>
                      </a:rPr>
                      <m:t>𝑤</m:t>
                    </m:r>
                    <m:r>
                      <a:rPr lang="en-US" sz="1200" i="1" smtClean="0">
                        <a:solidFill>
                          <a:schemeClr val="tx1"/>
                        </a:solidFill>
                        <a:latin typeface="Cambria Math" panose="02040503050406030204" pitchFamily="18" charset="0"/>
                        <a:ea typeface="Cambria Math" panose="02040503050406030204" pitchFamily="18" charset="0"/>
                      </a:rPr>
                      <m:t>=</m:t>
                    </m:r>
                    <m:r>
                      <a:rPr lang="en-US" sz="1200" i="1" smtClean="0">
                        <a:solidFill>
                          <a:schemeClr val="tx1"/>
                        </a:solidFill>
                        <a:latin typeface="Cambria Math" panose="02040503050406030204" pitchFamily="18" charset="0"/>
                        <a:ea typeface="Cambria Math" panose="02040503050406030204" pitchFamily="18" charset="0"/>
                      </a:rPr>
                      <m:t>𝛼</m:t>
                    </m:r>
                  </m:oMath>
                </a14:m>
                <a:r>
                  <a:rPr lang="en-US" sz="1200" dirty="0">
                    <a:solidFill>
                      <a:schemeClr val="tx1"/>
                    </a:solidFill>
                  </a:rPr>
                  <a:t>(</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𝑅</m:t>
                        </m:r>
                      </m:e>
                      <m:sub>
                        <m:r>
                          <a:rPr lang="en-US" sz="1200" i="1">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b>
                    </m:sSub>
                  </m:oMath>
                </a14:m>
                <a:r>
                  <a:rPr lang="en-US" sz="1200" dirty="0">
                    <a:solidFill>
                      <a:schemeClr val="tx1"/>
                    </a:solidFill>
                  </a:rPr>
                  <a:t>+</a:t>
                </a:r>
                <a:r>
                  <a:rPr lang="en-US" sz="1200" dirty="0">
                    <a:solidFill>
                      <a:schemeClr val="tx1"/>
                    </a:solidFill>
                    <a:latin typeface="Cambria Math" panose="02040503050406030204" pitchFamily="18" charset="0"/>
                    <a:ea typeface="Cambria Math" panose="02040503050406030204" pitchFamily="18" charset="0"/>
                  </a:rPr>
                  <a:t>𝜆</a:t>
                </a:r>
                <a14:m>
                  <m:oMath xmlns:m="http://schemas.openxmlformats.org/officeDocument/2006/math">
                    <m:acc>
                      <m:accPr>
                        <m:chr m:val="̂"/>
                        <m:ctrlPr>
                          <a:rPr lang="en-US" sz="1200" i="1" smtClean="0">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𝑄</m:t>
                        </m:r>
                      </m:e>
                    </m:acc>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𝑆</m:t>
                            </m:r>
                          </m:e>
                          <m:sub>
                            <m:r>
                              <a:rPr lang="en-US" sz="1200" i="1">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𝐴</m:t>
                            </m:r>
                          </m:e>
                          <m:sub>
                            <m:r>
                              <a:rPr lang="en-US" sz="1200" i="1">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𝑤</m:t>
                        </m:r>
                      </m:e>
                    </m:d>
                    <m:r>
                      <a:rPr lang="en-US" sz="1200" b="0" i="1" smtClean="0">
                        <a:solidFill>
                          <a:schemeClr val="tx1"/>
                        </a:solidFill>
                        <a:latin typeface="Cambria Math" panose="02040503050406030204" pitchFamily="18" charset="0"/>
                      </a:rPr>
                      <m:t>−</m:t>
                    </m:r>
                    <m:acc>
                      <m:accPr>
                        <m:chr m:val="̂"/>
                        <m:ctrlPr>
                          <a:rPr lang="en-US" sz="1200" i="1">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𝑄</m:t>
                        </m:r>
                      </m:e>
                    </m:acc>
                    <m:r>
                      <a:rPr lang="en-US"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𝑆</m:t>
                        </m:r>
                      </m:e>
                      <m:sub>
                        <m:r>
                          <a:rPr lang="en-US" sz="1200" i="1">
                            <a:solidFill>
                              <a:schemeClr val="tx1"/>
                            </a:solidFill>
                            <a:latin typeface="Cambria Math" panose="02040503050406030204" pitchFamily="18" charset="0"/>
                          </a:rPr>
                          <m:t>𝑡</m:t>
                        </m:r>
                      </m:sub>
                    </m:sSub>
                    <m:r>
                      <a:rPr lang="en-US"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𝐴</m:t>
                        </m:r>
                      </m:e>
                      <m:sub>
                        <m:r>
                          <a:rPr lang="en-US" sz="1200" i="1">
                            <a:solidFill>
                              <a:schemeClr val="tx1"/>
                            </a:solidFill>
                            <a:latin typeface="Cambria Math" panose="02040503050406030204" pitchFamily="18" charset="0"/>
                          </a:rPr>
                          <m:t>𝑡</m:t>
                        </m:r>
                      </m:sub>
                    </m:sSub>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𝑤</m:t>
                    </m:r>
                    <m:r>
                      <a:rPr lang="en-US" sz="1200" i="1">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m:t>
                        </m:r>
                      </m:e>
                      <m:sub>
                        <m:r>
                          <a:rPr lang="en-US" sz="1200" b="0" i="1" smtClean="0">
                            <a:solidFill>
                              <a:schemeClr val="tx1"/>
                            </a:solidFill>
                            <a:latin typeface="Cambria Math" panose="02040503050406030204" pitchFamily="18" charset="0"/>
                          </a:rPr>
                          <m:t>𝑤</m:t>
                        </m:r>
                      </m:sub>
                    </m:sSub>
                    <m:acc>
                      <m:accPr>
                        <m:chr m:val="̂"/>
                        <m:ctrlPr>
                          <a:rPr lang="en-US" sz="1200" b="0" i="1" smtClean="0">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𝑄</m:t>
                        </m:r>
                      </m:e>
                    </m:acc>
                    <m:r>
                      <a:rPr lang="en-US" sz="1200" b="0" i="1" smtClean="0">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𝑆</m:t>
                        </m:r>
                      </m:e>
                      <m:sub>
                        <m:r>
                          <a:rPr lang="en-US" sz="1200" i="1">
                            <a:solidFill>
                              <a:schemeClr val="tx1"/>
                            </a:solidFill>
                            <a:latin typeface="Cambria Math" panose="02040503050406030204" pitchFamily="18" charset="0"/>
                          </a:rPr>
                          <m:t>𝑡</m:t>
                        </m:r>
                      </m:sub>
                    </m:sSub>
                    <m:r>
                      <a:rPr lang="en-US"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𝐴</m:t>
                        </m:r>
                      </m:e>
                      <m:sub>
                        <m:r>
                          <a:rPr lang="en-US" sz="1200" i="1">
                            <a:solidFill>
                              <a:schemeClr val="tx1"/>
                            </a:solidFill>
                            <a:latin typeface="Cambria Math" panose="02040503050406030204" pitchFamily="18" charset="0"/>
                          </a:rPr>
                          <m:t>𝑡</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𝑤</m:t>
                    </m:r>
                    <m:r>
                      <a:rPr lang="en-US" sz="1200" b="0" i="1" smtClean="0">
                        <a:solidFill>
                          <a:schemeClr val="tx1"/>
                        </a:solidFill>
                        <a:latin typeface="Cambria Math" panose="02040503050406030204" pitchFamily="18" charset="0"/>
                      </a:rPr>
                      <m:t>)</m:t>
                    </m:r>
                  </m:oMath>
                </a14:m>
                <a:endParaRPr lang="en-US" sz="1200"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485319" y="4485246"/>
                <a:ext cx="4347381" cy="61944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312553" y="5152902"/>
                <a:ext cx="4549249" cy="7033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a:t>
                </a:r>
                <a14:m>
                  <m:oMath xmlns:m="http://schemas.openxmlformats.org/officeDocument/2006/math">
                    <m:sSub>
                      <m:sSubPr>
                        <m:ctrlPr>
                          <a:rPr lang="en-US" sz="1050" i="1" smtClean="0">
                            <a:solidFill>
                              <a:schemeClr val="bg1"/>
                            </a:solidFill>
                            <a:latin typeface="Cambria Math" panose="02040503050406030204" pitchFamily="18" charset="0"/>
                          </a:rPr>
                        </m:ctrlPr>
                      </m:sSubPr>
                      <m:e>
                        <m:r>
                          <a:rPr lang="en-US" sz="1050" b="0" i="1" smtClean="0">
                            <a:solidFill>
                              <a:schemeClr val="bg1"/>
                            </a:solidFill>
                            <a:latin typeface="Cambria Math" panose="02040503050406030204" pitchFamily="18" charset="0"/>
                          </a:rPr>
                          <m:t>(</m:t>
                        </m:r>
                        <m:r>
                          <a:rPr lang="en-US" sz="1050" i="1">
                            <a:solidFill>
                              <a:schemeClr val="bg1"/>
                            </a:solidFill>
                            <a:latin typeface="Cambria Math" panose="02040503050406030204" pitchFamily="18" charset="0"/>
                          </a:rPr>
                          <m:t>𝑆</m:t>
                        </m:r>
                      </m:e>
                      <m:sub>
                        <m:r>
                          <a:rPr lang="en-US" sz="1050" b="0" i="1" smtClean="0">
                            <a:solidFill>
                              <a:schemeClr val="bg1"/>
                            </a:solidFill>
                            <a:latin typeface="Cambria Math" panose="02040503050406030204" pitchFamily="18" charset="0"/>
                          </a:rPr>
                          <m:t>1</m:t>
                        </m:r>
                      </m:sub>
                    </m:sSub>
                    <m:r>
                      <a:rPr lang="en-US" sz="1050" i="1">
                        <a:solidFill>
                          <a:schemeClr val="bg1"/>
                        </a:solidFill>
                        <a:latin typeface="Cambria Math" panose="02040503050406030204" pitchFamily="18" charset="0"/>
                      </a:rPr>
                      <m:t>,</m:t>
                    </m:r>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𝐴</m:t>
                        </m:r>
                      </m:e>
                      <m:sub>
                        <m:r>
                          <a:rPr lang="en-US" sz="1050" b="0" i="1" smtClean="0">
                            <a:solidFill>
                              <a:schemeClr val="bg1"/>
                            </a:solidFill>
                            <a:latin typeface="Cambria Math" panose="02040503050406030204" pitchFamily="18" charset="0"/>
                          </a:rPr>
                          <m:t>1</m:t>
                        </m:r>
                      </m:sub>
                    </m:sSub>
                    <m:r>
                      <a:rPr lang="en-US" sz="1050" b="0" i="1" smtClean="0">
                        <a:solidFill>
                          <a:schemeClr val="bg1"/>
                        </a:solidFill>
                        <a:latin typeface="Cambria Math" panose="02040503050406030204" pitchFamily="18" charset="0"/>
                      </a:rPr>
                      <m:t>),</m:t>
                    </m:r>
                    <m:sSub>
                      <m:sSubPr>
                        <m:ctrlPr>
                          <a:rPr lang="en-US" sz="1050" i="1" dirty="0">
                            <a:solidFill>
                              <a:schemeClr val="bg1"/>
                            </a:solidFill>
                            <a:latin typeface="Cambria Math" panose="02040503050406030204" pitchFamily="18" charset="0"/>
                          </a:rPr>
                        </m:ctrlPr>
                      </m:sSubPr>
                      <m:e>
                        <m:r>
                          <a:rPr lang="en-US" sz="1050" i="1" dirty="0">
                            <a:solidFill>
                              <a:schemeClr val="bg1"/>
                            </a:solidFill>
                            <a:latin typeface="Cambria Math" panose="02040503050406030204" pitchFamily="18" charset="0"/>
                          </a:rPr>
                          <m:t>𝑅</m:t>
                        </m:r>
                      </m:e>
                      <m:sub>
                        <m:r>
                          <a:rPr lang="en-US" sz="1050" b="0" i="1" dirty="0" smtClean="0">
                            <a:solidFill>
                              <a:schemeClr val="bg1"/>
                            </a:solidFill>
                            <a:latin typeface="Cambria Math" panose="02040503050406030204" pitchFamily="18" charset="0"/>
                          </a:rPr>
                          <m:t>2</m:t>
                        </m:r>
                      </m:sub>
                    </m:sSub>
                    <m:r>
                      <m:rPr>
                        <m:nor/>
                      </m:rPr>
                      <a:rPr lang="en-US" sz="1050" dirty="0">
                        <a:solidFill>
                          <a:schemeClr val="bg1"/>
                        </a:solidFill>
                      </a:rPr>
                      <m:t>+</m:t>
                    </m:r>
                    <m:r>
                      <m:rPr>
                        <m:nor/>
                      </m:rPr>
                      <a:rPr lang="en-US" sz="1050" dirty="0">
                        <a:solidFill>
                          <a:schemeClr val="bg1"/>
                        </a:solidFill>
                        <a:latin typeface="Cambria Math" panose="02040503050406030204" pitchFamily="18" charset="0"/>
                        <a:ea typeface="Cambria Math" panose="02040503050406030204" pitchFamily="18" charset="0"/>
                      </a:rPr>
                      <m:t>𝜆</m:t>
                    </m:r>
                    <m:acc>
                      <m:accPr>
                        <m:chr m:val="̂"/>
                        <m:ctrlPr>
                          <a:rPr lang="en-US" sz="1050" i="1">
                            <a:solidFill>
                              <a:schemeClr val="bg1"/>
                            </a:solidFill>
                            <a:latin typeface="Cambria Math" panose="02040503050406030204" pitchFamily="18" charset="0"/>
                          </a:rPr>
                        </m:ctrlPr>
                      </m:accPr>
                      <m:e>
                        <m:r>
                          <a:rPr lang="en-US" sz="1050" b="0" i="1" smtClean="0">
                            <a:solidFill>
                              <a:schemeClr val="bg1"/>
                            </a:solidFill>
                            <a:latin typeface="Cambria Math" panose="02040503050406030204" pitchFamily="18" charset="0"/>
                          </a:rPr>
                          <m:t>𝑄</m:t>
                        </m:r>
                      </m:e>
                    </m:acc>
                    <m:d>
                      <m:dPr>
                        <m:ctrlPr>
                          <a:rPr lang="en-US" sz="1050" i="1">
                            <a:solidFill>
                              <a:schemeClr val="bg1"/>
                            </a:solidFill>
                            <a:latin typeface="Cambria Math" panose="02040503050406030204" pitchFamily="18" charset="0"/>
                          </a:rPr>
                        </m:ctrlPr>
                      </m:dPr>
                      <m:e>
                        <m:sSub>
                          <m:sSubPr>
                            <m:ctrlPr>
                              <a:rPr lang="en-US" sz="1050" i="1" smtClean="0">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𝑆</m:t>
                            </m:r>
                          </m:e>
                          <m:sub>
                            <m:r>
                              <a:rPr lang="en-US" sz="1050" b="0" i="1" smtClean="0">
                                <a:solidFill>
                                  <a:schemeClr val="bg1"/>
                                </a:solidFill>
                                <a:latin typeface="Cambria Math" panose="02040503050406030204" pitchFamily="18" charset="0"/>
                              </a:rPr>
                              <m:t>2</m:t>
                            </m:r>
                          </m:sub>
                        </m:sSub>
                        <m:r>
                          <a:rPr lang="en-US" sz="1050" i="1">
                            <a:solidFill>
                              <a:schemeClr val="bg1"/>
                            </a:solidFill>
                            <a:latin typeface="Cambria Math" panose="02040503050406030204" pitchFamily="18" charset="0"/>
                          </a:rPr>
                          <m:t>,</m:t>
                        </m:r>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𝐴</m:t>
                            </m:r>
                          </m:e>
                          <m:sub>
                            <m:r>
                              <a:rPr lang="en-US" sz="1050" b="0" i="1" smtClean="0">
                                <a:solidFill>
                                  <a:schemeClr val="bg1"/>
                                </a:solidFill>
                                <a:latin typeface="Cambria Math" panose="02040503050406030204" pitchFamily="18" charset="0"/>
                              </a:rPr>
                              <m:t>2</m:t>
                            </m:r>
                          </m:sub>
                        </m:sSub>
                        <m:r>
                          <a:rPr lang="en-US" sz="1050" i="1">
                            <a:solidFill>
                              <a:schemeClr val="bg1"/>
                            </a:solidFill>
                            <a:latin typeface="Cambria Math" panose="02040503050406030204" pitchFamily="18" charset="0"/>
                          </a:rPr>
                          <m:t>,</m:t>
                        </m:r>
                        <m:r>
                          <a:rPr lang="en-US" sz="1050" i="1">
                            <a:solidFill>
                              <a:schemeClr val="bg1"/>
                            </a:solidFill>
                            <a:latin typeface="Cambria Math" panose="02040503050406030204" pitchFamily="18" charset="0"/>
                          </a:rPr>
                          <m:t>𝑤</m:t>
                        </m:r>
                      </m:e>
                    </m:d>
                    <m:r>
                      <a:rPr lang="en-US" sz="1050" b="0" i="1" smtClean="0">
                        <a:solidFill>
                          <a:schemeClr val="bg1"/>
                        </a:solidFill>
                        <a:latin typeface="Cambria Math" panose="02040503050406030204" pitchFamily="18" charset="0"/>
                      </a:rPr>
                      <m:t>),</m:t>
                    </m:r>
                    <m:r>
                      <m:rPr>
                        <m:nor/>
                      </m:rPr>
                      <a:rPr lang="en-US" sz="1050" dirty="0">
                        <a:solidFill>
                          <a:schemeClr val="bg1"/>
                        </a:solidFill>
                      </a:rPr>
                      <m:t>(</m:t>
                    </m:r>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m:t>
                        </m:r>
                        <m:r>
                          <a:rPr lang="en-US" sz="1050" i="1">
                            <a:solidFill>
                              <a:schemeClr val="bg1"/>
                            </a:solidFill>
                            <a:latin typeface="Cambria Math" panose="02040503050406030204" pitchFamily="18" charset="0"/>
                          </a:rPr>
                          <m:t>𝑆</m:t>
                        </m:r>
                      </m:e>
                      <m:sub>
                        <m:r>
                          <a:rPr lang="en-US" sz="1050" b="0" i="1" smtClean="0">
                            <a:solidFill>
                              <a:schemeClr val="bg1"/>
                            </a:solidFill>
                            <a:latin typeface="Cambria Math" panose="02040503050406030204" pitchFamily="18" charset="0"/>
                          </a:rPr>
                          <m:t>2</m:t>
                        </m:r>
                      </m:sub>
                    </m:sSub>
                    <m:r>
                      <a:rPr lang="en-US" sz="1050" i="1">
                        <a:solidFill>
                          <a:schemeClr val="bg1"/>
                        </a:solidFill>
                        <a:latin typeface="Cambria Math" panose="02040503050406030204" pitchFamily="18" charset="0"/>
                      </a:rPr>
                      <m:t>,</m:t>
                    </m:r>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𝐴</m:t>
                        </m:r>
                      </m:e>
                      <m:sub>
                        <m:r>
                          <a:rPr lang="en-US" sz="1050" b="0" i="1" smtClean="0">
                            <a:solidFill>
                              <a:schemeClr val="bg1"/>
                            </a:solidFill>
                            <a:latin typeface="Cambria Math" panose="02040503050406030204" pitchFamily="18" charset="0"/>
                          </a:rPr>
                          <m:t>2</m:t>
                        </m:r>
                      </m:sub>
                    </m:sSub>
                    <m:r>
                      <a:rPr lang="en-US" sz="1050" i="1">
                        <a:solidFill>
                          <a:schemeClr val="bg1"/>
                        </a:solidFill>
                        <a:latin typeface="Cambria Math" panose="02040503050406030204" pitchFamily="18" charset="0"/>
                      </a:rPr>
                      <m:t>),</m:t>
                    </m:r>
                    <m:sSub>
                      <m:sSubPr>
                        <m:ctrlPr>
                          <a:rPr lang="en-US" sz="1050" i="1" dirty="0">
                            <a:solidFill>
                              <a:schemeClr val="bg1"/>
                            </a:solidFill>
                            <a:latin typeface="Cambria Math" panose="02040503050406030204" pitchFamily="18" charset="0"/>
                          </a:rPr>
                        </m:ctrlPr>
                      </m:sSubPr>
                      <m:e>
                        <m:r>
                          <a:rPr lang="en-US" sz="1050" i="1" dirty="0">
                            <a:solidFill>
                              <a:schemeClr val="bg1"/>
                            </a:solidFill>
                            <a:latin typeface="Cambria Math" panose="02040503050406030204" pitchFamily="18" charset="0"/>
                          </a:rPr>
                          <m:t>𝑅</m:t>
                        </m:r>
                      </m:e>
                      <m:sub>
                        <m:r>
                          <a:rPr lang="en-US" sz="1050" b="0" i="1" dirty="0" smtClean="0">
                            <a:solidFill>
                              <a:schemeClr val="bg1"/>
                            </a:solidFill>
                            <a:latin typeface="Cambria Math" panose="02040503050406030204" pitchFamily="18" charset="0"/>
                          </a:rPr>
                          <m:t>3</m:t>
                        </m:r>
                      </m:sub>
                    </m:sSub>
                    <m:r>
                      <m:rPr>
                        <m:nor/>
                      </m:rPr>
                      <a:rPr lang="en-US" sz="1050" dirty="0">
                        <a:solidFill>
                          <a:schemeClr val="bg1"/>
                        </a:solidFill>
                      </a:rPr>
                      <m:t>+</m:t>
                    </m:r>
                    <m:r>
                      <m:rPr>
                        <m:nor/>
                      </m:rPr>
                      <a:rPr lang="en-US" sz="1050" dirty="0">
                        <a:solidFill>
                          <a:schemeClr val="bg1"/>
                        </a:solidFill>
                        <a:latin typeface="Cambria Math" panose="02040503050406030204" pitchFamily="18" charset="0"/>
                        <a:ea typeface="Cambria Math" panose="02040503050406030204" pitchFamily="18" charset="0"/>
                      </a:rPr>
                      <m:t>𝜆</m:t>
                    </m:r>
                    <m:acc>
                      <m:accPr>
                        <m:chr m:val="̂"/>
                        <m:ctrlPr>
                          <a:rPr lang="en-US" sz="1050" i="1">
                            <a:solidFill>
                              <a:schemeClr val="bg1"/>
                            </a:solidFill>
                            <a:latin typeface="Cambria Math" panose="02040503050406030204" pitchFamily="18" charset="0"/>
                          </a:rPr>
                        </m:ctrlPr>
                      </m:accPr>
                      <m:e>
                        <m:r>
                          <a:rPr lang="en-US" sz="1050" i="1">
                            <a:solidFill>
                              <a:schemeClr val="bg1"/>
                            </a:solidFill>
                            <a:latin typeface="Cambria Math" panose="02040503050406030204" pitchFamily="18" charset="0"/>
                          </a:rPr>
                          <m:t>𝑄</m:t>
                        </m:r>
                      </m:e>
                    </m:acc>
                    <m:d>
                      <m:dPr>
                        <m:ctrlPr>
                          <a:rPr lang="en-US" sz="1050" i="1">
                            <a:solidFill>
                              <a:schemeClr val="bg1"/>
                            </a:solidFill>
                            <a:latin typeface="Cambria Math" panose="02040503050406030204" pitchFamily="18" charset="0"/>
                          </a:rPr>
                        </m:ctrlPr>
                      </m:dPr>
                      <m:e>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𝑆</m:t>
                            </m:r>
                          </m:e>
                          <m:sub>
                            <m:r>
                              <a:rPr lang="en-US" sz="1050" b="0" i="1" smtClean="0">
                                <a:solidFill>
                                  <a:schemeClr val="bg1"/>
                                </a:solidFill>
                                <a:latin typeface="Cambria Math" panose="02040503050406030204" pitchFamily="18" charset="0"/>
                              </a:rPr>
                              <m:t>3</m:t>
                            </m:r>
                          </m:sub>
                        </m:sSub>
                        <m:r>
                          <a:rPr lang="en-US" sz="1050" i="1">
                            <a:solidFill>
                              <a:schemeClr val="bg1"/>
                            </a:solidFill>
                            <a:latin typeface="Cambria Math" panose="02040503050406030204" pitchFamily="18" charset="0"/>
                          </a:rPr>
                          <m:t>,</m:t>
                        </m:r>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𝐴</m:t>
                            </m:r>
                          </m:e>
                          <m:sub>
                            <m:r>
                              <a:rPr lang="en-US" sz="1050" b="0" i="1" smtClean="0">
                                <a:solidFill>
                                  <a:schemeClr val="bg1"/>
                                </a:solidFill>
                                <a:latin typeface="Cambria Math" panose="02040503050406030204" pitchFamily="18" charset="0"/>
                              </a:rPr>
                              <m:t>3</m:t>
                            </m:r>
                          </m:sub>
                        </m:sSub>
                        <m:r>
                          <a:rPr lang="en-US" sz="1050" i="1">
                            <a:solidFill>
                              <a:schemeClr val="bg1"/>
                            </a:solidFill>
                            <a:latin typeface="Cambria Math" panose="02040503050406030204" pitchFamily="18" charset="0"/>
                          </a:rPr>
                          <m:t>,</m:t>
                        </m:r>
                        <m:r>
                          <a:rPr lang="en-US" sz="1050" i="1">
                            <a:solidFill>
                              <a:schemeClr val="bg1"/>
                            </a:solidFill>
                            <a:latin typeface="Cambria Math" panose="02040503050406030204" pitchFamily="18" charset="0"/>
                          </a:rPr>
                          <m:t>𝑤</m:t>
                        </m:r>
                      </m:e>
                    </m:d>
                    <m:r>
                      <a:rPr lang="en-US" sz="1050" i="1">
                        <a:solidFill>
                          <a:schemeClr val="bg1"/>
                        </a:solidFill>
                        <a:latin typeface="Cambria Math" panose="02040503050406030204" pitchFamily="18" charset="0"/>
                      </a:rPr>
                      <m:t>)</m:t>
                    </m:r>
                  </m:oMath>
                </a14:m>
                <a:r>
                  <a:rPr lang="en-US" sz="1050" dirty="0"/>
                  <a:t>,….,</a:t>
                </a:r>
                <a:r>
                  <a:rPr lang="en-US" sz="1050" dirty="0">
                    <a:solidFill>
                      <a:schemeClr val="bg1"/>
                    </a:solidFill>
                  </a:rPr>
                  <a:t> (</a:t>
                </a:r>
                <a14:m>
                  <m:oMath xmlns:m="http://schemas.openxmlformats.org/officeDocument/2006/math">
                    <m:sSub>
                      <m:sSubPr>
                        <m:ctrlPr>
                          <a:rPr lang="en-US" sz="1050" i="1">
                            <a:solidFill>
                              <a:schemeClr val="bg1"/>
                            </a:solidFill>
                            <a:latin typeface="Cambria Math" panose="02040503050406030204" pitchFamily="18" charset="0"/>
                          </a:rPr>
                        </m:ctrlPr>
                      </m:sSubPr>
                      <m:e>
                        <m:r>
                          <a:rPr lang="en-US" sz="1050" i="1">
                            <a:solidFill>
                              <a:schemeClr val="bg1"/>
                            </a:solidFill>
                            <a:latin typeface="Cambria Math" panose="02040503050406030204" pitchFamily="18" charset="0"/>
                          </a:rPr>
                          <m:t>𝑆</m:t>
                        </m:r>
                      </m:e>
                      <m:sub>
                        <m:r>
                          <a:rPr lang="en-US" sz="1050" b="0" i="1" smtClean="0">
                            <a:solidFill>
                              <a:schemeClr val="bg1"/>
                            </a:solidFill>
                            <a:latin typeface="Cambria Math" panose="02040503050406030204" pitchFamily="18" charset="0"/>
                          </a:rPr>
                          <m:t>𝑇</m:t>
                        </m:r>
                        <m:r>
                          <a:rPr lang="en-US" sz="1050" b="0" i="1" smtClean="0">
                            <a:solidFill>
                              <a:schemeClr val="bg1"/>
                            </a:solidFill>
                            <a:latin typeface="Cambria Math" panose="02040503050406030204" pitchFamily="18" charset="0"/>
                          </a:rPr>
                          <m:t>−</m:t>
                        </m:r>
                        <m:r>
                          <a:rPr lang="en-US" sz="1050" b="0" i="1" smtClean="0">
                            <a:solidFill>
                              <a:schemeClr val="bg1"/>
                            </a:solidFill>
                            <a:latin typeface="Cambria Math" panose="02040503050406030204" pitchFamily="18" charset="0"/>
                          </a:rPr>
                          <m:t>1</m:t>
                        </m:r>
                      </m:sub>
                    </m:sSub>
                    <m:r>
                      <a:rPr lang="en-US" sz="1050" i="1">
                        <a:solidFill>
                          <a:schemeClr val="bg1"/>
                        </a:solidFill>
                        <a:latin typeface="Cambria Math" panose="02040503050406030204" pitchFamily="18" charset="0"/>
                      </a:rPr>
                      <m:t>,</m:t>
                    </m:r>
                    <m:sSub>
                      <m:sSubPr>
                        <m:ctrlPr>
                          <a:rPr lang="en-US" sz="1050" i="1" dirty="0">
                            <a:solidFill>
                              <a:schemeClr val="bg1"/>
                            </a:solidFill>
                            <a:latin typeface="Cambria Math" panose="02040503050406030204" pitchFamily="18" charset="0"/>
                          </a:rPr>
                        </m:ctrlPr>
                      </m:sSubPr>
                      <m:e>
                        <m:sSub>
                          <m:sSubPr>
                            <m:ctrlPr>
                              <a:rPr lang="en-US" sz="1050" i="1">
                                <a:solidFill>
                                  <a:schemeClr val="bg1"/>
                                </a:solidFill>
                                <a:latin typeface="Cambria Math" panose="02040503050406030204" pitchFamily="18" charset="0"/>
                              </a:rPr>
                            </m:ctrlPr>
                          </m:sSubPr>
                          <m:e>
                            <m:r>
                              <a:rPr lang="en-US" sz="1050" b="0" i="1" smtClean="0">
                                <a:solidFill>
                                  <a:schemeClr val="bg1"/>
                                </a:solidFill>
                                <a:latin typeface="Cambria Math" panose="02040503050406030204" pitchFamily="18" charset="0"/>
                              </a:rPr>
                              <m:t>𝐴</m:t>
                            </m:r>
                          </m:e>
                          <m:sub>
                            <m:r>
                              <a:rPr lang="en-US" sz="1050" i="1">
                                <a:solidFill>
                                  <a:schemeClr val="bg1"/>
                                </a:solidFill>
                                <a:latin typeface="Cambria Math" panose="02040503050406030204" pitchFamily="18" charset="0"/>
                              </a:rPr>
                              <m:t>𝑇</m:t>
                            </m:r>
                            <m:r>
                              <a:rPr lang="en-US" sz="1050" i="1">
                                <a:solidFill>
                                  <a:schemeClr val="bg1"/>
                                </a:solidFill>
                                <a:latin typeface="Cambria Math" panose="02040503050406030204" pitchFamily="18" charset="0"/>
                              </a:rPr>
                              <m:t>−</m:t>
                            </m:r>
                            <m:r>
                              <a:rPr lang="en-US" sz="1050" i="1">
                                <a:solidFill>
                                  <a:schemeClr val="bg1"/>
                                </a:solidFill>
                                <a:latin typeface="Cambria Math" panose="02040503050406030204" pitchFamily="18" charset="0"/>
                              </a:rPr>
                              <m:t>1</m:t>
                            </m:r>
                          </m:sub>
                        </m:sSub>
                        <m:r>
                          <a:rPr lang="en-US" sz="1050" b="0" i="1" smtClean="0">
                            <a:solidFill>
                              <a:schemeClr val="bg1"/>
                            </a:solidFill>
                            <a:latin typeface="Cambria Math" panose="02040503050406030204" pitchFamily="18" charset="0"/>
                          </a:rPr>
                          <m:t>,</m:t>
                        </m:r>
                        <m:r>
                          <a:rPr lang="en-US" sz="1050" i="1" dirty="0">
                            <a:solidFill>
                              <a:schemeClr val="bg1"/>
                            </a:solidFill>
                            <a:latin typeface="Cambria Math" panose="02040503050406030204" pitchFamily="18" charset="0"/>
                          </a:rPr>
                          <m:t>𝑅</m:t>
                        </m:r>
                      </m:e>
                      <m:sub>
                        <m:r>
                          <a:rPr lang="en-US" sz="1050" b="0" i="1" dirty="0" smtClean="0">
                            <a:solidFill>
                              <a:schemeClr val="bg1"/>
                            </a:solidFill>
                            <a:latin typeface="Cambria Math" panose="02040503050406030204" pitchFamily="18" charset="0"/>
                          </a:rPr>
                          <m:t>𝑡</m:t>
                        </m:r>
                      </m:sub>
                    </m:sSub>
                    <m:r>
                      <a:rPr lang="en-US" sz="1050" i="1">
                        <a:solidFill>
                          <a:schemeClr val="bg1"/>
                        </a:solidFill>
                        <a:latin typeface="Cambria Math" panose="02040503050406030204" pitchFamily="18" charset="0"/>
                      </a:rPr>
                      <m:t>)</m:t>
                    </m:r>
                  </m:oMath>
                </a14:m>
                <a:endParaRPr lang="en-US" sz="1050" dirty="0"/>
              </a:p>
            </p:txBody>
          </p:sp>
        </mc:Choice>
        <mc:Fallback xmlns="">
          <p:sp>
            <p:nvSpPr>
              <p:cNvPr id="19" name="Rectangle 18"/>
              <p:cNvSpPr>
                <a:spLocks noRot="1" noChangeAspect="1" noMove="1" noResize="1" noEditPoints="1" noAdjustHandles="1" noChangeArrowheads="1" noChangeShapeType="1" noTextEdit="1"/>
              </p:cNvSpPr>
              <p:nvPr/>
            </p:nvSpPr>
            <p:spPr>
              <a:xfrm>
                <a:off x="5312553" y="5152902"/>
                <a:ext cx="4549249" cy="70338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803137" y="5938410"/>
                <a:ext cx="1568079" cy="307777"/>
              </a:xfrm>
              <a:prstGeom prst="rect">
                <a:avLst/>
              </a:prstGeom>
              <a:solidFill>
                <a:srgbClr val="FFFF00"/>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𝑤</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𝛼𝛿</m:t>
                      </m:r>
                      <m:r>
                        <a:rPr lang="en-US" sz="1400" i="1">
                          <a:latin typeface="Cambria Math" panose="02040503050406030204" pitchFamily="18" charset="0"/>
                        </a:rPr>
                        <m:t>𝑥</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400" dirty="0"/>
              </a:p>
            </p:txBody>
          </p:sp>
        </mc:Choice>
        <mc:Fallback xmlns="">
          <p:sp>
            <p:nvSpPr>
              <p:cNvPr id="20" name="Rectangle 19"/>
              <p:cNvSpPr>
                <a:spLocks noRot="1" noChangeAspect="1" noMove="1" noResize="1" noEditPoints="1" noAdjustHandles="1" noChangeArrowheads="1" noChangeShapeType="1" noTextEdit="1"/>
              </p:cNvSpPr>
              <p:nvPr/>
            </p:nvSpPr>
            <p:spPr>
              <a:xfrm>
                <a:off x="6803137" y="5938410"/>
                <a:ext cx="1568079" cy="307777"/>
              </a:xfrm>
              <a:prstGeom prst="rect">
                <a:avLst/>
              </a:prstGeom>
              <a:blipFill rotWithShape="0">
                <a:blip r:embed="rId8"/>
                <a:stretch>
                  <a:fillRect b="-5882"/>
                </a:stretch>
              </a:blipFill>
            </p:spPr>
            <p:txBody>
              <a:bodyPr/>
              <a:lstStyle/>
              <a:p>
                <a:r>
                  <a:rPr lang="en-US">
                    <a:noFill/>
                  </a:rPr>
                  <a:t> </a:t>
                </a:r>
              </a:p>
            </p:txBody>
          </p:sp>
        </mc:Fallback>
      </mc:AlternateContent>
      <p:cxnSp>
        <p:nvCxnSpPr>
          <p:cNvPr id="28" name="Elbow Connector 27"/>
          <p:cNvCxnSpPr>
            <a:stCxn id="2" idx="4"/>
            <a:endCxn id="6" idx="2"/>
          </p:cNvCxnSpPr>
          <p:nvPr/>
        </p:nvCxnSpPr>
        <p:spPr>
          <a:xfrm rot="16200000" flipH="1">
            <a:off x="6956339" y="743611"/>
            <a:ext cx="594160" cy="17235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eft Brace 28"/>
          <p:cNvSpPr/>
          <p:nvPr/>
        </p:nvSpPr>
        <p:spPr>
          <a:xfrm>
            <a:off x="10255348" y="407963"/>
            <a:ext cx="281703" cy="28798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Down Arrow 30"/>
          <p:cNvSpPr/>
          <p:nvPr/>
        </p:nvSpPr>
        <p:spPr>
          <a:xfrm>
            <a:off x="11000935" y="4252706"/>
            <a:ext cx="422031" cy="108785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11141148" y="5340560"/>
            <a:ext cx="953775" cy="4918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eft Brace 32"/>
          <p:cNvSpPr/>
          <p:nvPr/>
        </p:nvSpPr>
        <p:spPr>
          <a:xfrm rot="16200000">
            <a:off x="10935149" y="3017523"/>
            <a:ext cx="788948" cy="12318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Elbow Connector 11"/>
          <p:cNvCxnSpPr/>
          <p:nvPr/>
        </p:nvCxnSpPr>
        <p:spPr>
          <a:xfrm>
            <a:off x="3538728" y="6160567"/>
            <a:ext cx="470563" cy="459689"/>
          </a:xfrm>
          <a:prstGeom prst="bentConnector3">
            <a:avLst>
              <a:gd name="adj1" fmla="val 142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130929" y="6420907"/>
            <a:ext cx="937613" cy="398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It can be vector</a:t>
            </a:r>
          </a:p>
        </p:txBody>
      </p:sp>
    </p:spTree>
    <p:extLst>
      <p:ext uri="{BB962C8B-B14F-4D97-AF65-F5344CB8AC3E}">
        <p14:creationId xmlns:p14="http://schemas.microsoft.com/office/powerpoint/2010/main" val="804947145"/>
      </p:ext>
    </p:extLst>
  </p:cSld>
  <p:clrMapOvr>
    <a:masterClrMapping/>
  </p:clrMapOvr>
  <p:transition spd="slow">
    <p:circl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Flowchart: Process 4"/>
              <p:cNvSpPr/>
              <p:nvPr/>
            </p:nvSpPr>
            <p:spPr>
              <a:xfrm>
                <a:off x="787077" y="585465"/>
                <a:ext cx="4317357" cy="1895185"/>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function</a:t>
                </a:r>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p:txBody>
          </p:sp>
        </mc:Choice>
        <mc:Fallback xmlns="">
          <p:sp>
            <p:nvSpPr>
              <p:cNvPr id="5" name="Flowchart: Process 4"/>
              <p:cNvSpPr>
                <a:spLocks noRot="1" noChangeAspect="1" noMove="1" noResize="1" noEditPoints="1" noAdjustHandles="1" noChangeArrowheads="1" noChangeShapeType="1" noTextEdit="1"/>
              </p:cNvSpPr>
              <p:nvPr/>
            </p:nvSpPr>
            <p:spPr>
              <a:xfrm>
                <a:off x="787077" y="585465"/>
                <a:ext cx="4317357" cy="1895185"/>
              </a:xfrm>
              <a:prstGeom prst="flowChartProcess">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Flowchart: Process 5"/>
              <p:cNvSpPr/>
              <p:nvPr/>
            </p:nvSpPr>
            <p:spPr>
              <a:xfrm>
                <a:off x="6643868" y="585465"/>
                <a:ext cx="4768769" cy="1895185"/>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Action value function</a:t>
                </a:r>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US" dirty="0"/>
              </a:p>
              <a:p>
                <a:pPr algn="ctr"/>
                <a:endParaRPr lang="en-US" dirty="0"/>
              </a:p>
            </p:txBody>
          </p:sp>
        </mc:Choice>
        <mc:Fallback xmlns="">
          <p:sp>
            <p:nvSpPr>
              <p:cNvPr id="6" name="Flowchart: Process 5"/>
              <p:cNvSpPr>
                <a:spLocks noRot="1" noChangeAspect="1" noMove="1" noResize="1" noEditPoints="1" noAdjustHandles="1" noChangeArrowheads="1" noChangeShapeType="1" noTextEdit="1"/>
              </p:cNvSpPr>
              <p:nvPr/>
            </p:nvSpPr>
            <p:spPr>
              <a:xfrm>
                <a:off x="6643868" y="585465"/>
                <a:ext cx="4768769" cy="1895185"/>
              </a:xfrm>
              <a:prstGeom prst="flowChartProcess">
                <a:avLst/>
              </a:prstGeom>
              <a:blipFill rotWithShape="0">
                <a:blip r:embed="rId3"/>
                <a:stretch>
                  <a:fillRect/>
                </a:stretch>
              </a:blipFill>
            </p:spPr>
            <p:txBody>
              <a:bodyPr/>
              <a:lstStyle/>
              <a:p>
                <a:r>
                  <a:rPr lang="en-US">
                    <a:noFill/>
                  </a:rPr>
                  <a:t> </a:t>
                </a:r>
              </a:p>
            </p:txBody>
          </p:sp>
        </mc:Fallback>
      </mc:AlternateContent>
      <p:sp>
        <p:nvSpPr>
          <p:cNvPr id="8" name="Flowchart: Process 7"/>
          <p:cNvSpPr/>
          <p:nvPr/>
        </p:nvSpPr>
        <p:spPr>
          <a:xfrm>
            <a:off x="787077" y="3308107"/>
            <a:ext cx="4317357" cy="8976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How much reward I will get if I follow some specific policy from my current state</a:t>
            </a:r>
          </a:p>
        </p:txBody>
      </p:sp>
      <p:sp>
        <p:nvSpPr>
          <p:cNvPr id="9" name="Flowchart: Process 8"/>
          <p:cNvSpPr/>
          <p:nvPr/>
        </p:nvSpPr>
        <p:spPr>
          <a:xfrm>
            <a:off x="6643868" y="3308107"/>
            <a:ext cx="4768769" cy="8976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How much reward I will get if I follow some specific policy from my current state and taking some specific action</a:t>
            </a:r>
          </a:p>
        </p:txBody>
      </p:sp>
      <mc:AlternateContent xmlns:mc="http://schemas.openxmlformats.org/markup-compatibility/2006" xmlns:a14="http://schemas.microsoft.com/office/drawing/2010/main">
        <mc:Choice Requires="a14">
          <p:sp>
            <p:nvSpPr>
              <p:cNvPr id="2" name="TextBox 1"/>
              <p:cNvSpPr txBox="1"/>
              <p:nvPr/>
            </p:nvSpPr>
            <p:spPr>
              <a:xfrm>
                <a:off x="787076" y="5298995"/>
                <a:ext cx="4317358" cy="246221"/>
              </a:xfrm>
              <a:prstGeom prst="rect">
                <a:avLst/>
              </a:prstGeom>
              <a:solidFill>
                <a:srgbClr val="FFFF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i="1" smtClean="0">
                              <a:latin typeface="Cambria Math" panose="02040503050406030204" pitchFamily="18" charset="0"/>
                              <a:ea typeface="Cambria Math" panose="02040503050406030204" pitchFamily="18" charset="0"/>
                            </a:rPr>
                            <m:t>𝜋</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ea typeface="Cambria Math" panose="02040503050406030204" pitchFamily="18" charset="0"/>
                            </a:rPr>
                            <m:t>𝜋</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𝛾</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𝛾</m:t>
                          </m:r>
                        </m:e>
                        <m:sup>
                          <m:r>
                            <a:rPr lang="en-US" sz="1600" b="0" i="1" smtClean="0">
                              <a:latin typeface="Cambria Math" panose="02040503050406030204" pitchFamily="18" charset="0"/>
                            </a:rPr>
                            <m:t>2</m:t>
                          </m:r>
                        </m:sup>
                      </m:s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3</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oMath>
                  </m:oMathPara>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787076" y="5298995"/>
                <a:ext cx="4317358" cy="246221"/>
              </a:xfrm>
              <a:prstGeom prst="rect">
                <a:avLst/>
              </a:prstGeom>
              <a:blipFill rotWithShape="0">
                <a:blip r:embed="rId4"/>
                <a:stretch>
                  <a:fillRect b="-31707"/>
                </a:stretch>
              </a:blipFill>
            </p:spPr>
            <p:txBody>
              <a:bodyPr/>
              <a:lstStyle/>
              <a:p>
                <a:r>
                  <a:rPr lang="en-US">
                    <a:noFill/>
                  </a:rPr>
                  <a:t> </a:t>
                </a:r>
              </a:p>
            </p:txBody>
          </p:sp>
        </mc:Fallback>
      </mc:AlternateContent>
      <p:sp>
        <p:nvSpPr>
          <p:cNvPr id="3" name="Down Arrow 2"/>
          <p:cNvSpPr/>
          <p:nvPr/>
        </p:nvSpPr>
        <p:spPr>
          <a:xfrm>
            <a:off x="2775428" y="2635243"/>
            <a:ext cx="340653" cy="5140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2759010" y="4354196"/>
            <a:ext cx="340653" cy="7881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8975620" y="2616056"/>
            <a:ext cx="340653" cy="5140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8975620" y="4341155"/>
            <a:ext cx="340653" cy="8012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6643868" y="5280269"/>
                <a:ext cx="4943768" cy="246221"/>
              </a:xfrm>
              <a:prstGeom prst="rect">
                <a:avLst/>
              </a:prstGeom>
              <a:solidFill>
                <a:srgbClr val="FFFF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𝑄</m:t>
                          </m:r>
                        </m:e>
                        <m:sub>
                          <m:r>
                            <a:rPr lang="en-US" sz="1600" b="0" i="1" smtClean="0">
                              <a:latin typeface="Cambria Math" panose="02040503050406030204" pitchFamily="18" charset="0"/>
                              <a:ea typeface="Cambria Math" panose="02040503050406030204" pitchFamily="18" charset="0"/>
                            </a:rPr>
                            <m:t>𝜋</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ea typeface="Cambria Math" panose="02040503050406030204" pitchFamily="18" charset="0"/>
                            </a:rPr>
                            <m:t>𝜋</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𝛾</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𝛾</m:t>
                          </m:r>
                        </m:e>
                        <m:sup>
                          <m:r>
                            <a:rPr lang="en-US" sz="1600" b="0" i="1" smtClean="0">
                              <a:latin typeface="Cambria Math" panose="02040503050406030204" pitchFamily="18" charset="0"/>
                            </a:rPr>
                            <m:t>2</m:t>
                          </m:r>
                        </m:sup>
                      </m:s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3</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oMath>
                  </m:oMathPara>
                </a14:m>
                <a:endParaRPr lang="en-US" sz="1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643868" y="5280269"/>
                <a:ext cx="4943768" cy="246221"/>
              </a:xfrm>
              <a:prstGeom prst="rect">
                <a:avLst/>
              </a:prstGeom>
              <a:blipFill rotWithShape="0">
                <a:blip r:embed="rId5"/>
                <a:stretch>
                  <a:fillRect l="-1480" r="-1480" b="-31707"/>
                </a:stretch>
              </a:blipFill>
            </p:spPr>
            <p:txBody>
              <a:bodyPr/>
              <a:lstStyle/>
              <a:p>
                <a:r>
                  <a:rPr lang="en-US">
                    <a:noFill/>
                  </a:rPr>
                  <a:t> </a:t>
                </a:r>
              </a:p>
            </p:txBody>
          </p:sp>
        </mc:Fallback>
      </mc:AlternateContent>
    </p:spTree>
    <p:extLst>
      <p:ext uri="{BB962C8B-B14F-4D97-AF65-F5344CB8AC3E}">
        <p14:creationId xmlns:p14="http://schemas.microsoft.com/office/powerpoint/2010/main" val="2401175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ight Arrow 1"/>
          <p:cNvSpPr/>
          <p:nvPr/>
        </p:nvSpPr>
        <p:spPr>
          <a:xfrm>
            <a:off x="239086" y="544749"/>
            <a:ext cx="1089498" cy="642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a:off x="239086" y="4941649"/>
            <a:ext cx="992222" cy="661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1523137" y="321012"/>
            <a:ext cx="1906622" cy="108949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view</a:t>
            </a:r>
          </a:p>
        </p:txBody>
      </p:sp>
      <p:sp>
        <p:nvSpPr>
          <p:cNvPr id="5" name="Oval 4"/>
          <p:cNvSpPr/>
          <p:nvPr/>
        </p:nvSpPr>
        <p:spPr>
          <a:xfrm>
            <a:off x="1523137" y="4727640"/>
            <a:ext cx="1906622" cy="108949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backward view</a:t>
            </a:r>
          </a:p>
        </p:txBody>
      </p:sp>
      <p:sp>
        <p:nvSpPr>
          <p:cNvPr id="8" name="Right Arrow 7"/>
          <p:cNvSpPr/>
          <p:nvPr/>
        </p:nvSpPr>
        <p:spPr>
          <a:xfrm>
            <a:off x="7937769" y="544749"/>
            <a:ext cx="1147864" cy="517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9231697" y="149128"/>
                <a:ext cx="2729785" cy="307777"/>
              </a:xfrm>
              <a:prstGeom prst="rect">
                <a:avLst/>
              </a:prstGeom>
              <a:solidFill>
                <a:srgbClr val="FFFF00"/>
              </a:solidFill>
            </p:spPr>
            <p:txBody>
              <a:bodyPr wrap="none">
                <a:spAutoFit/>
              </a:bodyPr>
              <a:lstStyle/>
              <a:p>
                <a:pPr algn="ct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𝑤</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𝛼</m:t>
                    </m:r>
                  </m:oMath>
                </a14:m>
                <a:r>
                  <a:rPr lang="en-US" sz="1400" dirty="0"/>
                  <a:t>(</a:t>
                </a:r>
                <a14:m>
                  <m:oMath xmlns:m="http://schemas.openxmlformats.org/officeDocument/2006/math">
                    <m:sSubSup>
                      <m:sSubSupPr>
                        <m:ctrlPr>
                          <a:rPr lang="en-US" sz="1050" b="0" i="1" smtClean="0">
                            <a:latin typeface="Cambria Math" panose="02040503050406030204" pitchFamily="18" charset="0"/>
                            <a:ea typeface="Cambria Math" panose="02040503050406030204" pitchFamily="18" charset="0"/>
                          </a:rPr>
                        </m:ctrlPr>
                      </m:sSubSupPr>
                      <m:e>
                        <m:r>
                          <a:rPr lang="en-US" sz="1050" b="0" i="1" smtClean="0">
                            <a:latin typeface="Cambria Math" panose="02040503050406030204" pitchFamily="18" charset="0"/>
                            <a:ea typeface="Cambria Math" panose="02040503050406030204" pitchFamily="18" charset="0"/>
                          </a:rPr>
                          <m:t>𝐺</m:t>
                        </m:r>
                      </m:e>
                      <m:sub>
                        <m:r>
                          <a:rPr lang="en-US" sz="1050" b="0" i="1" smtClean="0">
                            <a:latin typeface="Cambria Math" panose="02040503050406030204" pitchFamily="18" charset="0"/>
                            <a:ea typeface="Cambria Math" panose="02040503050406030204" pitchFamily="18" charset="0"/>
                          </a:rPr>
                          <m:t>𝑡</m:t>
                        </m:r>
                      </m:sub>
                      <m:sup>
                        <m:r>
                          <a:rPr lang="en-US" sz="1050" b="0" i="1" smtClean="0">
                            <a:latin typeface="Cambria Math" panose="02040503050406030204" pitchFamily="18" charset="0"/>
                            <a:ea typeface="Cambria Math" panose="02040503050406030204" pitchFamily="18" charset="0"/>
                          </a:rPr>
                          <m:t>𝜆</m:t>
                        </m:r>
                      </m:sup>
                    </m:sSubSup>
                    <m:r>
                      <a:rPr lang="en-US" sz="1050" b="0" i="1" smtClean="0">
                        <a:latin typeface="Cambria Math" panose="02040503050406030204" pitchFamily="18" charset="0"/>
                        <a:ea typeface="Cambria Math" panose="02040503050406030204" pitchFamily="18" charset="0"/>
                      </a:rPr>
                      <m:t>−</m:t>
                    </m:r>
                    <m:acc>
                      <m:accPr>
                        <m:chr m:val="̂"/>
                        <m:ctrlPr>
                          <a:rPr lang="en-US" sz="1050" i="1">
                            <a:latin typeface="Cambria Math" panose="02040503050406030204" pitchFamily="18" charset="0"/>
                          </a:rPr>
                        </m:ctrlPr>
                      </m:accPr>
                      <m:e>
                        <m:r>
                          <a:rPr lang="en-US" sz="1050" b="0" i="1" smtClean="0">
                            <a:latin typeface="Cambria Math" panose="02040503050406030204" pitchFamily="18" charset="0"/>
                          </a:rPr>
                          <m:t>𝑄</m:t>
                        </m:r>
                      </m:e>
                    </m:acc>
                    <m:r>
                      <a:rPr lang="en-US" sz="1050" i="1">
                        <a:latin typeface="Cambria Math" panose="02040503050406030204" pitchFamily="18" charset="0"/>
                      </a:rPr>
                      <m:t>(</m:t>
                    </m:r>
                    <m:sSub>
                      <m:sSubPr>
                        <m:ctrlPr>
                          <a:rPr lang="en-US" sz="1050" i="1" smtClean="0">
                            <a:latin typeface="Cambria Math" panose="02040503050406030204" pitchFamily="18" charset="0"/>
                          </a:rPr>
                        </m:ctrlPr>
                      </m:sSubPr>
                      <m:e>
                        <m:r>
                          <a:rPr lang="en-US" sz="1050" b="0" i="1" smtClean="0">
                            <a:latin typeface="Cambria Math" panose="02040503050406030204" pitchFamily="18" charset="0"/>
                          </a:rPr>
                          <m:t>𝑆</m:t>
                        </m:r>
                      </m:e>
                      <m:sub>
                        <m:r>
                          <a:rPr lang="en-US" sz="1050" b="0" i="1" smtClean="0">
                            <a:latin typeface="Cambria Math" panose="02040503050406030204" pitchFamily="18" charset="0"/>
                          </a:rPr>
                          <m:t>𝑡</m:t>
                        </m:r>
                      </m:sub>
                    </m:sSub>
                    <m:r>
                      <a:rPr lang="en-US" sz="105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𝐴</m:t>
                        </m:r>
                      </m:e>
                      <m:sub>
                        <m:r>
                          <a:rPr lang="en-US" sz="1100" i="1">
                            <a:latin typeface="Cambria Math" panose="02040503050406030204" pitchFamily="18" charset="0"/>
                          </a:rPr>
                          <m:t>𝑡</m:t>
                        </m:r>
                      </m:sub>
                    </m:sSub>
                    <m:r>
                      <a:rPr lang="en-US" sz="1100" b="0" i="1" smtClean="0">
                        <a:latin typeface="Cambria Math" panose="02040503050406030204" pitchFamily="18" charset="0"/>
                      </a:rPr>
                      <m:t>,</m:t>
                    </m:r>
                    <m:r>
                      <a:rPr lang="en-US" sz="1050" i="1">
                        <a:latin typeface="Cambria Math" panose="02040503050406030204" pitchFamily="18" charset="0"/>
                      </a:rPr>
                      <m:t>𝑤</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m:t>
                        </m:r>
                      </m:e>
                      <m:sub>
                        <m:r>
                          <a:rPr lang="en-US" sz="1050" i="1">
                            <a:latin typeface="Cambria Math" panose="02040503050406030204" pitchFamily="18" charset="0"/>
                          </a:rPr>
                          <m:t>𝑤</m:t>
                        </m:r>
                      </m:sub>
                    </m:sSub>
                    <m:acc>
                      <m:accPr>
                        <m:chr m:val="̂"/>
                        <m:ctrlPr>
                          <a:rPr lang="en-US" sz="1050" i="1">
                            <a:latin typeface="Cambria Math" panose="02040503050406030204" pitchFamily="18" charset="0"/>
                          </a:rPr>
                        </m:ctrlPr>
                      </m:accPr>
                      <m:e>
                        <m:r>
                          <a:rPr lang="en-US" sz="1050" b="0" i="1" smtClean="0">
                            <a:latin typeface="Cambria Math" panose="02040503050406030204" pitchFamily="18" charset="0"/>
                          </a:rPr>
                          <m:t>𝑄</m:t>
                        </m:r>
                      </m:e>
                    </m:acc>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𝑆</m:t>
                        </m:r>
                      </m:e>
                      <m:sub>
                        <m:r>
                          <a:rPr lang="en-US" sz="1050" i="1">
                            <a:latin typeface="Cambria Math" panose="02040503050406030204" pitchFamily="18" charset="0"/>
                          </a:rPr>
                          <m:t>𝑡</m:t>
                        </m:r>
                      </m:sub>
                    </m:sSub>
                    <m:r>
                      <a:rPr lang="en-US" sz="105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sub>
                    </m:sSub>
                    <m:r>
                      <a:rPr lang="en-US" sz="1200" b="0" i="1" smtClean="0">
                        <a:latin typeface="Cambria Math" panose="02040503050406030204" pitchFamily="18" charset="0"/>
                      </a:rPr>
                      <m:t>,</m:t>
                    </m:r>
                    <m:r>
                      <a:rPr lang="en-US" sz="1050" i="1">
                        <a:latin typeface="Cambria Math" panose="02040503050406030204" pitchFamily="18" charset="0"/>
                      </a:rPr>
                      <m:t>𝑤</m:t>
                    </m:r>
                    <m:r>
                      <a:rPr lang="en-US" sz="1050" i="1">
                        <a:latin typeface="Cambria Math" panose="02040503050406030204" pitchFamily="18" charset="0"/>
                      </a:rPr>
                      <m:t>)</m:t>
                    </m:r>
                  </m:oMath>
                </a14:m>
                <a:endParaRPr lang="en-US" sz="1400" dirty="0"/>
              </a:p>
            </p:txBody>
          </p:sp>
        </mc:Choice>
        <mc:Fallback xmlns="">
          <p:sp>
            <p:nvSpPr>
              <p:cNvPr id="10" name="Rectangle 9"/>
              <p:cNvSpPr>
                <a:spLocks noRot="1" noChangeAspect="1" noMove="1" noResize="1" noEditPoints="1" noAdjustHandles="1" noChangeArrowheads="1" noChangeShapeType="1" noTextEdit="1"/>
              </p:cNvSpPr>
              <p:nvPr/>
            </p:nvSpPr>
            <p:spPr>
              <a:xfrm>
                <a:off x="9231697" y="149128"/>
                <a:ext cx="2729785" cy="307777"/>
              </a:xfrm>
              <a:prstGeom prst="rect">
                <a:avLst/>
              </a:prstGeom>
              <a:blipFill rotWithShape="0">
                <a:blip r:embed="rId2"/>
                <a:stretch>
                  <a:fillRect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9214461" y="1061811"/>
                <a:ext cx="2873992" cy="321114"/>
              </a:xfrm>
              <a:prstGeom prst="rect">
                <a:avLst/>
              </a:prstGeom>
              <a:solidFill>
                <a:srgbClr val="FFFF00"/>
              </a:solidFill>
            </p:spPr>
            <p:txBody>
              <a:bodyPr wrap="none">
                <a:spAutoFit/>
              </a:bodyPr>
              <a:lstStyle/>
              <a:p>
                <a:pPr algn="ct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𝑤</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𝛼</m:t>
                    </m:r>
                  </m:oMath>
                </a14:m>
                <a:r>
                  <a:rPr lang="en-US" sz="1400" dirty="0"/>
                  <a:t>(</a:t>
                </a:r>
                <a14:m>
                  <m:oMath xmlns:m="http://schemas.openxmlformats.org/officeDocument/2006/math">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𝐺</m:t>
                        </m:r>
                      </m:e>
                      <m:sub>
                        <m:r>
                          <a:rPr lang="en-US" sz="1400" i="1">
                            <a:latin typeface="Cambria Math" panose="02040503050406030204" pitchFamily="18" charset="0"/>
                            <a:ea typeface="Cambria Math" panose="02040503050406030204" pitchFamily="18" charset="0"/>
                          </a:rPr>
                          <m:t>𝑡</m:t>
                        </m:r>
                      </m:sub>
                      <m:sup>
                        <m:r>
                          <a:rPr lang="en-US" sz="1400" i="1">
                            <a:latin typeface="Cambria Math" panose="02040503050406030204" pitchFamily="18" charset="0"/>
                            <a:ea typeface="Cambria Math" panose="02040503050406030204" pitchFamily="18" charset="0"/>
                          </a:rPr>
                          <m:t>𝜆</m:t>
                        </m:r>
                      </m:sup>
                    </m:sSubSup>
                    <m:r>
                      <a:rPr lang="en-US" sz="1400" b="0" i="1" smtClean="0">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𝑄</m:t>
                        </m:r>
                      </m:e>
                    </m:acc>
                    <m:r>
                      <a:rPr lang="en-US" sz="1400" i="1">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r>
                      <a:rPr lang="en-US" sz="1400" b="0" i="1" smtClean="0">
                        <a:latin typeface="Cambria Math" panose="02040503050406030204" pitchFamily="18" charset="0"/>
                      </a:rPr>
                      <m:t>,</m:t>
                    </m:r>
                    <m:r>
                      <a:rPr lang="en-US" sz="1400" i="1">
                        <a:latin typeface="Cambria Math" panose="02040503050406030204" pitchFamily="18" charset="0"/>
                      </a:rPr>
                      <m:t>𝑤</m:t>
                    </m:r>
                    <m:r>
                      <a:rPr lang="en-US" sz="1400" i="1">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r>
                      <a:rPr lang="en-US" sz="1400" b="0" i="1" smtClean="0">
                        <a:latin typeface="Cambria Math" panose="02040503050406030204" pitchFamily="18" charset="0"/>
                      </a:rPr>
                      <m:t>)</m:t>
                    </m:r>
                  </m:oMath>
                </a14:m>
                <a:endParaRPr lang="en-US" sz="1400" dirty="0"/>
              </a:p>
            </p:txBody>
          </p:sp>
        </mc:Choice>
        <mc:Fallback xmlns="">
          <p:sp>
            <p:nvSpPr>
              <p:cNvPr id="11" name="Rectangle 10"/>
              <p:cNvSpPr>
                <a:spLocks noRot="1" noChangeAspect="1" noMove="1" noResize="1" noEditPoints="1" noAdjustHandles="1" noChangeArrowheads="1" noChangeShapeType="1" noTextEdit="1"/>
              </p:cNvSpPr>
              <p:nvPr/>
            </p:nvSpPr>
            <p:spPr>
              <a:xfrm>
                <a:off x="9214461" y="1061811"/>
                <a:ext cx="2873992" cy="321114"/>
              </a:xfrm>
              <a:prstGeom prst="rect">
                <a:avLst/>
              </a:prstGeom>
              <a:blipFill rotWithShape="0">
                <a:blip r:embed="rId3"/>
                <a:stretch>
                  <a:fillRect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201172" y="4297680"/>
                <a:ext cx="6012870" cy="293258"/>
              </a:xfrm>
              <a:prstGeom prst="rect">
                <a:avLst/>
              </a:prstGeom>
              <a:solidFill>
                <a:srgbClr val="FFFF00"/>
              </a:solidFill>
            </p:spPr>
            <p:txBody>
              <a:bodyPr wrap="square">
                <a:spAutoFit/>
              </a:bodyPr>
              <a:lstStyle/>
              <a:p>
                <a:pPr algn="ctr"/>
                <a14:m>
                  <m:oMath xmlns:m="http://schemas.openxmlformats.org/officeDocument/2006/math">
                    <m:sSub>
                      <m:sSubPr>
                        <m:ctrlPr>
                          <a:rPr lang="en-US" sz="1200" i="1" dirty="0" smtClean="0">
                            <a:latin typeface="Cambria Math" panose="02040503050406030204" pitchFamily="18" charset="0"/>
                          </a:rPr>
                        </m:ctrlPr>
                      </m:sSubPr>
                      <m:e>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ea typeface="Cambria Math" panose="02040503050406030204" pitchFamily="18" charset="0"/>
                              </a:rPr>
                              <m:t>𝛿</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r>
                          <a:rPr lang="en-US" sz="1200" b="0" i="1" dirty="0" smtClean="0">
                            <a:latin typeface="Cambria Math" panose="02040503050406030204" pitchFamily="18" charset="0"/>
                          </a:rPr>
                          <m:t>𝑅</m:t>
                        </m:r>
                      </m:e>
                      <m:sub>
                        <m:r>
                          <a:rPr lang="en-US" sz="1200" b="0" i="1" dirty="0" smtClean="0">
                            <a:latin typeface="Cambria Math" panose="02040503050406030204" pitchFamily="18" charset="0"/>
                          </a:rPr>
                          <m:t>𝑡</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sub>
                    </m:sSub>
                  </m:oMath>
                </a14:m>
                <a:r>
                  <a:rPr lang="en-US" sz="1200" dirty="0"/>
                  <a:t>+</a:t>
                </a:r>
                <a:r>
                  <a:rPr lang="en-US" sz="1200" dirty="0">
                    <a:latin typeface="Cambria Math" panose="02040503050406030204" pitchFamily="18" charset="0"/>
                    <a:ea typeface="Cambria Math" panose="02040503050406030204" pitchFamily="18" charset="0"/>
                  </a:rPr>
                  <a:t>𝜆</a:t>
                </a:r>
                <a14:m>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𝑄</m:t>
                        </m:r>
                      </m:e>
                    </m:acc>
                    <m:d>
                      <m:dPr>
                        <m:ctrlPr>
                          <a:rPr lang="en-US" sz="1200" i="1">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𝑆</m:t>
                            </m:r>
                          </m:e>
                          <m:sub>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rPr>
                          <m:t>𝑤</m:t>
                        </m:r>
                      </m:e>
                    </m:d>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𝑄</m:t>
                        </m:r>
                      </m:e>
                    </m:acc>
                    <m:r>
                      <a:rPr lang="en-US" sz="1200" i="1">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𝑆</m:t>
                        </m:r>
                      </m:e>
                      <m:sub>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𝐴</m:t>
                        </m:r>
                      </m:e>
                      <m:sub>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i="1">
                        <a:latin typeface="Cambria Math" panose="02040503050406030204" pitchFamily="18" charset="0"/>
                      </a:rPr>
                      <m:t>𝑤</m:t>
                    </m:r>
                    <m:r>
                      <a:rPr lang="en-US" sz="1200" i="1">
                        <a:latin typeface="Cambria Math" panose="02040503050406030204" pitchFamily="18" charset="0"/>
                      </a:rPr>
                      <m:t>))</m:t>
                    </m:r>
                  </m:oMath>
                </a14:m>
                <a:endParaRPr lang="en-US" sz="1200" dirty="0"/>
              </a:p>
            </p:txBody>
          </p:sp>
        </mc:Choice>
        <mc:Fallback xmlns="">
          <p:sp>
            <p:nvSpPr>
              <p:cNvPr id="12" name="Rectangle 11"/>
              <p:cNvSpPr>
                <a:spLocks noRot="1" noChangeAspect="1" noMove="1" noResize="1" noEditPoints="1" noAdjustHandles="1" noChangeArrowheads="1" noChangeShapeType="1" noTextEdit="1"/>
              </p:cNvSpPr>
              <p:nvPr/>
            </p:nvSpPr>
            <p:spPr>
              <a:xfrm>
                <a:off x="4201172" y="4297680"/>
                <a:ext cx="6012870" cy="293258"/>
              </a:xfrm>
              <a:prstGeom prst="rect">
                <a:avLst/>
              </a:prstGeom>
              <a:blipFill rotWithShape="0">
                <a:blip r:embed="rId4"/>
                <a:stretch>
                  <a:fillRect b="-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201172" y="5116749"/>
                <a:ext cx="6012870" cy="346826"/>
              </a:xfrm>
              <a:prstGeom prst="rect">
                <a:avLst/>
              </a:prstGeom>
              <a:solidFill>
                <a:srgbClr val="FFFF00"/>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𝛾𝜆</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𝐸</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rPr>
                            <m:t>𝑤</m:t>
                          </m:r>
                        </m:sub>
                      </m:sSub>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𝑄</m:t>
                          </m:r>
                        </m:e>
                      </m:acc>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𝑡</m:t>
                          </m:r>
                        </m:sub>
                      </m:sSub>
                      <m:r>
                        <a:rPr lang="en-US" sz="1600" b="0" i="1" smtClean="0">
                          <a:latin typeface="Cambria Math" panose="02040503050406030204" pitchFamily="18" charset="0"/>
                        </a:rPr>
                        <m:t>,</m:t>
                      </m:r>
                      <m:r>
                        <a:rPr lang="en-US" sz="1600" i="1">
                          <a:latin typeface="Cambria Math" panose="02040503050406030204" pitchFamily="18" charset="0"/>
                        </a:rPr>
                        <m:t>𝑤</m:t>
                      </m:r>
                      <m:r>
                        <a:rPr lang="en-US" sz="1600" i="1">
                          <a:latin typeface="Cambria Math" panose="02040503050406030204" pitchFamily="18" charset="0"/>
                        </a:rPr>
                        <m:t>)</m:t>
                      </m:r>
                    </m:oMath>
                  </m:oMathPara>
                </a14:m>
                <a:endParaRPr lang="en-US"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201172" y="5116749"/>
                <a:ext cx="6012870" cy="346826"/>
              </a:xfrm>
              <a:prstGeom prst="rect">
                <a:avLst/>
              </a:prstGeom>
              <a:blipFill rotWithShape="0">
                <a:blip r:embed="rId5"/>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01172" y="5989386"/>
                <a:ext cx="6012870" cy="369332"/>
              </a:xfrm>
              <a:prstGeom prst="rect">
                <a:avLst/>
              </a:prstGeom>
              <a:solidFill>
                <a:srgbClr val="FFFF00"/>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𝑤</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𝛼𝛿</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𝑡</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201172" y="5989386"/>
                <a:ext cx="6012870" cy="369332"/>
              </a:xfrm>
              <a:prstGeom prst="rect">
                <a:avLst/>
              </a:prstGeom>
              <a:blipFill rotWithShape="0">
                <a:blip r:embed="rId6"/>
                <a:stretch>
                  <a:fillRect/>
                </a:stretch>
              </a:blipFill>
            </p:spPr>
            <p:txBody>
              <a:bodyPr/>
              <a:lstStyle/>
              <a:p>
                <a:r>
                  <a:rPr lang="en-US">
                    <a:noFill/>
                  </a:rPr>
                  <a:t> </a:t>
                </a:r>
              </a:p>
            </p:txBody>
          </p:sp>
        </mc:Fallback>
      </mc:AlternateContent>
      <p:sp>
        <p:nvSpPr>
          <p:cNvPr id="15" name="Left Brace 14"/>
          <p:cNvSpPr/>
          <p:nvPr/>
        </p:nvSpPr>
        <p:spPr>
          <a:xfrm>
            <a:off x="3624312" y="4162017"/>
            <a:ext cx="402939" cy="23131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p:cNvSpPr/>
              <p:nvPr/>
            </p:nvSpPr>
            <p:spPr>
              <a:xfrm>
                <a:off x="4460830" y="476823"/>
                <a:ext cx="3348111" cy="7033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𝑆</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𝐺</m:t>
                        </m:r>
                      </m:e>
                      <m:sub>
                        <m:r>
                          <a:rPr lang="en-US" sz="1400" b="0" i="1" smtClean="0">
                            <a:latin typeface="Cambria Math" panose="02040503050406030204" pitchFamily="18" charset="0"/>
                          </a:rPr>
                          <m:t>𝑡</m:t>
                        </m:r>
                      </m:sub>
                      <m:sup>
                        <m:r>
                          <a:rPr lang="en-US" sz="1400" b="0" i="1" smtClean="0">
                            <a:latin typeface="Cambria Math" panose="02040503050406030204" pitchFamily="18" charset="0"/>
                            <a:ea typeface="Cambria Math" panose="02040503050406030204" pitchFamily="18" charset="0"/>
                          </a:rPr>
                          <m:t>𝜆</m:t>
                        </m:r>
                      </m:sup>
                    </m:sSubSup>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rPr>
                              <m:t>𝐺</m:t>
                            </m:r>
                          </m:e>
                          <m:sub>
                            <m:r>
                              <a:rPr lang="en-US" sz="1400" i="1">
                                <a:latin typeface="Cambria Math" panose="02040503050406030204" pitchFamily="18" charset="0"/>
                              </a:rPr>
                              <m:t>𝑡</m:t>
                            </m:r>
                          </m:sub>
                          <m:sup>
                            <m:r>
                              <a:rPr lang="en-US" sz="1400" i="1">
                                <a:latin typeface="Cambria Math" panose="02040503050406030204" pitchFamily="18" charset="0"/>
                                <a:ea typeface="Cambria Math" panose="02040503050406030204" pitchFamily="18" charset="0"/>
                              </a:rPr>
                              <m:t>𝜆</m:t>
                            </m:r>
                          </m:sup>
                        </m:sSubSup>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𝑇</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b="0" i="1" smtClean="0">
                            <a:latin typeface="Cambria Math" panose="02040503050406030204" pitchFamily="18" charset="0"/>
                          </a:rPr>
                          <m:t>𝑇</m:t>
                        </m:r>
                      </m:sub>
                    </m:sSub>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rPr>
                          <m:t>𝐺</m:t>
                        </m:r>
                      </m:e>
                      <m:sub>
                        <m:r>
                          <a:rPr lang="en-US" sz="1400" b="0" i="1" smtClean="0">
                            <a:latin typeface="Cambria Math" panose="02040503050406030204" pitchFamily="18" charset="0"/>
                          </a:rPr>
                          <m:t>𝑇</m:t>
                        </m:r>
                      </m:sub>
                      <m:sup>
                        <m:r>
                          <a:rPr lang="en-US" sz="1400" i="1">
                            <a:latin typeface="Cambria Math" panose="02040503050406030204" pitchFamily="18" charset="0"/>
                            <a:ea typeface="Cambria Math" panose="02040503050406030204" pitchFamily="18" charset="0"/>
                          </a:rPr>
                          <m:t>𝜆</m:t>
                        </m:r>
                      </m:sup>
                    </m:sSubSup>
                    <m:r>
                      <a:rPr lang="en-US" sz="1400" b="0" i="1" smtClean="0">
                        <a:latin typeface="Cambria Math" panose="02040503050406030204" pitchFamily="18" charset="0"/>
                      </a:rPr>
                      <m:t>)</m:t>
                    </m:r>
                  </m:oMath>
                </a14:m>
                <a:endParaRPr lang="en-US" sz="1400" dirty="0"/>
              </a:p>
            </p:txBody>
          </p:sp>
        </mc:Choice>
        <mc:Fallback xmlns="">
          <p:sp>
            <p:nvSpPr>
              <p:cNvPr id="16" name="Rectangle 15"/>
              <p:cNvSpPr>
                <a:spLocks noRot="1" noChangeAspect="1" noMove="1" noResize="1" noEditPoints="1" noAdjustHandles="1" noChangeArrowheads="1" noChangeShapeType="1" noTextEdit="1"/>
              </p:cNvSpPr>
              <p:nvPr/>
            </p:nvSpPr>
            <p:spPr>
              <a:xfrm>
                <a:off x="4460830" y="476823"/>
                <a:ext cx="3348111" cy="703384"/>
              </a:xfrm>
              <a:prstGeom prst="rect">
                <a:avLst/>
              </a:prstGeom>
              <a:blipFill rotWithShape="0">
                <a:blip r:embed="rId7"/>
                <a:stretch>
                  <a:fillRect/>
                </a:stretch>
              </a:blipFill>
            </p:spPr>
            <p:txBody>
              <a:bodyPr/>
              <a:lstStyle/>
              <a:p>
                <a:r>
                  <a:rPr lang="en-US">
                    <a:noFill/>
                  </a:rPr>
                  <a:t> </a:t>
                </a:r>
              </a:p>
            </p:txBody>
          </p:sp>
        </mc:Fallback>
      </mc:AlternateContent>
      <p:sp>
        <p:nvSpPr>
          <p:cNvPr id="7" name="Right Arrow 6"/>
          <p:cNvSpPr/>
          <p:nvPr/>
        </p:nvSpPr>
        <p:spPr>
          <a:xfrm>
            <a:off x="3703320" y="649224"/>
            <a:ext cx="594360" cy="412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474866"/>
      </p:ext>
    </p:extLst>
  </p:cSld>
  <p:clrMapOvr>
    <a:masterClrMapping/>
  </p:clrMapOvr>
  <p:transition spd="slow">
    <p:circle/>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810" y="1789905"/>
            <a:ext cx="6468378" cy="19446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val 2"/>
          <p:cNvSpPr/>
          <p:nvPr/>
        </p:nvSpPr>
        <p:spPr>
          <a:xfrm>
            <a:off x="4515027" y="196554"/>
            <a:ext cx="3161944" cy="9742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Algorithms convergence to true values </a:t>
            </a:r>
          </a:p>
          <a:p>
            <a:pPr algn="ctr"/>
            <a:r>
              <a:rPr lang="en-US" sz="1400" dirty="0"/>
              <a:t>(prediction)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810" y="4180205"/>
            <a:ext cx="6468378" cy="1981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9528067"/>
      </p:ext>
    </p:extLst>
  </p:cSld>
  <p:clrMapOvr>
    <a:masterClrMapping/>
  </p:clrMapOvr>
  <p:transition spd="slow">
    <p:circle/>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5" name="Oval 4"/>
          <p:cNvSpPr/>
          <p:nvPr/>
        </p:nvSpPr>
        <p:spPr>
          <a:xfrm>
            <a:off x="4515027" y="196554"/>
            <a:ext cx="3161944" cy="9742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Algorithms convergence to true values </a:t>
            </a:r>
          </a:p>
          <a:p>
            <a:pPr algn="ctr"/>
            <a:r>
              <a:rPr lang="en-US" sz="1400" dirty="0"/>
              <a:t>(control)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415" y="2136653"/>
            <a:ext cx="6211167" cy="26578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77050964"/>
      </p:ext>
    </p:extLst>
  </p:cSld>
  <p:clrMapOvr>
    <a:masterClrMapping/>
  </p:clrMapOvr>
  <p:transition spd="slow">
    <p:circl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489704" y="174543"/>
            <a:ext cx="3547872" cy="10972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Batch Reinforcement Learning</a:t>
            </a:r>
          </a:p>
        </p:txBody>
      </p:sp>
      <mc:AlternateContent xmlns:mc="http://schemas.openxmlformats.org/markup-compatibility/2006" xmlns:a14="http://schemas.microsoft.com/office/drawing/2010/main">
        <mc:Choice Requires="a14">
          <p:sp>
            <p:nvSpPr>
              <p:cNvPr id="3" name="Rectangle 2"/>
              <p:cNvSpPr/>
              <p:nvPr/>
            </p:nvSpPr>
            <p:spPr>
              <a:xfrm>
                <a:off x="274320" y="1764792"/>
                <a:ext cx="4215384" cy="7315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𝜋</m:t>
                        </m:r>
                      </m:sup>
                    </m:sSubSup>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2</m:t>
                        </m:r>
                      </m:sub>
                      <m:sup>
                        <m:r>
                          <a:rPr lang="en-US" i="1">
                            <a:latin typeface="Cambria Math" panose="02040503050406030204" pitchFamily="18" charset="0"/>
                            <a:ea typeface="Cambria Math" panose="02040503050406030204" pitchFamily="18" charset="0"/>
                          </a:rPr>
                          <m:t>𝜋</m:t>
                        </m:r>
                      </m:sup>
                    </m:sSubSup>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𝑇</m:t>
                        </m:r>
                      </m:sub>
                    </m:sSub>
                    <m:r>
                      <a:rPr lang="en-US" i="1">
                        <a:latin typeface="Cambria Math" panose="02040503050406030204" pitchFamily="18" charset="0"/>
                      </a:rPr>
                      <m:t>,</m:t>
                    </m:r>
                    <m:sSubSup>
                      <m:sSubSupPr>
                        <m:ctrlPr>
                          <a:rPr lang="en-US" i="1" smtClean="0">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𝑇</m:t>
                        </m:r>
                      </m:sub>
                      <m:sup>
                        <m:r>
                          <a:rPr lang="en-US" i="1">
                            <a:latin typeface="Cambria Math" panose="02040503050406030204" pitchFamily="18" charset="0"/>
                            <a:ea typeface="Cambria Math" panose="02040503050406030204" pitchFamily="18" charset="0"/>
                          </a:rPr>
                          <m:t>𝜋</m:t>
                        </m:r>
                      </m:sup>
                    </m:sSubSup>
                  </m:oMath>
                </a14:m>
                <a:r>
                  <a:rPr lang="en-US" dirty="0"/>
                  <a:t>)}</a:t>
                </a:r>
              </a:p>
            </p:txBody>
          </p:sp>
        </mc:Choice>
        <mc:Fallback xmlns="">
          <p:sp>
            <p:nvSpPr>
              <p:cNvPr id="3" name="Rectangle 2"/>
              <p:cNvSpPr>
                <a:spLocks noRot="1" noChangeAspect="1" noMove="1" noResize="1" noEditPoints="1" noAdjustHandles="1" noChangeArrowheads="1" noChangeShapeType="1" noTextEdit="1"/>
              </p:cNvSpPr>
              <p:nvPr/>
            </p:nvSpPr>
            <p:spPr>
              <a:xfrm>
                <a:off x="274320" y="1764792"/>
                <a:ext cx="4215384" cy="731520"/>
              </a:xfrm>
              <a:prstGeom prst="rect">
                <a:avLst/>
              </a:prstGeom>
              <a:blipFill rotWithShape="0">
                <a:blip r:embed="rId2"/>
                <a:stretch>
                  <a:fillRect/>
                </a:stretch>
              </a:blipFill>
            </p:spPr>
            <p:txBody>
              <a:bodyPr/>
              <a:lstStyle/>
              <a:p>
                <a:r>
                  <a:rPr lang="en-US">
                    <a:noFill/>
                  </a:rPr>
                  <a:t> </a:t>
                </a:r>
              </a:p>
            </p:txBody>
          </p:sp>
        </mc:Fallback>
      </mc:AlternateContent>
      <p:sp>
        <p:nvSpPr>
          <p:cNvPr id="4" name="Right Arrow 3"/>
          <p:cNvSpPr/>
          <p:nvPr/>
        </p:nvSpPr>
        <p:spPr>
          <a:xfrm>
            <a:off x="4681728" y="1933956"/>
            <a:ext cx="1408176" cy="39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263640" y="1581912"/>
            <a:ext cx="2048256" cy="352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Gradient decent</a:t>
            </a:r>
          </a:p>
        </p:txBody>
      </p:sp>
      <p:sp>
        <p:nvSpPr>
          <p:cNvPr id="6" name="Rectangle 5"/>
          <p:cNvSpPr/>
          <p:nvPr/>
        </p:nvSpPr>
        <p:spPr>
          <a:xfrm>
            <a:off x="6272784" y="2139696"/>
            <a:ext cx="2048256" cy="374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Least square </a:t>
            </a:r>
          </a:p>
        </p:txBody>
      </p:sp>
      <p:sp>
        <p:nvSpPr>
          <p:cNvPr id="7" name="Right Brace 6"/>
          <p:cNvSpPr/>
          <p:nvPr/>
        </p:nvSpPr>
        <p:spPr>
          <a:xfrm>
            <a:off x="8485632" y="1581912"/>
            <a:ext cx="164592"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8823960" y="1577340"/>
                <a:ext cx="2944368" cy="4617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J(w)=</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i="1" smtClean="0">
                            <a:solidFill>
                              <a:schemeClr val="tx1"/>
                            </a:solidFill>
                            <a:latin typeface="Cambria Math" panose="02040503050406030204" pitchFamily="18" charset="0"/>
                            <a:ea typeface="Cambria Math" panose="02040503050406030204" pitchFamily="18" charset="0"/>
                          </a:rPr>
                          <m:t>𝜋</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ea typeface="Cambria Math" panose="02040503050406030204" pitchFamily="18" charset="0"/>
                              </a:rPr>
                              <m:t>𝜋</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𝑆</m:t>
                            </m:r>
                          </m:e>
                        </m:d>
                        <m:r>
                          <a:rPr lang="en-US" b="0" i="1" smtClean="0">
                            <a:solidFill>
                              <a:schemeClr val="tx1"/>
                            </a:solidFill>
                            <a:latin typeface="Cambria Math" panose="02040503050406030204" pitchFamily="18" charset="0"/>
                          </a:rPr>
                          <m:t>−</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𝑣</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8823960" y="1577340"/>
                <a:ext cx="2944368" cy="461772"/>
              </a:xfrm>
              <a:prstGeom prst="rect">
                <a:avLst/>
              </a:prstGeom>
              <a:blipFill rotWithShape="0">
                <a:blip r:embed="rId3"/>
                <a:stretch>
                  <a:fillRect l="-1237" r="-206"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823960" y="2139696"/>
                <a:ext cx="2944368" cy="374077"/>
              </a:xfrm>
              <a:prstGeom prst="rect">
                <a:avLst/>
              </a:prstGeom>
              <a:solidFill>
                <a:srgbClr val="FFFF00"/>
              </a:solidFill>
            </p:spPr>
            <p:txBody>
              <a:bodyPr wrap="square" rtlCol="0">
                <a:spAutoFit/>
              </a:bodyPr>
              <a:lstStyle/>
              <a:p>
                <a:r>
                  <a:rPr lang="en-US" dirty="0"/>
                  <a:t>LS(w)=</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𝜋</m:t>
                                </m:r>
                              </m:sup>
                            </m:sSubSup>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m:rPr>
                                <m:brk m:alnAt="23"/>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m:rPr>
                                <m:brk m:alnAt="23"/>
                              </m:rP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e>
                    </m:nary>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823960" y="2139696"/>
                <a:ext cx="2944368" cy="374077"/>
              </a:xfrm>
              <a:prstGeom prst="rect">
                <a:avLst/>
              </a:prstGeom>
              <a:blipFill rotWithShape="0">
                <a:blip r:embed="rId5"/>
                <a:stretch>
                  <a:fillRect l="-1863" t="-118033" r="-207" b="-185246"/>
                </a:stretch>
              </a:blipFill>
            </p:spPr>
            <p:txBody>
              <a:bodyPr/>
              <a:lstStyle/>
              <a:p>
                <a:r>
                  <a:rPr lang="en-US">
                    <a:noFill/>
                  </a:rPr>
                  <a:t> </a:t>
                </a:r>
              </a:p>
            </p:txBody>
          </p:sp>
        </mc:Fallback>
      </mc:AlternateContent>
      <p:sp>
        <p:nvSpPr>
          <p:cNvPr id="11" name="Oval 10"/>
          <p:cNvSpPr/>
          <p:nvPr/>
        </p:nvSpPr>
        <p:spPr>
          <a:xfrm>
            <a:off x="9458970" y="2999232"/>
            <a:ext cx="1819656" cy="896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Stochastic gradient decent</a:t>
            </a:r>
          </a:p>
        </p:txBody>
      </p:sp>
      <p:sp>
        <p:nvSpPr>
          <p:cNvPr id="12" name="Right Brace 11"/>
          <p:cNvSpPr/>
          <p:nvPr/>
        </p:nvSpPr>
        <p:spPr>
          <a:xfrm>
            <a:off x="11896344" y="1577340"/>
            <a:ext cx="45720" cy="9364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p:cNvCxnSpPr>
            <a:stCxn id="12" idx="1"/>
            <a:endCxn id="11" idx="6"/>
          </p:cNvCxnSpPr>
          <p:nvPr/>
        </p:nvCxnSpPr>
        <p:spPr>
          <a:xfrm rot="10800000" flipV="1">
            <a:off x="11278626" y="2045556"/>
            <a:ext cx="663438" cy="14017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591058" y="4453127"/>
                <a:ext cx="4215384" cy="3749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𝜋</m:t>
                        </m:r>
                      </m:sup>
                    </m:sSubSup>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2</m:t>
                        </m:r>
                      </m:sub>
                      <m:sup>
                        <m:r>
                          <a:rPr lang="en-US" i="1">
                            <a:latin typeface="Cambria Math" panose="02040503050406030204" pitchFamily="18" charset="0"/>
                            <a:ea typeface="Cambria Math" panose="02040503050406030204" pitchFamily="18" charset="0"/>
                          </a:rPr>
                          <m:t>𝜋</m:t>
                        </m:r>
                      </m:sup>
                    </m:sSubSup>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𝑇</m:t>
                        </m:r>
                      </m:sub>
                    </m:sSub>
                    <m:r>
                      <a:rPr lang="en-US" i="1">
                        <a:latin typeface="Cambria Math" panose="02040503050406030204" pitchFamily="18" charset="0"/>
                      </a:rPr>
                      <m:t>,</m:t>
                    </m:r>
                    <m:sSubSup>
                      <m:sSubSupPr>
                        <m:ctrlPr>
                          <a:rPr lang="en-US" i="1" smtClean="0">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𝑇</m:t>
                        </m:r>
                      </m:sub>
                      <m:sup>
                        <m:r>
                          <a:rPr lang="en-US" i="1">
                            <a:latin typeface="Cambria Math" panose="02040503050406030204" pitchFamily="18" charset="0"/>
                            <a:ea typeface="Cambria Math" panose="02040503050406030204" pitchFamily="18" charset="0"/>
                          </a:rPr>
                          <m:t>𝜋</m:t>
                        </m:r>
                      </m:sup>
                    </m:sSubSup>
                  </m:oMath>
                </a14:m>
                <a:r>
                  <a:rPr lang="en-US" dirty="0"/>
                  <a:t>)}</a:t>
                </a:r>
              </a:p>
            </p:txBody>
          </p:sp>
        </mc:Choice>
        <mc:Fallback xmlns="">
          <p:sp>
            <p:nvSpPr>
              <p:cNvPr id="17" name="Rectangle 16"/>
              <p:cNvSpPr>
                <a:spLocks noRot="1" noChangeAspect="1" noMove="1" noResize="1" noEditPoints="1" noAdjustHandles="1" noChangeArrowheads="1" noChangeShapeType="1" noTextEdit="1"/>
              </p:cNvSpPr>
              <p:nvPr/>
            </p:nvSpPr>
            <p:spPr>
              <a:xfrm>
                <a:off x="5591058" y="4453127"/>
                <a:ext cx="4215384" cy="374903"/>
              </a:xfrm>
              <a:prstGeom prst="rect">
                <a:avLst/>
              </a:prstGeom>
              <a:blipFill rotWithShape="0">
                <a:blip r:embed="rId6"/>
                <a:stretch>
                  <a:fillRect t="-4688" b="-21875"/>
                </a:stretch>
              </a:blipFill>
            </p:spPr>
            <p:txBody>
              <a:bodyPr/>
              <a:lstStyle/>
              <a:p>
                <a:r>
                  <a:rPr lang="en-US">
                    <a:noFill/>
                  </a:rPr>
                  <a:t> </a:t>
                </a:r>
              </a:p>
            </p:txBody>
          </p:sp>
        </mc:Fallback>
      </mc:AlternateContent>
      <p:sp>
        <p:nvSpPr>
          <p:cNvPr id="19" name="Oval 18"/>
          <p:cNvSpPr/>
          <p:nvPr/>
        </p:nvSpPr>
        <p:spPr>
          <a:xfrm>
            <a:off x="137160" y="466474"/>
            <a:ext cx="1860804" cy="5134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Experience replay</a:t>
            </a:r>
          </a:p>
        </p:txBody>
      </p:sp>
      <p:sp>
        <p:nvSpPr>
          <p:cNvPr id="20" name="Rectangle 19"/>
          <p:cNvSpPr/>
          <p:nvPr/>
        </p:nvSpPr>
        <p:spPr>
          <a:xfrm>
            <a:off x="6551178" y="5038677"/>
            <a:ext cx="2295144" cy="293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a experience</a:t>
            </a:r>
          </a:p>
        </p:txBody>
      </p:sp>
      <p:cxnSp>
        <p:nvCxnSpPr>
          <p:cNvPr id="22" name="Straight Arrow Connector 21"/>
          <p:cNvCxnSpPr>
            <a:stCxn id="17" idx="2"/>
            <a:endCxn id="20" idx="0"/>
          </p:cNvCxnSpPr>
          <p:nvPr/>
        </p:nvCxnSpPr>
        <p:spPr>
          <a:xfrm>
            <a:off x="7698750" y="4828030"/>
            <a:ext cx="0" cy="210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Left Brace 33"/>
          <p:cNvSpPr/>
          <p:nvPr/>
        </p:nvSpPr>
        <p:spPr>
          <a:xfrm>
            <a:off x="5029200" y="4318503"/>
            <a:ext cx="512064" cy="12790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Rectangle 35"/>
              <p:cNvSpPr/>
              <p:nvPr/>
            </p:nvSpPr>
            <p:spPr>
              <a:xfrm>
                <a:off x="2278715" y="4512413"/>
                <a:ext cx="2403013" cy="5262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100" i="1" smtClean="0">
                        <a:solidFill>
                          <a:schemeClr val="tx1"/>
                        </a:solidFill>
                        <a:latin typeface="Cambria Math" panose="02040503050406030204" pitchFamily="18" charset="0"/>
                        <a:ea typeface="Cambria Math" panose="02040503050406030204" pitchFamily="18" charset="0"/>
                      </a:rPr>
                      <m:t>∆</m:t>
                    </m:r>
                    <m:r>
                      <a:rPr lang="en-US" sz="1100" i="1" smtClean="0">
                        <a:solidFill>
                          <a:schemeClr val="tx1"/>
                        </a:solidFill>
                        <a:latin typeface="Cambria Math" panose="02040503050406030204" pitchFamily="18" charset="0"/>
                        <a:ea typeface="Cambria Math" panose="02040503050406030204" pitchFamily="18" charset="0"/>
                      </a:rPr>
                      <m:t>𝑤</m:t>
                    </m:r>
                    <m:r>
                      <a:rPr lang="en-US" sz="1100" i="1" smtClean="0">
                        <a:solidFill>
                          <a:schemeClr val="tx1"/>
                        </a:solidFill>
                        <a:latin typeface="Cambria Math" panose="02040503050406030204" pitchFamily="18" charset="0"/>
                        <a:ea typeface="Cambria Math" panose="02040503050406030204" pitchFamily="18" charset="0"/>
                      </a:rPr>
                      <m:t>=</m:t>
                    </m:r>
                    <m:r>
                      <a:rPr lang="en-US" sz="1100" i="1" smtClean="0">
                        <a:solidFill>
                          <a:schemeClr val="tx1"/>
                        </a:solidFill>
                        <a:latin typeface="Cambria Math" panose="02040503050406030204" pitchFamily="18" charset="0"/>
                        <a:ea typeface="Cambria Math" panose="02040503050406030204" pitchFamily="18" charset="0"/>
                      </a:rPr>
                      <m:t>𝛼</m:t>
                    </m:r>
                  </m:oMath>
                </a14:m>
                <a:r>
                  <a:rPr lang="en-US" sz="1100" dirty="0">
                    <a:solidFill>
                      <a:schemeClr val="tx1"/>
                    </a:solidFill>
                  </a:rPr>
                  <a:t>(</a:t>
                </a: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𝑣</m:t>
                        </m:r>
                      </m:e>
                      <m:sub>
                        <m:r>
                          <a:rPr lang="en-US" sz="1100" i="1">
                            <a:solidFill>
                              <a:schemeClr val="tx1"/>
                            </a:solidFill>
                            <a:latin typeface="Cambria Math" panose="02040503050406030204" pitchFamily="18" charset="0"/>
                            <a:ea typeface="Cambria Math" panose="02040503050406030204" pitchFamily="18" charset="0"/>
                          </a:rPr>
                          <m:t>𝜋</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𝑆</m:t>
                        </m:r>
                      </m:e>
                    </m:d>
                    <m:r>
                      <a:rPr lang="en-US" sz="1100" i="1">
                        <a:solidFill>
                          <a:schemeClr val="tx1"/>
                        </a:solidFill>
                        <a:latin typeface="Cambria Math" panose="02040503050406030204" pitchFamily="18" charset="0"/>
                      </a:rPr>
                      <m:t>−</m:t>
                    </m:r>
                    <m:acc>
                      <m:accPr>
                        <m:chr m:val="̂"/>
                        <m:ctrlPr>
                          <a:rPr lang="en-US" sz="1100" i="1">
                            <a:solidFill>
                              <a:schemeClr val="tx1"/>
                            </a:solidFill>
                            <a:latin typeface="Cambria Math" panose="02040503050406030204" pitchFamily="18" charset="0"/>
                          </a:rPr>
                        </m:ctrlPr>
                      </m:accPr>
                      <m:e>
                        <m:r>
                          <a:rPr lang="en-US" sz="1100" i="1">
                            <a:solidFill>
                              <a:schemeClr val="tx1"/>
                            </a:solidFill>
                            <a:latin typeface="Cambria Math" panose="02040503050406030204" pitchFamily="18" charset="0"/>
                          </a:rPr>
                          <m:t>𝑣</m:t>
                        </m:r>
                      </m:e>
                    </m:acc>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𝑆</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𝑤</m:t>
                    </m:r>
                    <m:r>
                      <a:rPr lang="en-US" sz="1100" i="1">
                        <a:solidFill>
                          <a:schemeClr val="tx1"/>
                        </a:solidFill>
                        <a:latin typeface="Cambria Math" panose="02040503050406030204" pitchFamily="18" charset="0"/>
                      </a:rPr>
                      <m:t>))</m:t>
                    </m:r>
                    <m:sSub>
                      <m:sSubPr>
                        <m:ctrlPr>
                          <a:rPr lang="en-US" sz="1100" b="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m:t>
                        </m:r>
                      </m:e>
                      <m:sub>
                        <m:r>
                          <a:rPr lang="en-US" sz="1100" b="0" i="1" smtClean="0">
                            <a:solidFill>
                              <a:schemeClr val="tx1"/>
                            </a:solidFill>
                            <a:latin typeface="Cambria Math" panose="02040503050406030204" pitchFamily="18" charset="0"/>
                          </a:rPr>
                          <m:t>𝑤</m:t>
                        </m:r>
                      </m:sub>
                    </m:sSub>
                    <m:acc>
                      <m:accPr>
                        <m:chr m:val="̂"/>
                        <m:ctrlPr>
                          <a:rPr lang="en-US" sz="1100" b="0" i="1" smtClean="0">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𝑣</m:t>
                        </m:r>
                      </m:e>
                    </m:acc>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𝑆</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𝑤</m:t>
                    </m:r>
                    <m:r>
                      <a:rPr lang="en-US" sz="1100" b="0" i="1" smtClean="0">
                        <a:solidFill>
                          <a:schemeClr val="tx1"/>
                        </a:solidFill>
                        <a:latin typeface="Cambria Math" panose="02040503050406030204" pitchFamily="18" charset="0"/>
                      </a:rPr>
                      <m:t>)</m:t>
                    </m:r>
                  </m:oMath>
                </a14:m>
                <a:endParaRPr lang="en-US" sz="1100" dirty="0">
                  <a:solidFill>
                    <a:schemeClr val="tx1"/>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2278715" y="4512413"/>
                <a:ext cx="2403013" cy="526264"/>
              </a:xfrm>
              <a:prstGeom prst="rect">
                <a:avLst/>
              </a:prstGeom>
              <a:blipFill rotWithShape="0">
                <a:blip r:embed="rId7"/>
                <a:stretch>
                  <a:fillRect/>
                </a:stretch>
              </a:blipFill>
            </p:spPr>
            <p:txBody>
              <a:bodyPr/>
              <a:lstStyle/>
              <a:p>
                <a:r>
                  <a:rPr lang="en-US">
                    <a:noFill/>
                  </a:rPr>
                  <a:t> </a:t>
                </a:r>
              </a:p>
            </p:txBody>
          </p:sp>
        </mc:Fallback>
      </mc:AlternateContent>
      <p:sp>
        <p:nvSpPr>
          <p:cNvPr id="41" name="Rectangle 40"/>
          <p:cNvSpPr/>
          <p:nvPr/>
        </p:nvSpPr>
        <p:spPr>
          <a:xfrm>
            <a:off x="3877056" y="5864382"/>
            <a:ext cx="1152144" cy="5212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N-time</a:t>
            </a:r>
          </a:p>
        </p:txBody>
      </p:sp>
      <p:cxnSp>
        <p:nvCxnSpPr>
          <p:cNvPr id="43" name="Elbow Connector 42"/>
          <p:cNvCxnSpPr>
            <a:endCxn id="41" idx="1"/>
          </p:cNvCxnSpPr>
          <p:nvPr/>
        </p:nvCxnSpPr>
        <p:spPr>
          <a:xfrm>
            <a:off x="2212848" y="4776246"/>
            <a:ext cx="1664208" cy="1348740"/>
          </a:xfrm>
          <a:prstGeom prst="bentConnector3">
            <a:avLst>
              <a:gd name="adj1" fmla="val -49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1" idx="3"/>
            <a:endCxn id="20" idx="3"/>
          </p:cNvCxnSpPr>
          <p:nvPr/>
        </p:nvCxnSpPr>
        <p:spPr>
          <a:xfrm flipV="1">
            <a:off x="5029200" y="5185657"/>
            <a:ext cx="3817122" cy="939329"/>
          </a:xfrm>
          <a:prstGeom prst="bentConnector3">
            <a:avLst>
              <a:gd name="adj1" fmla="val 1059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2" idx="2"/>
            <a:endCxn id="3" idx="0"/>
          </p:cNvCxnSpPr>
          <p:nvPr/>
        </p:nvCxnSpPr>
        <p:spPr>
          <a:xfrm rot="10800000" flipV="1">
            <a:off x="2382012" y="723182"/>
            <a:ext cx="2107692" cy="10416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9" idx="4"/>
            <a:endCxn id="3" idx="0"/>
          </p:cNvCxnSpPr>
          <p:nvPr/>
        </p:nvCxnSpPr>
        <p:spPr>
          <a:xfrm rot="16200000" flipH="1">
            <a:off x="1332335" y="715115"/>
            <a:ext cx="784904" cy="13144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2"/>
            <a:endCxn id="36" idx="0"/>
          </p:cNvCxnSpPr>
          <p:nvPr/>
        </p:nvCxnSpPr>
        <p:spPr>
          <a:xfrm rot="10800000" flipV="1">
            <a:off x="3480222" y="3447287"/>
            <a:ext cx="5978748" cy="10651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919635"/>
      </p:ext>
    </p:extLst>
  </p:cSld>
  <p:clrMapOvr>
    <a:masterClrMapping/>
  </p:clrMapOvr>
  <p:transition spd="slow">
    <p:circl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365760" y="347472"/>
            <a:ext cx="2880360" cy="10241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Batch Reinforcement Learning </a:t>
            </a:r>
          </a:p>
        </p:txBody>
      </p:sp>
      <p:sp>
        <p:nvSpPr>
          <p:cNvPr id="3" name="Oval 2"/>
          <p:cNvSpPr/>
          <p:nvPr/>
        </p:nvSpPr>
        <p:spPr>
          <a:xfrm>
            <a:off x="438912" y="1673352"/>
            <a:ext cx="2862072" cy="7315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Q-learning</a:t>
            </a:r>
          </a:p>
        </p:txBody>
      </p:sp>
      <p:sp>
        <p:nvSpPr>
          <p:cNvPr id="4" name="Right Brace 3"/>
          <p:cNvSpPr/>
          <p:nvPr/>
        </p:nvSpPr>
        <p:spPr>
          <a:xfrm>
            <a:off x="3648456" y="521208"/>
            <a:ext cx="228600" cy="18196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Oval 4"/>
          <p:cNvSpPr/>
          <p:nvPr/>
        </p:nvSpPr>
        <p:spPr>
          <a:xfrm>
            <a:off x="4055364" y="1078992"/>
            <a:ext cx="950976" cy="521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a:t>
            </a:r>
          </a:p>
        </p:txBody>
      </p:sp>
      <p:sp>
        <p:nvSpPr>
          <p:cNvPr id="6" name="Right Arrow 5"/>
          <p:cNvSpPr/>
          <p:nvPr/>
        </p:nvSpPr>
        <p:spPr>
          <a:xfrm>
            <a:off x="5148072" y="1170839"/>
            <a:ext cx="69494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63640" y="667512"/>
            <a:ext cx="1499616" cy="484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Experience reply</a:t>
            </a:r>
          </a:p>
        </p:txBody>
      </p:sp>
      <p:sp>
        <p:nvSpPr>
          <p:cNvPr id="8" name="Rectangle 7"/>
          <p:cNvSpPr/>
          <p:nvPr/>
        </p:nvSpPr>
        <p:spPr>
          <a:xfrm>
            <a:off x="6263640" y="1431036"/>
            <a:ext cx="1444752" cy="4846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Fixed Q-target</a:t>
            </a:r>
          </a:p>
        </p:txBody>
      </p:sp>
      <p:sp>
        <p:nvSpPr>
          <p:cNvPr id="9" name="Right Arrow 8"/>
          <p:cNvSpPr/>
          <p:nvPr/>
        </p:nvSpPr>
        <p:spPr>
          <a:xfrm>
            <a:off x="8074152" y="859536"/>
            <a:ext cx="1188720" cy="740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65208" y="740664"/>
            <a:ext cx="1956816" cy="9784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Q-network</a:t>
            </a:r>
          </a:p>
        </p:txBody>
      </p:sp>
      <p:graphicFrame>
        <p:nvGraphicFramePr>
          <p:cNvPr id="18" name="Diagram 17"/>
          <p:cNvGraphicFramePr/>
          <p:nvPr>
            <p:extLst>
              <p:ext uri="{D42A27DB-BD31-4B8C-83A1-F6EECF244321}">
                <p14:modId xmlns:p14="http://schemas.microsoft.com/office/powerpoint/2010/main" val="3368653266"/>
              </p:ext>
            </p:extLst>
          </p:nvPr>
        </p:nvGraphicFramePr>
        <p:xfrm>
          <a:off x="2606040" y="3118104"/>
          <a:ext cx="7059168" cy="1307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4" name="Elbow Connector 13"/>
          <p:cNvCxnSpPr>
            <a:stCxn id="8" idx="2"/>
          </p:cNvCxnSpPr>
          <p:nvPr/>
        </p:nvCxnSpPr>
        <p:spPr>
          <a:xfrm rot="5400000">
            <a:off x="5959602" y="2091690"/>
            <a:ext cx="1202436" cy="850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76488" y="5166360"/>
            <a:ext cx="2944368" cy="1380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Weights are updated after one-step</a:t>
            </a:r>
          </a:p>
        </p:txBody>
      </p:sp>
      <p:sp>
        <p:nvSpPr>
          <p:cNvPr id="20" name="Rectangle 19"/>
          <p:cNvSpPr/>
          <p:nvPr/>
        </p:nvSpPr>
        <p:spPr>
          <a:xfrm>
            <a:off x="1289304" y="5166360"/>
            <a:ext cx="3035808" cy="1380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Weights in this network only updated after fixed number of time-steps</a:t>
            </a:r>
          </a:p>
        </p:txBody>
      </p:sp>
      <p:cxnSp>
        <p:nvCxnSpPr>
          <p:cNvPr id="22" name="Elbow Connector 21"/>
          <p:cNvCxnSpPr>
            <a:endCxn id="20" idx="0"/>
          </p:cNvCxnSpPr>
          <p:nvPr/>
        </p:nvCxnSpPr>
        <p:spPr>
          <a:xfrm rot="10800000" flipV="1">
            <a:off x="2807208" y="4718304"/>
            <a:ext cx="7269480" cy="4480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8" idx="3"/>
            <a:endCxn id="19" idx="3"/>
          </p:cNvCxnSpPr>
          <p:nvPr/>
        </p:nvCxnSpPr>
        <p:spPr>
          <a:xfrm>
            <a:off x="9665208" y="3771900"/>
            <a:ext cx="1755648" cy="2084832"/>
          </a:xfrm>
          <a:prstGeom prst="bentConnector3">
            <a:avLst>
              <a:gd name="adj1" fmla="val 1130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9665208" y="4197096"/>
            <a:ext cx="411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0076688" y="4233672"/>
            <a:ext cx="0" cy="48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635240" y="73152"/>
            <a:ext cx="1335024" cy="3749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For vanish correlations</a:t>
            </a:r>
          </a:p>
        </p:txBody>
      </p:sp>
      <p:cxnSp>
        <p:nvCxnSpPr>
          <p:cNvPr id="43" name="Elbow Connector 42"/>
          <p:cNvCxnSpPr>
            <a:stCxn id="7" idx="0"/>
            <a:endCxn id="41" idx="1"/>
          </p:cNvCxnSpPr>
          <p:nvPr/>
        </p:nvCxnSpPr>
        <p:spPr>
          <a:xfrm rot="5400000" flipH="1" flipV="1">
            <a:off x="7120890" y="153162"/>
            <a:ext cx="406908" cy="6217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8174736" y="2130552"/>
            <a:ext cx="2788920" cy="5303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Preventing Q-targets from changing every time</a:t>
            </a:r>
          </a:p>
        </p:txBody>
      </p:sp>
      <p:cxnSp>
        <p:nvCxnSpPr>
          <p:cNvPr id="46" name="Elbow Connector 45"/>
          <p:cNvCxnSpPr>
            <a:stCxn id="8" idx="3"/>
            <a:endCxn id="44" idx="1"/>
          </p:cNvCxnSpPr>
          <p:nvPr/>
        </p:nvCxnSpPr>
        <p:spPr>
          <a:xfrm>
            <a:off x="7708392" y="1673352"/>
            <a:ext cx="466344" cy="7223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Left Brace 9"/>
          <p:cNvSpPr/>
          <p:nvPr/>
        </p:nvSpPr>
        <p:spPr>
          <a:xfrm>
            <a:off x="5939073" y="667512"/>
            <a:ext cx="324567" cy="13604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1563007"/>
      </p:ext>
    </p:extLst>
  </p:cSld>
  <p:clrMapOvr>
    <a:masterClrMapping/>
  </p:clrMapOvr>
  <p:transition spd="slow">
    <p:circle/>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700016" y="246888"/>
            <a:ext cx="2395728" cy="98755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Deep Q-learning</a:t>
            </a:r>
          </a:p>
        </p:txBody>
      </p:sp>
      <mc:AlternateContent xmlns:mc="http://schemas.openxmlformats.org/markup-compatibility/2006" xmlns:a14="http://schemas.microsoft.com/office/drawing/2010/main">
        <mc:Choice Requires="a14">
          <p:sp>
            <p:nvSpPr>
              <p:cNvPr id="3" name="Rectangle 2"/>
              <p:cNvSpPr/>
              <p:nvPr/>
            </p:nvSpPr>
            <p:spPr>
              <a:xfrm>
                <a:off x="530352" y="1527048"/>
                <a:ext cx="7178040"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Take action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according to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𝑔𝑟𝑒𝑒𝑑𝑦</m:t>
                    </m:r>
                  </m:oMath>
                </a14:m>
                <a:r>
                  <a:rPr lang="en-US" dirty="0"/>
                  <a:t> policy </a:t>
                </a:r>
              </a:p>
            </p:txBody>
          </p:sp>
        </mc:Choice>
        <mc:Fallback xmlns="">
          <p:sp>
            <p:nvSpPr>
              <p:cNvPr id="3" name="Rectangle 2"/>
              <p:cNvSpPr>
                <a:spLocks noRot="1" noChangeAspect="1" noMove="1" noResize="1" noEditPoints="1" noAdjustHandles="1" noChangeArrowheads="1" noChangeShapeType="1" noTextEdit="1"/>
              </p:cNvSpPr>
              <p:nvPr/>
            </p:nvSpPr>
            <p:spPr>
              <a:xfrm>
                <a:off x="530352" y="1527048"/>
                <a:ext cx="7178040" cy="393192"/>
              </a:xfrm>
              <a:prstGeom prst="rect">
                <a:avLst/>
              </a:prstGeom>
              <a:blipFill rotWithShape="0">
                <a:blip r:embed="rId2"/>
                <a:stretch>
                  <a:fillRect t="-4545" b="-196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30352" y="2145792"/>
                <a:ext cx="7178040"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en-US" dirty="0"/>
                  <a:t>) in reply memory D</a:t>
                </a:r>
              </a:p>
            </p:txBody>
          </p:sp>
        </mc:Choice>
        <mc:Fallback xmlns="">
          <p:sp>
            <p:nvSpPr>
              <p:cNvPr id="4" name="Rectangle 3"/>
              <p:cNvSpPr>
                <a:spLocks noRot="1" noChangeAspect="1" noMove="1" noResize="1" noEditPoints="1" noAdjustHandles="1" noChangeArrowheads="1" noChangeShapeType="1" noTextEdit="1"/>
              </p:cNvSpPr>
              <p:nvPr/>
            </p:nvSpPr>
            <p:spPr>
              <a:xfrm>
                <a:off x="530352" y="2145792"/>
                <a:ext cx="7178040" cy="393192"/>
              </a:xfrm>
              <a:prstGeom prst="rect">
                <a:avLst/>
              </a:prstGeom>
              <a:blipFill rotWithShape="0">
                <a:blip r:embed="rId3"/>
                <a:stretch>
                  <a:fillRect t="-2985" b="-17910"/>
                </a:stretch>
              </a:blipFill>
            </p:spPr>
            <p:txBody>
              <a:bodyPr/>
              <a:lstStyle/>
              <a:p>
                <a:r>
                  <a:rPr lang="en-US">
                    <a:noFill/>
                  </a:rPr>
                  <a:t> </a:t>
                </a:r>
              </a:p>
            </p:txBody>
          </p:sp>
        </mc:Fallback>
      </mc:AlternateContent>
      <p:sp>
        <p:nvSpPr>
          <p:cNvPr id="5" name="Rectangle 4"/>
          <p:cNvSpPr/>
          <p:nvPr/>
        </p:nvSpPr>
        <p:spPr>
          <a:xfrm>
            <a:off x="530352" y="2764536"/>
            <a:ext cx="7178040"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mini-batch of transitions (s,a,r,s’) from D</a:t>
            </a:r>
          </a:p>
        </p:txBody>
      </p:sp>
      <mc:AlternateContent xmlns:mc="http://schemas.openxmlformats.org/markup-compatibility/2006" xmlns:a14="http://schemas.microsoft.com/office/drawing/2010/main">
        <mc:Choice Requires="a14">
          <p:sp>
            <p:nvSpPr>
              <p:cNvPr id="6" name="Rectangle 5"/>
              <p:cNvSpPr/>
              <p:nvPr/>
            </p:nvSpPr>
            <p:spPr>
              <a:xfrm>
                <a:off x="530352" y="3383280"/>
                <a:ext cx="7178040"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 Q-targets with fixed weights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second</m:t>
                    </m:r>
                    <m:r>
                      <a:rPr lang="en-US" b="0" i="0" smtClean="0">
                        <a:latin typeface="Cambria Math" panose="02040503050406030204" pitchFamily="18" charset="0"/>
                      </a:rPr>
                      <m:t> </m:t>
                    </m:r>
                    <m:r>
                      <m:rPr>
                        <m:sty m:val="p"/>
                      </m:rPr>
                      <a:rPr lang="en-US" b="0" i="0" smtClean="0">
                        <a:latin typeface="Cambria Math" panose="02040503050406030204" pitchFamily="18" charset="0"/>
                      </a:rPr>
                      <m:t>network</m:t>
                    </m:r>
                    <m:r>
                      <a:rPr lang="en-US" b="0" i="0" smtClean="0">
                        <a:latin typeface="Cambria Math" panose="02040503050406030204" pitchFamily="18" charset="0"/>
                      </a:rPr>
                      <m:t>)</m:t>
                    </m:r>
                  </m:oMath>
                </a14:m>
                <a:r>
                  <a:rPr lang="en-US" dirty="0"/>
                  <a:t> </a:t>
                </a:r>
              </a:p>
            </p:txBody>
          </p:sp>
        </mc:Choice>
        <mc:Fallback xmlns="">
          <p:sp>
            <p:nvSpPr>
              <p:cNvPr id="6" name="Rectangle 5"/>
              <p:cNvSpPr>
                <a:spLocks noRot="1" noChangeAspect="1" noMove="1" noResize="1" noEditPoints="1" noAdjustHandles="1" noChangeArrowheads="1" noChangeShapeType="1" noTextEdit="1"/>
              </p:cNvSpPr>
              <p:nvPr/>
            </p:nvSpPr>
            <p:spPr>
              <a:xfrm>
                <a:off x="530352" y="3383280"/>
                <a:ext cx="7178040" cy="393192"/>
              </a:xfrm>
              <a:prstGeom prst="rect">
                <a:avLst/>
              </a:prstGeom>
              <a:blipFill rotWithShape="0">
                <a:blip r:embed="rId4"/>
                <a:stretch>
                  <a:fillRect t="-2985" b="-17910"/>
                </a:stretch>
              </a:blipFill>
            </p:spPr>
            <p:txBody>
              <a:bodyPr/>
              <a:lstStyle/>
              <a:p>
                <a:r>
                  <a:rPr lang="en-US">
                    <a:noFill/>
                  </a:rPr>
                  <a:t> </a:t>
                </a:r>
              </a:p>
            </p:txBody>
          </p:sp>
        </mc:Fallback>
      </mc:AlternateContent>
      <p:sp>
        <p:nvSpPr>
          <p:cNvPr id="7" name="Rectangle 6"/>
          <p:cNvSpPr/>
          <p:nvPr/>
        </p:nvSpPr>
        <p:spPr>
          <a:xfrm>
            <a:off x="530352" y="4075176"/>
            <a:ext cx="7178040"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Optimize MSE between Q-network and Q-</a:t>
            </a:r>
            <a:r>
              <a:rPr lang="en-US" dirty="0" err="1"/>
              <a:t>learing</a:t>
            </a:r>
            <a:r>
              <a:rPr lang="en-US" dirty="0"/>
              <a:t> targets</a:t>
            </a:r>
          </a:p>
        </p:txBody>
      </p:sp>
      <p:sp>
        <p:nvSpPr>
          <p:cNvPr id="8" name="Right Brace 7"/>
          <p:cNvSpPr/>
          <p:nvPr/>
        </p:nvSpPr>
        <p:spPr>
          <a:xfrm>
            <a:off x="8010144" y="2793873"/>
            <a:ext cx="64008" cy="164096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Arrow 8"/>
          <p:cNvSpPr/>
          <p:nvPr/>
        </p:nvSpPr>
        <p:spPr>
          <a:xfrm>
            <a:off x="8229600" y="3465004"/>
            <a:ext cx="886968" cy="298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72016" y="3252216"/>
            <a:ext cx="2231136" cy="7635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Stochastic gradient decent</a:t>
            </a:r>
          </a:p>
        </p:txBody>
      </p:sp>
      <p:sp>
        <p:nvSpPr>
          <p:cNvPr id="11" name="Right Arrow 10"/>
          <p:cNvSpPr/>
          <p:nvPr/>
        </p:nvSpPr>
        <p:spPr>
          <a:xfrm>
            <a:off x="7251192" y="262128"/>
            <a:ext cx="1801368" cy="768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208008" y="155448"/>
            <a:ext cx="2167128" cy="981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Off-policy</a:t>
            </a:r>
          </a:p>
        </p:txBody>
      </p:sp>
      <p:cxnSp>
        <p:nvCxnSpPr>
          <p:cNvPr id="14" name="Straight Arrow Connector 13"/>
          <p:cNvCxnSpPr>
            <a:stCxn id="12" idx="4"/>
          </p:cNvCxnSpPr>
          <p:nvPr/>
        </p:nvCxnSpPr>
        <p:spPr>
          <a:xfrm flipH="1">
            <a:off x="10287000" y="1136904"/>
            <a:ext cx="4572"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988552" y="1870329"/>
            <a:ext cx="2596896" cy="9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 use past experiences to update our target policy </a:t>
            </a:r>
          </a:p>
        </p:txBody>
      </p:sp>
      <mc:AlternateContent xmlns:mc="http://schemas.openxmlformats.org/markup-compatibility/2006" xmlns:a14="http://schemas.microsoft.com/office/drawing/2010/main">
        <mc:Choice Requires="a14">
          <p:sp>
            <p:nvSpPr>
              <p:cNvPr id="17" name="TextBox 16"/>
              <p:cNvSpPr txBox="1"/>
              <p:nvPr/>
            </p:nvSpPr>
            <p:spPr>
              <a:xfrm>
                <a:off x="1374775" y="4614979"/>
                <a:ext cx="5876417" cy="304186"/>
              </a:xfrm>
              <a:prstGeom prst="rect">
                <a:avLst/>
              </a:prstGeom>
              <a:solidFill>
                <a:srgbClr val="FFFF00"/>
              </a:solid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𝑖</m:t>
                            </m:r>
                          </m:sub>
                        </m:sSub>
                      </m:sub>
                    </m:sSub>
                  </m:oMath>
                </a14:m>
                <a:r>
                  <a:rPr lang="en-US" dirty="0"/>
                  <a:t>[</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𝑟</m:t>
                        </m:r>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𝛾</m:t>
                        </m:r>
                        <m:func>
                          <m:funcPr>
                            <m:ctrlPr>
                              <a:rPr lang="en-US" b="0" i="1" dirty="0" smtClean="0">
                                <a:latin typeface="Cambria Math" panose="02040503050406030204" pitchFamily="18" charset="0"/>
                                <a:ea typeface="Cambria Math" panose="02040503050406030204" pitchFamily="18" charset="0"/>
                              </a:rPr>
                            </m:ctrlPr>
                          </m:funcPr>
                          <m:fName>
                            <m:limLow>
                              <m:limLowPr>
                                <m:ctrlPr>
                                  <a:rPr lang="en-US" b="0" i="1" dirty="0" smtClean="0">
                                    <a:latin typeface="Cambria Math" panose="02040503050406030204" pitchFamily="18" charset="0"/>
                                    <a:ea typeface="Cambria Math" panose="02040503050406030204" pitchFamily="18" charset="0"/>
                                  </a:rPr>
                                </m:ctrlPr>
                              </m:limLowPr>
                              <m:e>
                                <m:r>
                                  <m:rPr>
                                    <m:sty m:val="p"/>
                                  </m:rPr>
                                  <a:rPr lang="en-US" b="0" i="0" dirty="0" smtClean="0">
                                    <a:latin typeface="Cambria Math" panose="02040503050406030204" pitchFamily="18" charset="0"/>
                                    <a:ea typeface="Cambria Math" panose="02040503050406030204" pitchFamily="18" charset="0"/>
                                  </a:rPr>
                                  <m:t>max</m:t>
                                </m:r>
                              </m:e>
                              <m:lim>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lim>
                            </m:limLow>
                          </m:fName>
                          <m:e>
                            <m:r>
                              <a:rPr lang="en-US" b="0" i="1" dirty="0" smtClean="0">
                                <a:latin typeface="Cambria Math" panose="02040503050406030204" pitchFamily="18" charset="0"/>
                                <a:ea typeface="Cambria Math" panose="02040503050406030204" pitchFamily="18" charset="0"/>
                              </a:rPr>
                              <m:t>𝑄</m:t>
                            </m:r>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𝑠</m:t>
                                </m:r>
                              </m:e>
                              <m:sup>
                                <m:r>
                                  <a:rPr lang="en-US" b="0" i="1" dirty="0" smtClean="0">
                                    <a:latin typeface="Cambria Math" panose="02040503050406030204" pitchFamily="18" charset="0"/>
                                    <a:ea typeface="Cambria Math" panose="02040503050406030204" pitchFamily="18" charset="0"/>
                                  </a:rPr>
                                  <m:t>′</m:t>
                                </m:r>
                              </m:sup>
                            </m:sSup>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𝑎</m:t>
                                </m:r>
                              </m:e>
                              <m:sup>
                                <m:r>
                                  <a:rPr lang="en-US" b="0" i="1" dirty="0" smtClean="0">
                                    <a:latin typeface="Cambria Math" panose="02040503050406030204" pitchFamily="18" charset="0"/>
                                    <a:ea typeface="Cambria Math" panose="02040503050406030204" pitchFamily="18" charset="0"/>
                                  </a:rPr>
                                  <m:t>′</m:t>
                                </m:r>
                              </m:sup>
                            </m:sSup>
                            <m:r>
                              <a:rPr lang="en-US" b="0" i="1" dirty="0" smtClean="0">
                                <a:latin typeface="Cambria Math" panose="02040503050406030204" pitchFamily="18" charset="0"/>
                                <a:ea typeface="Cambria Math" panose="02040503050406030204" pitchFamily="18" charset="0"/>
                              </a:rPr>
                              <m:t>;</m:t>
                            </m:r>
                            <m:sSubSup>
                              <m:sSubSupPr>
                                <m:ctrlPr>
                                  <a:rPr lang="en-US" b="0" i="1" dirty="0" smtClean="0">
                                    <a:latin typeface="Cambria Math" panose="02040503050406030204" pitchFamily="18" charset="0"/>
                                    <a:ea typeface="Cambria Math" panose="02040503050406030204" pitchFamily="18" charset="0"/>
                                  </a:rPr>
                                </m:ctrlPr>
                              </m:sSubSupPr>
                              <m:e>
                                <m:r>
                                  <a:rPr lang="en-US" b="0" i="1" dirty="0" smtClean="0">
                                    <a:latin typeface="Cambria Math" panose="02040503050406030204" pitchFamily="18" charset="0"/>
                                    <a:ea typeface="Cambria Math" panose="02040503050406030204" pitchFamily="18" charset="0"/>
                                  </a:rPr>
                                  <m:t>𝑤</m:t>
                                </m:r>
                              </m:e>
                              <m:sub>
                                <m:r>
                                  <a:rPr lang="en-US" b="0" i="1" dirty="0" smtClean="0">
                                    <a:latin typeface="Cambria Math" panose="02040503050406030204" pitchFamily="18" charset="0"/>
                                    <a:ea typeface="Cambria Math" panose="02040503050406030204" pitchFamily="18" charset="0"/>
                                  </a:rPr>
                                  <m:t>𝑖</m:t>
                                </m:r>
                              </m:sub>
                              <m:sup>
                                <m:r>
                                  <a:rPr lang="en-US" b="0" i="1" dirty="0" smtClean="0">
                                    <a:latin typeface="Cambria Math" panose="02040503050406030204" pitchFamily="18" charset="0"/>
                                    <a:ea typeface="Cambria Math" panose="02040503050406030204" pitchFamily="18" charset="0"/>
                                  </a:rPr>
                                  <m:t>−</m:t>
                                </m:r>
                              </m:sup>
                            </m:sSubSup>
                            <m:r>
                              <a:rPr lang="en-US" b="0" i="1" dirty="0" smtClean="0">
                                <a:latin typeface="Cambria Math" panose="02040503050406030204" pitchFamily="18" charset="0"/>
                                <a:ea typeface="Cambria Math" panose="02040503050406030204" pitchFamily="18" charset="0"/>
                              </a:rPr>
                              <m:t>)</m:t>
                            </m:r>
                          </m:e>
                        </m:func>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𝑄</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𝑠</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sub>
                        </m:sSub>
                        <m:r>
                          <a:rPr lang="en-US" b="0" i="1" dirty="0" smtClean="0">
                            <a:latin typeface="Cambria Math" panose="02040503050406030204" pitchFamily="18" charset="0"/>
                            <a:ea typeface="Cambria Math" panose="02040503050406030204" pitchFamily="18" charset="0"/>
                          </a:rPr>
                          <m:t>)</m:t>
                        </m:r>
                      </m:e>
                      <m:sup>
                        <m:r>
                          <a:rPr lang="en-US" b="0" i="1" dirty="0" smtClean="0">
                            <a:latin typeface="Cambria Math" panose="02040503050406030204" pitchFamily="18" charset="0"/>
                          </a:rPr>
                          <m:t>2</m:t>
                        </m:r>
                      </m:sup>
                    </m:sSup>
                  </m:oMath>
                </a14:m>
                <a:r>
                  <a:rPr lang="en-US" dirty="0"/>
                  <a:t>]</a:t>
                </a:r>
              </a:p>
            </p:txBody>
          </p:sp>
        </mc:Choice>
        <mc:Fallback xmlns="">
          <p:sp>
            <p:nvSpPr>
              <p:cNvPr id="17" name="TextBox 16"/>
              <p:cNvSpPr txBox="1">
                <a:spLocks noRot="1" noChangeAspect="1" noMove="1" noResize="1" noEditPoints="1" noAdjustHandles="1" noChangeArrowheads="1" noChangeShapeType="1" noTextEdit="1"/>
              </p:cNvSpPr>
              <p:nvPr/>
            </p:nvSpPr>
            <p:spPr>
              <a:xfrm>
                <a:off x="1374775" y="4614979"/>
                <a:ext cx="5876417" cy="304186"/>
              </a:xfrm>
              <a:prstGeom prst="rect">
                <a:avLst/>
              </a:prstGeom>
              <a:blipFill rotWithShape="0">
                <a:blip r:embed="rId6"/>
                <a:stretch>
                  <a:fillRect l="-1452" t="-24000" r="-1556" b="-40000"/>
                </a:stretch>
              </a:blipFill>
            </p:spPr>
            <p:txBody>
              <a:bodyPr/>
              <a:lstStyle/>
              <a:p>
                <a:r>
                  <a:rPr lang="en-US">
                    <a:noFill/>
                  </a:rPr>
                  <a:t> </a:t>
                </a:r>
              </a:p>
            </p:txBody>
          </p:sp>
        </mc:Fallback>
      </mc:AlternateContent>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7071" y="5065776"/>
            <a:ext cx="5876417" cy="1691619"/>
          </a:xfrm>
          <a:prstGeom prst="rect">
            <a:avLst/>
          </a:prstGeom>
        </p:spPr>
      </p:pic>
      <p:sp>
        <p:nvSpPr>
          <p:cNvPr id="13" name="Rectangle 12"/>
          <p:cNvSpPr/>
          <p:nvPr/>
        </p:nvSpPr>
        <p:spPr>
          <a:xfrm>
            <a:off x="8229600" y="5354797"/>
            <a:ext cx="2598344" cy="1113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Convolutional neural network</a:t>
            </a:r>
          </a:p>
        </p:txBody>
      </p:sp>
      <p:sp>
        <p:nvSpPr>
          <p:cNvPr id="16" name="Right Arrow 15"/>
          <p:cNvSpPr/>
          <p:nvPr/>
        </p:nvSpPr>
        <p:spPr>
          <a:xfrm>
            <a:off x="7451002" y="5730844"/>
            <a:ext cx="623150" cy="380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776557"/>
      </p:ext>
    </p:extLst>
  </p:cSld>
  <p:clrMapOvr>
    <a:masterClrMapping/>
  </p:clrMapOvr>
  <p:transition spd="slow">
    <p:circle/>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374904" y="237744"/>
            <a:ext cx="2843784" cy="78638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Least square method  </a:t>
            </a:r>
          </a:p>
        </p:txBody>
      </p:sp>
      <p:sp>
        <p:nvSpPr>
          <p:cNvPr id="3" name="Oval 2"/>
          <p:cNvSpPr/>
          <p:nvPr/>
        </p:nvSpPr>
        <p:spPr>
          <a:xfrm>
            <a:off x="374904" y="1202329"/>
            <a:ext cx="2907792" cy="7040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a:t>
            </a:r>
          </a:p>
        </p:txBody>
      </p:sp>
      <p:sp>
        <p:nvSpPr>
          <p:cNvPr id="4" name="Oval 3"/>
          <p:cNvSpPr/>
          <p:nvPr/>
        </p:nvSpPr>
        <p:spPr>
          <a:xfrm>
            <a:off x="3669393" y="1198719"/>
            <a:ext cx="2907792" cy="704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predictions</a:t>
            </a:r>
          </a:p>
        </p:txBody>
      </p:sp>
      <p:sp>
        <p:nvSpPr>
          <p:cNvPr id="6" name="Right Arrow 5"/>
          <p:cNvSpPr/>
          <p:nvPr/>
        </p:nvSpPr>
        <p:spPr>
          <a:xfrm>
            <a:off x="6875175" y="1176821"/>
            <a:ext cx="1673352" cy="626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020556" y="1024128"/>
            <a:ext cx="2587752" cy="10104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Simple approach</a:t>
            </a:r>
          </a:p>
        </p:txBody>
      </p:sp>
      <p:cxnSp>
        <p:nvCxnSpPr>
          <p:cNvPr id="10" name="Elbow Connector 9"/>
          <p:cNvCxnSpPr>
            <a:stCxn id="7" idx="4"/>
            <a:endCxn id="9" idx="0"/>
          </p:cNvCxnSpPr>
          <p:nvPr/>
        </p:nvCxnSpPr>
        <p:spPr>
          <a:xfrm rot="5400000">
            <a:off x="8982913" y="1883921"/>
            <a:ext cx="1180901" cy="14821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6866760" y="3215441"/>
                <a:ext cx="3931066" cy="48711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𝐸</m:t>
                        </m:r>
                      </m:e>
                      <m:sub>
                        <m:r>
                          <a:rPr lang="en-US" b="0" i="1" dirty="0" smtClean="0">
                            <a:solidFill>
                              <a:schemeClr val="tx1"/>
                            </a:solidFill>
                            <a:latin typeface="Cambria Math" panose="02040503050406030204" pitchFamily="18" charset="0"/>
                          </a:rPr>
                          <m:t>𝐷</m:t>
                        </m:r>
                      </m:sub>
                    </m:sSub>
                    <m:r>
                      <a:rPr lang="en-US" i="1" dirty="0" smtClean="0">
                        <a:solidFill>
                          <a:schemeClr val="tx1"/>
                        </a:solidFill>
                        <a:latin typeface="Cambria Math" panose="02040503050406030204" pitchFamily="18" charset="0"/>
                      </a:rPr>
                      <m:t> </m:t>
                    </m:r>
                  </m:oMath>
                </a14:m>
                <a:r>
                  <a:rPr lang="en-US" dirty="0">
                    <a:solidFill>
                      <a:schemeClr val="tx1"/>
                    </a:solidFill>
                  </a:rPr>
                  <a:t>[∆w] = 0</a:t>
                </a:r>
              </a:p>
            </p:txBody>
          </p:sp>
        </mc:Choice>
        <mc:Fallback xmlns="">
          <p:sp>
            <p:nvSpPr>
              <p:cNvPr id="9" name="Rectangle 8"/>
              <p:cNvSpPr>
                <a:spLocks noRot="1" noChangeAspect="1" noMove="1" noResize="1" noEditPoints="1" noAdjustHandles="1" noChangeArrowheads="1" noChangeShapeType="1" noTextEdit="1"/>
              </p:cNvSpPr>
              <p:nvPr/>
            </p:nvSpPr>
            <p:spPr>
              <a:xfrm>
                <a:off x="6866760" y="3215441"/>
                <a:ext cx="3931066" cy="487110"/>
              </a:xfrm>
              <a:prstGeom prst="rect">
                <a:avLst/>
              </a:prstGeom>
              <a:blipFill rotWithShape="0">
                <a:blip r:embed="rId2"/>
                <a:stretch>
                  <a:fillRect b="-6098"/>
                </a:stretch>
              </a:blipFill>
            </p:spPr>
            <p:txBody>
              <a:bodyPr/>
              <a:lstStyle/>
              <a:p>
                <a:r>
                  <a:rPr lang="en-US">
                    <a:noFill/>
                  </a:rPr>
                  <a:t> </a:t>
                </a:r>
              </a:p>
            </p:txBody>
          </p:sp>
        </mc:Fallback>
      </mc:AlternateContent>
      <p:sp>
        <p:nvSpPr>
          <p:cNvPr id="11" name="Oval 10"/>
          <p:cNvSpPr/>
          <p:nvPr/>
        </p:nvSpPr>
        <p:spPr>
          <a:xfrm>
            <a:off x="334341" y="2118610"/>
            <a:ext cx="2907792" cy="7040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function</a:t>
            </a:r>
          </a:p>
        </p:txBody>
      </p:sp>
      <mc:AlternateContent xmlns:mc="http://schemas.openxmlformats.org/markup-compatibility/2006" xmlns:a14="http://schemas.microsoft.com/office/drawing/2010/main">
        <mc:Choice Requires="a14">
          <p:sp>
            <p:nvSpPr>
              <p:cNvPr id="17" name="Rectangle 16"/>
              <p:cNvSpPr/>
              <p:nvPr/>
            </p:nvSpPr>
            <p:spPr>
              <a:xfrm>
                <a:off x="6866760" y="3913846"/>
                <a:ext cx="3931066" cy="4616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100" i="1" smtClean="0">
                          <a:solidFill>
                            <a:schemeClr val="tx1"/>
                          </a:solidFill>
                          <a:latin typeface="Cambria Math" panose="02040503050406030204" pitchFamily="18" charset="0"/>
                          <a:ea typeface="Cambria Math" panose="02040503050406030204" pitchFamily="18" charset="0"/>
                        </a:rPr>
                        <m:t>𝛼</m:t>
                      </m:r>
                      <m:nary>
                        <m:naryPr>
                          <m:chr m:val="∑"/>
                          <m:ctrlPr>
                            <a:rPr lang="en-US" sz="1100" i="1" smtClean="0">
                              <a:solidFill>
                                <a:schemeClr val="tx1"/>
                              </a:solidFill>
                              <a:latin typeface="Cambria Math" panose="02040503050406030204" pitchFamily="18" charset="0"/>
                              <a:ea typeface="Cambria Math" panose="02040503050406030204" pitchFamily="18" charset="0"/>
                            </a:rPr>
                          </m:ctrlPr>
                        </m:naryPr>
                        <m:sub>
                          <m:r>
                            <m:rPr>
                              <m:brk m:alnAt="23"/>
                            </m:rPr>
                            <a:rPr lang="en-US" sz="1100" b="0" i="1" smtClean="0">
                              <a:solidFill>
                                <a:schemeClr val="tx1"/>
                              </a:solidFill>
                              <a:latin typeface="Cambria Math" panose="02040503050406030204" pitchFamily="18" charset="0"/>
                              <a:ea typeface="Cambria Math" panose="02040503050406030204" pitchFamily="18" charset="0"/>
                            </a:rPr>
                            <m:t>𝑡</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1</m:t>
                          </m:r>
                        </m:sub>
                        <m:sup>
                          <m:r>
                            <a:rPr lang="en-US" sz="1100" b="0" i="1" smtClean="0">
                              <a:solidFill>
                                <a:schemeClr val="tx1"/>
                              </a:solidFill>
                              <a:latin typeface="Cambria Math" panose="02040503050406030204" pitchFamily="18" charset="0"/>
                              <a:ea typeface="Cambria Math" panose="02040503050406030204" pitchFamily="18" charset="0"/>
                            </a:rPr>
                            <m:t>𝑇</m:t>
                          </m:r>
                        </m:sup>
                        <m:e>
                          <m:r>
                            <a:rPr lang="en-US" sz="1100" b="0" i="1" smtClean="0">
                              <a:solidFill>
                                <a:schemeClr val="tx1"/>
                              </a:solidFill>
                              <a:latin typeface="Cambria Math" panose="02040503050406030204" pitchFamily="18" charset="0"/>
                              <a:ea typeface="Cambria Math" panose="02040503050406030204" pitchFamily="18" charset="0"/>
                            </a:rPr>
                            <m:t>𝑥</m:t>
                          </m:r>
                          <m:d>
                            <m:dPr>
                              <m:ctrlPr>
                                <a:rPr lang="en-US" sz="1100" b="0" i="1" smtClean="0">
                                  <a:solidFill>
                                    <a:schemeClr val="tx1"/>
                                  </a:solidFill>
                                  <a:latin typeface="Cambria Math" panose="02040503050406030204" pitchFamily="18" charset="0"/>
                                  <a:ea typeface="Cambria Math" panose="02040503050406030204" pitchFamily="18" charset="0"/>
                                </a:rPr>
                              </m:ctrlPr>
                            </m:dPr>
                            <m:e>
                              <m:sSub>
                                <m:sSubPr>
                                  <m:ctrlPr>
                                    <a:rPr lang="en-US" sz="1100" b="0" i="1" smtClean="0">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𝑠</m:t>
                                  </m:r>
                                </m:e>
                                <m:sub>
                                  <m:r>
                                    <a:rPr lang="en-US" sz="1100" b="0" i="1" smtClean="0">
                                      <a:solidFill>
                                        <a:schemeClr val="tx1"/>
                                      </a:solidFill>
                                      <a:latin typeface="Cambria Math" panose="02040503050406030204" pitchFamily="18" charset="0"/>
                                      <a:ea typeface="Cambria Math" panose="02040503050406030204" pitchFamily="18" charset="0"/>
                                    </a:rPr>
                                    <m:t>𝑡</m:t>
                                  </m:r>
                                </m:sub>
                              </m:sSub>
                            </m:e>
                          </m:d>
                          <m:d>
                            <m:dPr>
                              <m:ctrlPr>
                                <a:rPr lang="en-US" sz="1100" b="0" i="1" smtClean="0">
                                  <a:solidFill>
                                    <a:schemeClr val="tx1"/>
                                  </a:solidFill>
                                  <a:latin typeface="Cambria Math" panose="02040503050406030204" pitchFamily="18" charset="0"/>
                                  <a:ea typeface="Cambria Math" panose="02040503050406030204" pitchFamily="18" charset="0"/>
                                </a:rPr>
                              </m:ctrlPr>
                            </m:dPr>
                            <m:e>
                              <m:sSubSup>
                                <m:sSubSupPr>
                                  <m:ctrlPr>
                                    <a:rPr lang="en-US" sz="1100" b="0" i="1" smtClean="0">
                                      <a:solidFill>
                                        <a:schemeClr val="tx1"/>
                                      </a:solidFill>
                                      <a:latin typeface="Cambria Math" panose="02040503050406030204" pitchFamily="18" charset="0"/>
                                      <a:ea typeface="Cambria Math" panose="02040503050406030204" pitchFamily="18" charset="0"/>
                                    </a:rPr>
                                  </m:ctrlPr>
                                </m:sSubSupPr>
                                <m:e>
                                  <m:r>
                                    <a:rPr lang="en-US" sz="1100" b="0" i="1" smtClean="0">
                                      <a:solidFill>
                                        <a:schemeClr val="tx1"/>
                                      </a:solidFill>
                                      <a:latin typeface="Cambria Math" panose="02040503050406030204" pitchFamily="18" charset="0"/>
                                      <a:ea typeface="Cambria Math" panose="02040503050406030204" pitchFamily="18" charset="0"/>
                                    </a:rPr>
                                    <m:t>𝑣</m:t>
                                  </m:r>
                                </m:e>
                                <m:sub>
                                  <m:r>
                                    <a:rPr lang="en-US" sz="1100" b="0" i="1" smtClean="0">
                                      <a:solidFill>
                                        <a:schemeClr val="tx1"/>
                                      </a:solidFill>
                                      <a:latin typeface="Cambria Math" panose="02040503050406030204" pitchFamily="18" charset="0"/>
                                      <a:ea typeface="Cambria Math" panose="02040503050406030204" pitchFamily="18" charset="0"/>
                                    </a:rPr>
                                    <m:t>𝑡</m:t>
                                  </m:r>
                                </m:sub>
                                <m:sup>
                                  <m:r>
                                    <a:rPr lang="en-US" sz="1100" b="0" i="1" smtClean="0">
                                      <a:solidFill>
                                        <a:schemeClr val="tx1"/>
                                      </a:solidFill>
                                      <a:latin typeface="Cambria Math" panose="02040503050406030204" pitchFamily="18" charset="0"/>
                                      <a:ea typeface="Cambria Math" panose="02040503050406030204" pitchFamily="18" charset="0"/>
                                    </a:rPr>
                                    <m:t>𝜋</m:t>
                                  </m:r>
                                </m:sup>
                              </m:sSubSup>
                              <m:r>
                                <a:rPr lang="en-US" sz="1100" b="0" i="1" smtClean="0">
                                  <a:solidFill>
                                    <a:schemeClr val="tx1"/>
                                  </a:solidFill>
                                  <a:latin typeface="Cambria Math" panose="02040503050406030204" pitchFamily="18" charset="0"/>
                                  <a:ea typeface="Cambria Math" panose="02040503050406030204" pitchFamily="18" charset="0"/>
                                </a:rPr>
                                <m:t>−</m:t>
                              </m:r>
                              <m:sSup>
                                <m:sSupPr>
                                  <m:ctrlPr>
                                    <a:rPr lang="en-US" sz="1100" b="0" i="1" smtClean="0">
                                      <a:solidFill>
                                        <a:schemeClr val="tx1"/>
                                      </a:solidFill>
                                      <a:latin typeface="Cambria Math" panose="02040503050406030204" pitchFamily="18" charset="0"/>
                                      <a:ea typeface="Cambria Math" panose="02040503050406030204" pitchFamily="18" charset="0"/>
                                    </a:rPr>
                                  </m:ctrlPr>
                                </m:sSupPr>
                                <m:e>
                                  <m:r>
                                    <a:rPr lang="en-US" sz="1100" i="1">
                                      <a:solidFill>
                                        <a:schemeClr val="tx1"/>
                                      </a:solidFill>
                                      <a:latin typeface="Cambria Math" panose="02040503050406030204" pitchFamily="18" charset="0"/>
                                      <a:ea typeface="Cambria Math" panose="02040503050406030204" pitchFamily="18" charset="0"/>
                                    </a:rPr>
                                    <m:t>𝑥</m:t>
                                  </m:r>
                                  <m:d>
                                    <m:dPr>
                                      <m:ctrlPr>
                                        <a:rPr lang="en-US" sz="1100" i="1">
                                          <a:solidFill>
                                            <a:schemeClr val="tx1"/>
                                          </a:solidFill>
                                          <a:latin typeface="Cambria Math" panose="02040503050406030204" pitchFamily="18" charset="0"/>
                                          <a:ea typeface="Cambria Math" panose="02040503050406030204" pitchFamily="18" charset="0"/>
                                        </a:rPr>
                                      </m:ctrlPr>
                                    </m:dPr>
                                    <m:e>
                                      <m:sSub>
                                        <m:sSubPr>
                                          <m:ctrlPr>
                                            <a:rPr lang="en-US" sz="1100" i="1">
                                              <a:solidFill>
                                                <a:schemeClr val="tx1"/>
                                              </a:solidFill>
                                              <a:latin typeface="Cambria Math" panose="02040503050406030204" pitchFamily="18" charset="0"/>
                                              <a:ea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𝑠</m:t>
                                          </m:r>
                                        </m:e>
                                        <m:sub>
                                          <m:r>
                                            <a:rPr lang="en-US" sz="1100" i="1">
                                              <a:solidFill>
                                                <a:schemeClr val="tx1"/>
                                              </a:solidFill>
                                              <a:latin typeface="Cambria Math" panose="02040503050406030204" pitchFamily="18" charset="0"/>
                                              <a:ea typeface="Cambria Math" panose="02040503050406030204" pitchFamily="18" charset="0"/>
                                            </a:rPr>
                                            <m:t>𝑡</m:t>
                                          </m:r>
                                        </m:sub>
                                      </m:sSub>
                                    </m:e>
                                  </m:d>
                                </m:e>
                                <m:sup>
                                  <m:r>
                                    <a:rPr lang="en-US" sz="1100" b="0" i="1" smtClean="0">
                                      <a:solidFill>
                                        <a:schemeClr val="tx1"/>
                                      </a:solidFill>
                                      <a:latin typeface="Cambria Math" panose="02040503050406030204" pitchFamily="18" charset="0"/>
                                      <a:ea typeface="Cambria Math" panose="02040503050406030204" pitchFamily="18" charset="0"/>
                                    </a:rPr>
                                    <m:t>𝑇</m:t>
                                  </m:r>
                                </m:sup>
                              </m:sSup>
                              <m:r>
                                <a:rPr lang="en-US" sz="1100" b="0" i="1" smtClean="0">
                                  <a:solidFill>
                                    <a:schemeClr val="tx1"/>
                                  </a:solidFill>
                                  <a:latin typeface="Cambria Math" panose="02040503050406030204" pitchFamily="18" charset="0"/>
                                  <a:ea typeface="Cambria Math" panose="02040503050406030204" pitchFamily="18" charset="0"/>
                                </a:rPr>
                                <m:t>𝑊</m:t>
                              </m:r>
                            </m:e>
                          </m:d>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0</m:t>
                          </m:r>
                        </m:e>
                      </m:nary>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6866760" y="3913846"/>
                <a:ext cx="3931066" cy="461601"/>
              </a:xfrm>
              <a:prstGeom prst="rect">
                <a:avLst/>
              </a:prstGeom>
              <a:blipFill rotWithShape="0">
                <a:blip r:embed="rId3"/>
                <a:stretch>
                  <a:fillRect t="-116667" b="-1794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866760" y="4623275"/>
                <a:ext cx="3931066" cy="56402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sz="1050" i="1" smtClean="0">
                              <a:solidFill>
                                <a:schemeClr val="tx1"/>
                              </a:solidFill>
                              <a:latin typeface="Cambria Math" panose="02040503050406030204" pitchFamily="18" charset="0"/>
                            </a:rPr>
                          </m:ctrlPr>
                        </m:naryPr>
                        <m:sub>
                          <m:r>
                            <m:rPr>
                              <m:brk m:alnAt="23"/>
                            </m:rPr>
                            <a:rPr lang="en-US" sz="1050" b="0" i="1" smtClean="0">
                              <a:solidFill>
                                <a:schemeClr val="tx1"/>
                              </a:solidFill>
                              <a:latin typeface="Cambria Math" panose="02040503050406030204" pitchFamily="18" charset="0"/>
                            </a:rPr>
                            <m:t>𝑡</m:t>
                          </m:r>
                          <m:r>
                            <a:rPr lang="en-US" sz="1050" b="0" i="1" smtClean="0">
                              <a:solidFill>
                                <a:schemeClr val="tx1"/>
                              </a:solidFill>
                              <a:latin typeface="Cambria Math" panose="02040503050406030204" pitchFamily="18" charset="0"/>
                            </a:rPr>
                            <m:t>=</m:t>
                          </m:r>
                          <m:r>
                            <a:rPr lang="en-US" sz="1050" b="0" i="1" smtClean="0">
                              <a:solidFill>
                                <a:schemeClr val="tx1"/>
                              </a:solidFill>
                              <a:latin typeface="Cambria Math" panose="02040503050406030204" pitchFamily="18" charset="0"/>
                            </a:rPr>
                            <m:t>1</m:t>
                          </m:r>
                        </m:sub>
                        <m:sup>
                          <m:r>
                            <a:rPr lang="en-US" sz="1050" b="0" i="1" smtClean="0">
                              <a:solidFill>
                                <a:schemeClr val="tx1"/>
                              </a:solidFill>
                              <a:latin typeface="Cambria Math" panose="02040503050406030204" pitchFamily="18" charset="0"/>
                            </a:rPr>
                            <m:t>𝑇</m:t>
                          </m:r>
                        </m:sup>
                        <m:e>
                          <m:r>
                            <a:rPr lang="en-US" sz="1050" i="1">
                              <a:solidFill>
                                <a:schemeClr val="tx1"/>
                              </a:solidFill>
                              <a:latin typeface="Cambria Math" panose="02040503050406030204" pitchFamily="18" charset="0"/>
                              <a:ea typeface="Cambria Math" panose="02040503050406030204" pitchFamily="18" charset="0"/>
                            </a:rPr>
                            <m:t>𝑥</m:t>
                          </m:r>
                          <m:d>
                            <m:dPr>
                              <m:ctrlPr>
                                <a:rPr lang="en-US" sz="1050" i="1">
                                  <a:solidFill>
                                    <a:schemeClr val="tx1"/>
                                  </a:solidFill>
                                  <a:latin typeface="Cambria Math" panose="02040503050406030204" pitchFamily="18" charset="0"/>
                                  <a:ea typeface="Cambria Math" panose="02040503050406030204" pitchFamily="18" charset="0"/>
                                </a:rPr>
                              </m:ctrlPr>
                            </m:dPr>
                            <m:e>
                              <m:sSub>
                                <m:sSubPr>
                                  <m:ctrlPr>
                                    <a:rPr lang="en-US" sz="1050" i="1">
                                      <a:solidFill>
                                        <a:schemeClr val="tx1"/>
                                      </a:solidFill>
                                      <a:latin typeface="Cambria Math" panose="02040503050406030204" pitchFamily="18" charset="0"/>
                                      <a:ea typeface="Cambria Math" panose="02040503050406030204" pitchFamily="18" charset="0"/>
                                    </a:rPr>
                                  </m:ctrlPr>
                                </m:sSubPr>
                                <m:e>
                                  <m:r>
                                    <a:rPr lang="en-US" sz="1050" i="1">
                                      <a:solidFill>
                                        <a:schemeClr val="tx1"/>
                                      </a:solidFill>
                                      <a:latin typeface="Cambria Math" panose="02040503050406030204" pitchFamily="18" charset="0"/>
                                      <a:ea typeface="Cambria Math" panose="02040503050406030204" pitchFamily="18" charset="0"/>
                                    </a:rPr>
                                    <m:t>𝑠</m:t>
                                  </m:r>
                                </m:e>
                                <m:sub>
                                  <m:r>
                                    <a:rPr lang="en-US" sz="1050" i="1">
                                      <a:solidFill>
                                        <a:schemeClr val="tx1"/>
                                      </a:solidFill>
                                      <a:latin typeface="Cambria Math" panose="02040503050406030204" pitchFamily="18" charset="0"/>
                                      <a:ea typeface="Cambria Math" panose="02040503050406030204" pitchFamily="18" charset="0"/>
                                    </a:rPr>
                                    <m:t>𝑡</m:t>
                                  </m:r>
                                </m:sub>
                              </m:sSub>
                            </m:e>
                          </m:d>
                          <m:sSubSup>
                            <m:sSubSupPr>
                              <m:ctrlPr>
                                <a:rPr lang="en-US" sz="1050" i="1">
                                  <a:solidFill>
                                    <a:schemeClr val="tx1"/>
                                  </a:solidFill>
                                  <a:latin typeface="Cambria Math" panose="02040503050406030204" pitchFamily="18" charset="0"/>
                                  <a:ea typeface="Cambria Math" panose="02040503050406030204" pitchFamily="18" charset="0"/>
                                </a:rPr>
                              </m:ctrlPr>
                            </m:sSubSupPr>
                            <m:e>
                              <m:r>
                                <a:rPr lang="en-US" sz="1050" i="1">
                                  <a:solidFill>
                                    <a:schemeClr val="tx1"/>
                                  </a:solidFill>
                                  <a:latin typeface="Cambria Math" panose="02040503050406030204" pitchFamily="18" charset="0"/>
                                  <a:ea typeface="Cambria Math" panose="02040503050406030204" pitchFamily="18" charset="0"/>
                                </a:rPr>
                                <m:t>𝑣</m:t>
                              </m:r>
                            </m:e>
                            <m:sub>
                              <m:r>
                                <a:rPr lang="en-US" sz="1050" i="1">
                                  <a:solidFill>
                                    <a:schemeClr val="tx1"/>
                                  </a:solidFill>
                                  <a:latin typeface="Cambria Math" panose="02040503050406030204" pitchFamily="18" charset="0"/>
                                  <a:ea typeface="Cambria Math" panose="02040503050406030204" pitchFamily="18" charset="0"/>
                                </a:rPr>
                                <m:t>𝑡</m:t>
                              </m:r>
                            </m:sub>
                            <m:sup>
                              <m:r>
                                <a:rPr lang="en-US" sz="1050" i="1">
                                  <a:solidFill>
                                    <a:schemeClr val="tx1"/>
                                  </a:solidFill>
                                  <a:latin typeface="Cambria Math" panose="02040503050406030204" pitchFamily="18" charset="0"/>
                                  <a:ea typeface="Cambria Math" panose="02040503050406030204" pitchFamily="18" charset="0"/>
                                </a:rPr>
                                <m:t>𝜋</m:t>
                              </m:r>
                            </m:sup>
                          </m:sSubSup>
                        </m:e>
                      </m:nary>
                      <m:r>
                        <a:rPr lang="en-US" sz="1050" b="0" i="1" smtClean="0">
                          <a:solidFill>
                            <a:schemeClr val="tx1"/>
                          </a:solidFill>
                          <a:latin typeface="Cambria Math" panose="02040503050406030204" pitchFamily="18" charset="0"/>
                        </a:rPr>
                        <m:t>=</m:t>
                      </m:r>
                      <m:nary>
                        <m:naryPr>
                          <m:chr m:val="∑"/>
                          <m:ctrlPr>
                            <a:rPr lang="en-US" sz="1050" b="0" i="1" smtClean="0">
                              <a:solidFill>
                                <a:schemeClr val="tx1"/>
                              </a:solidFill>
                              <a:latin typeface="Cambria Math" panose="02040503050406030204" pitchFamily="18" charset="0"/>
                            </a:rPr>
                          </m:ctrlPr>
                        </m:naryPr>
                        <m:sub>
                          <m:r>
                            <m:rPr>
                              <m:brk m:alnAt="23"/>
                            </m:rPr>
                            <a:rPr lang="en-US" sz="1050" b="0" i="1" smtClean="0">
                              <a:solidFill>
                                <a:schemeClr val="tx1"/>
                              </a:solidFill>
                              <a:latin typeface="Cambria Math" panose="02040503050406030204" pitchFamily="18" charset="0"/>
                            </a:rPr>
                            <m:t>𝑡</m:t>
                          </m:r>
                          <m:r>
                            <a:rPr lang="en-US" sz="1050" b="0" i="1" smtClean="0">
                              <a:solidFill>
                                <a:schemeClr val="tx1"/>
                              </a:solidFill>
                              <a:latin typeface="Cambria Math" panose="02040503050406030204" pitchFamily="18" charset="0"/>
                            </a:rPr>
                            <m:t>=</m:t>
                          </m:r>
                          <m:r>
                            <a:rPr lang="en-US" sz="1050" b="0" i="1" smtClean="0">
                              <a:solidFill>
                                <a:schemeClr val="tx1"/>
                              </a:solidFill>
                              <a:latin typeface="Cambria Math" panose="02040503050406030204" pitchFamily="18" charset="0"/>
                            </a:rPr>
                            <m:t>1</m:t>
                          </m:r>
                        </m:sub>
                        <m:sup>
                          <m:r>
                            <a:rPr lang="en-US" sz="1050" b="0" i="1" smtClean="0">
                              <a:solidFill>
                                <a:schemeClr val="tx1"/>
                              </a:solidFill>
                              <a:latin typeface="Cambria Math" panose="02040503050406030204" pitchFamily="18" charset="0"/>
                            </a:rPr>
                            <m:t>𝑇</m:t>
                          </m:r>
                        </m:sup>
                        <m:e>
                          <m:r>
                            <a:rPr lang="en-US" sz="1050" i="1">
                              <a:solidFill>
                                <a:schemeClr val="tx1"/>
                              </a:solidFill>
                              <a:latin typeface="Cambria Math" panose="02040503050406030204" pitchFamily="18" charset="0"/>
                              <a:ea typeface="Cambria Math" panose="02040503050406030204" pitchFamily="18" charset="0"/>
                            </a:rPr>
                            <m:t>𝑥</m:t>
                          </m:r>
                          <m:d>
                            <m:dPr>
                              <m:ctrlPr>
                                <a:rPr lang="en-US" sz="1050" i="1">
                                  <a:solidFill>
                                    <a:schemeClr val="tx1"/>
                                  </a:solidFill>
                                  <a:latin typeface="Cambria Math" panose="02040503050406030204" pitchFamily="18" charset="0"/>
                                  <a:ea typeface="Cambria Math" panose="02040503050406030204" pitchFamily="18" charset="0"/>
                                </a:rPr>
                              </m:ctrlPr>
                            </m:dPr>
                            <m:e>
                              <m:sSub>
                                <m:sSubPr>
                                  <m:ctrlPr>
                                    <a:rPr lang="en-US" sz="1050" i="1">
                                      <a:solidFill>
                                        <a:schemeClr val="tx1"/>
                                      </a:solidFill>
                                      <a:latin typeface="Cambria Math" panose="02040503050406030204" pitchFamily="18" charset="0"/>
                                      <a:ea typeface="Cambria Math" panose="02040503050406030204" pitchFamily="18" charset="0"/>
                                    </a:rPr>
                                  </m:ctrlPr>
                                </m:sSubPr>
                                <m:e>
                                  <m:r>
                                    <a:rPr lang="en-US" sz="1050" i="1">
                                      <a:solidFill>
                                        <a:schemeClr val="tx1"/>
                                      </a:solidFill>
                                      <a:latin typeface="Cambria Math" panose="02040503050406030204" pitchFamily="18" charset="0"/>
                                      <a:ea typeface="Cambria Math" panose="02040503050406030204" pitchFamily="18" charset="0"/>
                                    </a:rPr>
                                    <m:t>𝑠</m:t>
                                  </m:r>
                                </m:e>
                                <m:sub>
                                  <m:r>
                                    <a:rPr lang="en-US" sz="1050" i="1">
                                      <a:solidFill>
                                        <a:schemeClr val="tx1"/>
                                      </a:solidFill>
                                      <a:latin typeface="Cambria Math" panose="02040503050406030204" pitchFamily="18" charset="0"/>
                                      <a:ea typeface="Cambria Math" panose="02040503050406030204" pitchFamily="18" charset="0"/>
                                    </a:rPr>
                                    <m:t>𝑡</m:t>
                                  </m:r>
                                </m:sub>
                              </m:sSub>
                            </m:e>
                          </m:d>
                        </m:e>
                      </m:nary>
                      <m:sSup>
                        <m:sSupPr>
                          <m:ctrlPr>
                            <a:rPr lang="en-US" sz="1050" i="1">
                              <a:solidFill>
                                <a:schemeClr val="tx1"/>
                              </a:solidFill>
                              <a:latin typeface="Cambria Math" panose="02040503050406030204" pitchFamily="18" charset="0"/>
                              <a:ea typeface="Cambria Math" panose="02040503050406030204" pitchFamily="18" charset="0"/>
                            </a:rPr>
                          </m:ctrlPr>
                        </m:sSupPr>
                        <m:e>
                          <m:r>
                            <a:rPr lang="en-US" sz="1050" i="1">
                              <a:solidFill>
                                <a:schemeClr val="tx1"/>
                              </a:solidFill>
                              <a:latin typeface="Cambria Math" panose="02040503050406030204" pitchFamily="18" charset="0"/>
                              <a:ea typeface="Cambria Math" panose="02040503050406030204" pitchFamily="18" charset="0"/>
                            </a:rPr>
                            <m:t>𝑥</m:t>
                          </m:r>
                          <m:d>
                            <m:dPr>
                              <m:ctrlPr>
                                <a:rPr lang="en-US" sz="1050" i="1">
                                  <a:solidFill>
                                    <a:schemeClr val="tx1"/>
                                  </a:solidFill>
                                  <a:latin typeface="Cambria Math" panose="02040503050406030204" pitchFamily="18" charset="0"/>
                                  <a:ea typeface="Cambria Math" panose="02040503050406030204" pitchFamily="18" charset="0"/>
                                </a:rPr>
                              </m:ctrlPr>
                            </m:dPr>
                            <m:e>
                              <m:sSub>
                                <m:sSubPr>
                                  <m:ctrlPr>
                                    <a:rPr lang="en-US" sz="1050" i="1">
                                      <a:solidFill>
                                        <a:schemeClr val="tx1"/>
                                      </a:solidFill>
                                      <a:latin typeface="Cambria Math" panose="02040503050406030204" pitchFamily="18" charset="0"/>
                                      <a:ea typeface="Cambria Math" panose="02040503050406030204" pitchFamily="18" charset="0"/>
                                    </a:rPr>
                                  </m:ctrlPr>
                                </m:sSubPr>
                                <m:e>
                                  <m:r>
                                    <a:rPr lang="en-US" sz="1050" i="1">
                                      <a:solidFill>
                                        <a:schemeClr val="tx1"/>
                                      </a:solidFill>
                                      <a:latin typeface="Cambria Math" panose="02040503050406030204" pitchFamily="18" charset="0"/>
                                      <a:ea typeface="Cambria Math" panose="02040503050406030204" pitchFamily="18" charset="0"/>
                                    </a:rPr>
                                    <m:t>𝑠</m:t>
                                  </m:r>
                                </m:e>
                                <m:sub>
                                  <m:r>
                                    <a:rPr lang="en-US" sz="1050" i="1">
                                      <a:solidFill>
                                        <a:schemeClr val="tx1"/>
                                      </a:solidFill>
                                      <a:latin typeface="Cambria Math" panose="02040503050406030204" pitchFamily="18" charset="0"/>
                                      <a:ea typeface="Cambria Math" panose="02040503050406030204" pitchFamily="18" charset="0"/>
                                    </a:rPr>
                                    <m:t>𝑡</m:t>
                                  </m:r>
                                </m:sub>
                              </m:sSub>
                            </m:e>
                          </m:d>
                        </m:e>
                        <m:sup>
                          <m:r>
                            <a:rPr lang="en-US" sz="1050" i="1">
                              <a:solidFill>
                                <a:schemeClr val="tx1"/>
                              </a:solidFill>
                              <a:latin typeface="Cambria Math" panose="02040503050406030204" pitchFamily="18" charset="0"/>
                              <a:ea typeface="Cambria Math" panose="02040503050406030204" pitchFamily="18" charset="0"/>
                            </a:rPr>
                            <m:t>𝑇</m:t>
                          </m:r>
                        </m:sup>
                      </m:sSup>
                      <m:r>
                        <m:rPr>
                          <m:sty m:val="p"/>
                        </m:rPr>
                        <a:rPr lang="en-US" sz="1050" b="0" i="0" smtClean="0">
                          <a:solidFill>
                            <a:schemeClr val="tx1"/>
                          </a:solidFill>
                          <a:latin typeface="Cambria Math" panose="02040503050406030204" pitchFamily="18" charset="0"/>
                          <a:ea typeface="Cambria Math" panose="02040503050406030204" pitchFamily="18" charset="0"/>
                        </a:rPr>
                        <m:t>w</m:t>
                      </m:r>
                    </m:oMath>
                  </m:oMathPara>
                </a14:m>
                <a:endParaRPr lang="en-US" sz="1050" dirty="0">
                  <a:solidFill>
                    <a:schemeClr val="tx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6866760" y="4623275"/>
                <a:ext cx="3931066" cy="564022"/>
              </a:xfrm>
              <a:prstGeom prst="rect">
                <a:avLst/>
              </a:prstGeom>
              <a:blipFill rotWithShape="0">
                <a:blip r:embed="rId4"/>
                <a:stretch>
                  <a:fillRect t="-81053" b="-12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866760" y="5396670"/>
                <a:ext cx="3931066" cy="39310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e>
                            <m:r>
                              <a:rPr lang="en-US" i="1">
                                <a:solidFill>
                                  <a:schemeClr val="tx1"/>
                                </a:solidFill>
                                <a:latin typeface="Cambria Math" panose="02040503050406030204" pitchFamily="18" charset="0"/>
                                <a:ea typeface="Cambria Math" panose="02040503050406030204" pitchFamily="18" charset="0"/>
                              </a:rPr>
                              <m:t>𝑥</m:t>
                            </m:r>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ea typeface="Cambria Math" panose="02040503050406030204" pitchFamily="18" charset="0"/>
                                      </a:rPr>
                                      <m:t>𝑡</m:t>
                                    </m:r>
                                  </m:sub>
                                </m:sSub>
                              </m:e>
                            </m:d>
                          </m:e>
                        </m:nary>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𝑥</m:t>
                            </m:r>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ea typeface="Cambria Math" panose="02040503050406030204" pitchFamily="18" charset="0"/>
                                      </a:rPr>
                                      <m:t>𝑡</m:t>
                                    </m:r>
                                  </m:sub>
                                </m:sSub>
                              </m:e>
                            </m:d>
                          </m:e>
                          <m:sup>
                            <m:r>
                              <a:rPr lang="en-US" i="1">
                                <a:solidFill>
                                  <a:schemeClr val="tx1"/>
                                </a:solidFill>
                                <a:latin typeface="Cambria Math" panose="02040503050406030204" pitchFamily="18" charset="0"/>
                                <a:ea typeface="Cambria Math" panose="02040503050406030204" pitchFamily="18" charset="0"/>
                              </a:rPr>
                              <m:t>𝑇</m:t>
                            </m:r>
                          </m:sup>
                        </m:sSup>
                        <m:r>
                          <a:rPr lang="en-US" b="0" i="1" smtClean="0">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p>
                    </m:sSup>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𝑇</m:t>
                        </m:r>
                      </m:sup>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ea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𝑣</m:t>
                            </m:r>
                          </m:e>
                          <m:sub>
                            <m:r>
                              <a:rPr lang="en-US" i="1">
                                <a:solidFill>
                                  <a:schemeClr val="tx1"/>
                                </a:solidFill>
                                <a:latin typeface="Cambria Math" panose="02040503050406030204" pitchFamily="18" charset="0"/>
                                <a:ea typeface="Cambria Math" panose="02040503050406030204" pitchFamily="18" charset="0"/>
                              </a:rPr>
                              <m:t>𝑡</m:t>
                            </m:r>
                          </m:sub>
                          <m:sup>
                            <m:r>
                              <a:rPr lang="en-US" i="1">
                                <a:solidFill>
                                  <a:schemeClr val="tx1"/>
                                </a:solidFill>
                                <a:latin typeface="Cambria Math" panose="02040503050406030204" pitchFamily="18" charset="0"/>
                                <a:ea typeface="Cambria Math" panose="02040503050406030204" pitchFamily="18" charset="0"/>
                              </a:rPr>
                              <m:t>𝜋</m:t>
                            </m:r>
                          </m:sup>
                        </m:sSubSup>
                      </m:e>
                    </m:nary>
                  </m:oMath>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6866760" y="5396670"/>
                <a:ext cx="3931066" cy="393107"/>
              </a:xfrm>
              <a:prstGeom prst="rect">
                <a:avLst/>
              </a:prstGeom>
              <a:blipFill rotWithShape="0">
                <a:blip r:embed="rId5"/>
                <a:stretch>
                  <a:fillRect t="-102985" b="-164179"/>
                </a:stretch>
              </a:blipFill>
            </p:spPr>
            <p:txBody>
              <a:bodyPr/>
              <a:lstStyle/>
              <a:p>
                <a:r>
                  <a:rPr lang="en-US">
                    <a:noFill/>
                  </a:rPr>
                  <a:t> </a:t>
                </a:r>
              </a:p>
            </p:txBody>
          </p:sp>
        </mc:Fallback>
      </mc:AlternateContent>
      <p:sp>
        <p:nvSpPr>
          <p:cNvPr id="20" name="Oval 19"/>
          <p:cNvSpPr/>
          <p:nvPr/>
        </p:nvSpPr>
        <p:spPr>
          <a:xfrm>
            <a:off x="606752" y="4623275"/>
            <a:ext cx="1845891" cy="7733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LSMC</a:t>
            </a:r>
          </a:p>
        </p:txBody>
      </p:sp>
      <p:sp>
        <p:nvSpPr>
          <p:cNvPr id="21" name="Oval 20"/>
          <p:cNvSpPr/>
          <p:nvPr/>
        </p:nvSpPr>
        <p:spPr>
          <a:xfrm>
            <a:off x="2647773" y="4623275"/>
            <a:ext cx="1845891" cy="7733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LSTD</a:t>
            </a:r>
          </a:p>
        </p:txBody>
      </p:sp>
      <p:sp>
        <p:nvSpPr>
          <p:cNvPr id="22" name="Oval 21"/>
          <p:cNvSpPr/>
          <p:nvPr/>
        </p:nvSpPr>
        <p:spPr>
          <a:xfrm>
            <a:off x="4688794" y="4623275"/>
            <a:ext cx="1845891" cy="7733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LSTD(</a:t>
            </a:r>
            <a:r>
              <a:rPr lang="en-US" dirty="0">
                <a:latin typeface="Cambria Math" panose="02040503050406030204" pitchFamily="18" charset="0"/>
                <a:ea typeface="Cambria Math" panose="02040503050406030204" pitchFamily="18" charset="0"/>
              </a:rPr>
              <a:t>𝜆</a:t>
            </a:r>
            <a:r>
              <a:rPr lang="en-US" dirty="0"/>
              <a:t>)</a:t>
            </a:r>
          </a:p>
        </p:txBody>
      </p:sp>
      <p:sp>
        <p:nvSpPr>
          <p:cNvPr id="23" name="Left Brace 22"/>
          <p:cNvSpPr/>
          <p:nvPr/>
        </p:nvSpPr>
        <p:spPr>
          <a:xfrm>
            <a:off x="3358497" y="350378"/>
            <a:ext cx="235095" cy="22909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p:cNvSpPr/>
              <p:nvPr/>
            </p:nvSpPr>
            <p:spPr>
              <a:xfrm>
                <a:off x="606752" y="5678424"/>
                <a:ext cx="17524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Sup>
                      <m:sSubSupPr>
                        <m:ctrlPr>
                          <a:rPr lang="en-US" i="1" smtClean="0">
                            <a:solidFill>
                              <a:schemeClr val="tx1"/>
                            </a:solidFill>
                            <a:latin typeface="Cambria Math" panose="02040503050406030204" pitchFamily="18" charset="0"/>
                            <a:ea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𝑣</m:t>
                        </m:r>
                      </m:e>
                      <m:sub>
                        <m:r>
                          <a:rPr lang="en-US" i="1">
                            <a:solidFill>
                              <a:schemeClr val="tx1"/>
                            </a:solidFill>
                            <a:latin typeface="Cambria Math" panose="02040503050406030204" pitchFamily="18" charset="0"/>
                            <a:ea typeface="Cambria Math" panose="02040503050406030204" pitchFamily="18" charset="0"/>
                          </a:rPr>
                          <m:t>𝑡</m:t>
                        </m:r>
                      </m:sub>
                      <m:sup>
                        <m:r>
                          <a:rPr lang="en-US" i="1">
                            <a:solidFill>
                              <a:schemeClr val="tx1"/>
                            </a:solidFill>
                            <a:latin typeface="Cambria Math" panose="02040503050406030204" pitchFamily="18" charset="0"/>
                            <a:ea typeface="Cambria Math" panose="02040503050406030204" pitchFamily="18" charset="0"/>
                          </a:rPr>
                          <m:t>𝜋</m:t>
                        </m:r>
                      </m:sup>
                    </m:sSubSup>
                  </m:oMath>
                </a14:m>
                <a:r>
                  <a:rPr lang="en-US" dirty="0">
                    <a:solidFill>
                      <a:schemeClr val="tx1"/>
                    </a:solidFill>
                  </a:rPr>
                  <a:t>=</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𝑡</m:t>
                        </m:r>
                      </m:sub>
                    </m:sSub>
                  </m:oMath>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606752" y="5678424"/>
                <a:ext cx="1752400" cy="77724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647773" y="5717479"/>
                <a:ext cx="17524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Sup>
                      <m:sSubSupPr>
                        <m:ctrlPr>
                          <a:rPr lang="en-US" sz="1200" i="1" smtClean="0">
                            <a:solidFill>
                              <a:schemeClr val="tx1"/>
                            </a:solidFill>
                            <a:latin typeface="Cambria Math" panose="02040503050406030204" pitchFamily="18" charset="0"/>
                            <a:ea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𝑣</m:t>
                        </m:r>
                      </m:e>
                      <m:sub>
                        <m:r>
                          <a:rPr lang="en-US" sz="1200" i="1">
                            <a:solidFill>
                              <a:schemeClr val="tx1"/>
                            </a:solidFill>
                            <a:latin typeface="Cambria Math" panose="02040503050406030204" pitchFamily="18" charset="0"/>
                            <a:ea typeface="Cambria Math" panose="02040503050406030204" pitchFamily="18" charset="0"/>
                          </a:rPr>
                          <m:t>𝑡</m:t>
                        </m:r>
                      </m:sub>
                      <m:sup>
                        <m:r>
                          <a:rPr lang="en-US" sz="1200" i="1">
                            <a:solidFill>
                              <a:schemeClr val="tx1"/>
                            </a:solidFill>
                            <a:latin typeface="Cambria Math" panose="02040503050406030204" pitchFamily="18" charset="0"/>
                            <a:ea typeface="Cambria Math" panose="02040503050406030204" pitchFamily="18" charset="0"/>
                          </a:rPr>
                          <m:t>𝜋</m:t>
                        </m:r>
                      </m:sup>
                    </m:sSubSup>
                  </m:oMath>
                </a14:m>
                <a:r>
                  <a:rPr lang="en-US" sz="1200" dirty="0">
                    <a:solidFill>
                      <a:schemeClr val="tx1"/>
                    </a:solidFill>
                  </a:rPr>
                  <a:t>=</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𝑅</m:t>
                        </m:r>
                      </m:e>
                      <m:sub>
                        <m:r>
                          <a:rPr lang="en-US" sz="1200" b="0" i="1" smtClean="0">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𝛾</m:t>
                    </m:r>
                    <m:acc>
                      <m:accPr>
                        <m:chr m:val="̂"/>
                        <m:ctrlPr>
                          <a:rPr lang="en-US" sz="1200" b="0" i="1" smtClean="0">
                            <a:solidFill>
                              <a:schemeClr val="tx1"/>
                            </a:solidFill>
                            <a:latin typeface="Cambria Math" panose="02040503050406030204" pitchFamily="18" charset="0"/>
                            <a:ea typeface="Cambria Math" panose="02040503050406030204" pitchFamily="18" charset="0"/>
                          </a:rPr>
                        </m:ctrlPr>
                      </m:accPr>
                      <m:e>
                        <m:r>
                          <a:rPr lang="en-US" sz="1200" b="0" i="1" smtClean="0">
                            <a:solidFill>
                              <a:schemeClr val="tx1"/>
                            </a:solidFill>
                            <a:latin typeface="Cambria Math" panose="02040503050406030204" pitchFamily="18" charset="0"/>
                            <a:ea typeface="Cambria Math" panose="02040503050406030204" pitchFamily="18" charset="0"/>
                          </a:rPr>
                          <m:t>𝑣</m:t>
                        </m:r>
                      </m:e>
                    </m:acc>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𝑆</m:t>
                        </m:r>
                      </m:e>
                      <m:sub>
                        <m:r>
                          <a:rPr lang="en-US" sz="1200" b="0" i="1" smtClean="0">
                            <a:solidFill>
                              <a:schemeClr val="tx1"/>
                            </a:solidFill>
                            <a:latin typeface="Cambria Math" panose="02040503050406030204" pitchFamily="18" charset="0"/>
                          </a:rPr>
                          <m:t>𝑇</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𝑤</m:t>
                    </m:r>
                    <m:r>
                      <a:rPr lang="en-US" sz="1200" b="0" i="1" smtClean="0">
                        <a:solidFill>
                          <a:schemeClr val="tx1"/>
                        </a:solidFill>
                        <a:latin typeface="Cambria Math" panose="02040503050406030204" pitchFamily="18" charset="0"/>
                      </a:rPr>
                      <m:t>)</m:t>
                    </m:r>
                  </m:oMath>
                </a14:m>
                <a:endParaRPr lang="en-US" sz="12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2647773" y="5717479"/>
                <a:ext cx="1752400" cy="77724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4688794" y="5678424"/>
                <a:ext cx="17524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Sup>
                      <m:sSubSupPr>
                        <m:ctrlPr>
                          <a:rPr lang="en-US" i="1" smtClean="0">
                            <a:solidFill>
                              <a:schemeClr val="tx1"/>
                            </a:solidFill>
                            <a:latin typeface="Cambria Math" panose="02040503050406030204" pitchFamily="18" charset="0"/>
                            <a:ea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𝑣</m:t>
                        </m:r>
                      </m:e>
                      <m:sub>
                        <m:r>
                          <a:rPr lang="en-US" i="1">
                            <a:solidFill>
                              <a:schemeClr val="tx1"/>
                            </a:solidFill>
                            <a:latin typeface="Cambria Math" panose="02040503050406030204" pitchFamily="18" charset="0"/>
                            <a:ea typeface="Cambria Math" panose="02040503050406030204" pitchFamily="18" charset="0"/>
                          </a:rPr>
                          <m:t>𝑡</m:t>
                        </m:r>
                      </m:sub>
                      <m:sup>
                        <m:r>
                          <a:rPr lang="en-US" i="1">
                            <a:solidFill>
                              <a:schemeClr val="tx1"/>
                            </a:solidFill>
                            <a:latin typeface="Cambria Math" panose="02040503050406030204" pitchFamily="18" charset="0"/>
                            <a:ea typeface="Cambria Math" panose="02040503050406030204" pitchFamily="18" charset="0"/>
                          </a:rPr>
                          <m:t>𝜋</m:t>
                        </m:r>
                      </m:sup>
                    </m:sSubSup>
                  </m:oMath>
                </a14:m>
                <a:r>
                  <a:rPr lang="en-US" dirty="0">
                    <a:solidFill>
                      <a:schemeClr val="tx1"/>
                    </a:solidFill>
                  </a:rPr>
                  <a:t>=</a:t>
                </a:r>
                <a14:m>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𝑡</m:t>
                        </m:r>
                      </m:sub>
                      <m:sup>
                        <m:r>
                          <a:rPr lang="en-US" i="1" smtClean="0">
                            <a:solidFill>
                              <a:schemeClr val="tx1"/>
                            </a:solidFill>
                            <a:latin typeface="Cambria Math" panose="02040503050406030204" pitchFamily="18" charset="0"/>
                            <a:ea typeface="Cambria Math" panose="02040503050406030204" pitchFamily="18" charset="0"/>
                          </a:rPr>
                          <m:t>𝜆</m:t>
                        </m:r>
                      </m:sup>
                    </m:sSubSup>
                  </m:oMath>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4688794" y="5678424"/>
                <a:ext cx="1752400" cy="777240"/>
              </a:xfrm>
              <a:prstGeom prst="rect">
                <a:avLst/>
              </a:prstGeom>
              <a:blipFill rotWithShape="0">
                <a:blip r:embed="rId8"/>
                <a:stretch>
                  <a:fillRect/>
                </a:stretch>
              </a:blipFill>
            </p:spPr>
            <p:txBody>
              <a:bodyPr/>
              <a:lstStyle/>
              <a:p>
                <a:r>
                  <a:rPr lang="en-US">
                    <a:noFill/>
                  </a:rPr>
                  <a:t> </a:t>
                </a:r>
              </a:p>
            </p:txBody>
          </p:sp>
        </mc:Fallback>
      </mc:AlternateContent>
      <p:sp>
        <p:nvSpPr>
          <p:cNvPr id="29" name="Left Brace 28"/>
          <p:cNvSpPr/>
          <p:nvPr/>
        </p:nvSpPr>
        <p:spPr>
          <a:xfrm>
            <a:off x="6577185" y="3127248"/>
            <a:ext cx="297990" cy="26625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Elbow Connector 30"/>
          <p:cNvCxnSpPr>
            <a:stCxn id="29" idx="1"/>
            <a:endCxn id="32" idx="1"/>
          </p:cNvCxnSpPr>
          <p:nvPr/>
        </p:nvCxnSpPr>
        <p:spPr>
          <a:xfrm rot="10800000">
            <a:off x="3646357" y="4101127"/>
            <a:ext cx="2930828" cy="357386"/>
          </a:xfrm>
          <a:prstGeom prst="bentConnector4">
            <a:avLst>
              <a:gd name="adj1" fmla="val 1329"/>
              <a:gd name="adj2" fmla="val 39002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ight Brace 31"/>
          <p:cNvSpPr/>
          <p:nvPr/>
        </p:nvSpPr>
        <p:spPr>
          <a:xfrm rot="16200000">
            <a:off x="3372036" y="1580608"/>
            <a:ext cx="548640" cy="558967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Arrow 4"/>
          <p:cNvSpPr/>
          <p:nvPr/>
        </p:nvSpPr>
        <p:spPr>
          <a:xfrm>
            <a:off x="6577185" y="6455664"/>
            <a:ext cx="5427710" cy="29822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405546"/>
      </p:ext>
    </p:extLst>
  </p:cSld>
  <p:clrMapOvr>
    <a:masterClrMapping/>
  </p:clrMapOvr>
  <p:transition spd="slow">
    <p:circle/>
  </p:transition>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1510384" y="1085346"/>
            <a:ext cx="1845891" cy="7733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LSMC</a:t>
            </a:r>
          </a:p>
        </p:txBody>
      </p:sp>
      <p:sp>
        <p:nvSpPr>
          <p:cNvPr id="3" name="Oval 2"/>
          <p:cNvSpPr/>
          <p:nvPr/>
        </p:nvSpPr>
        <p:spPr>
          <a:xfrm>
            <a:off x="9193285" y="1078905"/>
            <a:ext cx="1845891" cy="7733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LSTD</a:t>
            </a:r>
          </a:p>
        </p:txBody>
      </p:sp>
      <p:sp>
        <p:nvSpPr>
          <p:cNvPr id="4" name="Oval 3"/>
          <p:cNvSpPr/>
          <p:nvPr/>
        </p:nvSpPr>
        <p:spPr>
          <a:xfrm>
            <a:off x="5358022" y="3371360"/>
            <a:ext cx="1845891" cy="7733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LSTD(</a:t>
            </a:r>
            <a:r>
              <a:rPr lang="en-US" dirty="0">
                <a:latin typeface="Cambria Math" panose="02040503050406030204" pitchFamily="18" charset="0"/>
                <a:ea typeface="Cambria Math" panose="02040503050406030204" pitchFamily="18" charset="0"/>
              </a:rPr>
              <a:t>𝜆</a:t>
            </a:r>
            <a:r>
              <a:rPr lang="en-US" dirty="0"/>
              <a:t>)</a:t>
            </a:r>
          </a:p>
        </p:txBody>
      </p:sp>
      <mc:AlternateContent xmlns:mc="http://schemas.openxmlformats.org/markup-compatibility/2006" xmlns:a14="http://schemas.microsoft.com/office/drawing/2010/main">
        <mc:Choice Requires="a14">
          <p:sp>
            <p:nvSpPr>
              <p:cNvPr id="7" name="Rectangle 6"/>
              <p:cNvSpPr/>
              <p:nvPr/>
            </p:nvSpPr>
            <p:spPr>
              <a:xfrm>
                <a:off x="467797" y="2038030"/>
                <a:ext cx="3931067" cy="99343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sz="1200" i="1" smtClean="0">
                              <a:solidFill>
                                <a:schemeClr val="tx1"/>
                              </a:solidFill>
                              <a:latin typeface="Cambria Math" panose="02040503050406030204" pitchFamily="18" charset="0"/>
                              <a:ea typeface="Cambria Math" panose="02040503050406030204" pitchFamily="18" charset="0"/>
                            </a:rPr>
                          </m:ctrlPr>
                        </m:naryPr>
                        <m:sub>
                          <m:r>
                            <m:rPr>
                              <m:brk m:alnAt="23"/>
                            </m:rPr>
                            <a:rPr lang="en-US" sz="1200" b="0" i="1" smtClean="0">
                              <a:solidFill>
                                <a:schemeClr val="tx1"/>
                              </a:solidFill>
                              <a:latin typeface="Cambria Math" panose="02040503050406030204" pitchFamily="18" charset="0"/>
                              <a:ea typeface="Cambria Math" panose="02040503050406030204" pitchFamily="18" charset="0"/>
                            </a:rPr>
                            <m:t>𝑡</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m:t>
                          </m:r>
                        </m:sub>
                        <m:sup>
                          <m:r>
                            <a:rPr lang="en-US" sz="1200" b="0" i="1" smtClean="0">
                              <a:solidFill>
                                <a:schemeClr val="tx1"/>
                              </a:solidFill>
                              <a:latin typeface="Cambria Math" panose="02040503050406030204" pitchFamily="18" charset="0"/>
                              <a:ea typeface="Cambria Math" panose="02040503050406030204" pitchFamily="18" charset="0"/>
                            </a:rPr>
                            <m:t>𝑇</m:t>
                          </m:r>
                        </m:sup>
                        <m:e>
                          <m:r>
                            <a:rPr lang="en-US" sz="1200" i="1">
                              <a:solidFill>
                                <a:schemeClr val="tx1"/>
                              </a:solidFill>
                              <a:latin typeface="Cambria Math" panose="02040503050406030204" pitchFamily="18" charset="0"/>
                              <a:ea typeface="Cambria Math" panose="02040503050406030204" pitchFamily="18" charset="0"/>
                            </a:rPr>
                            <m:t>𝛼</m:t>
                          </m:r>
                          <m:r>
                            <a:rPr lang="en-US" sz="1200" b="0" i="1" smtClean="0">
                              <a:solidFill>
                                <a:schemeClr val="tx1"/>
                              </a:solidFill>
                              <a:latin typeface="Cambria Math" panose="02040503050406030204" pitchFamily="18" charset="0"/>
                              <a:ea typeface="Cambria Math" panose="02040503050406030204" pitchFamily="18" charset="0"/>
                            </a:rPr>
                            <m:t>𝑥</m:t>
                          </m:r>
                          <m:d>
                            <m:dPr>
                              <m:ctrlPr>
                                <a:rPr lang="en-US" sz="1200" b="0" i="1" smtClean="0">
                                  <a:solidFill>
                                    <a:schemeClr val="tx1"/>
                                  </a:solidFill>
                                  <a:latin typeface="Cambria Math" panose="02040503050406030204" pitchFamily="18" charset="0"/>
                                  <a:ea typeface="Cambria Math" panose="02040503050406030204" pitchFamily="18" charset="0"/>
                                </a:rPr>
                              </m:ctrlPr>
                            </m:dPr>
                            <m:e>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𝑠</m:t>
                                  </m:r>
                                </m:e>
                                <m:sub>
                                  <m:r>
                                    <a:rPr lang="en-US" sz="1200" b="0" i="1" smtClean="0">
                                      <a:solidFill>
                                        <a:schemeClr val="tx1"/>
                                      </a:solidFill>
                                      <a:latin typeface="Cambria Math" panose="02040503050406030204" pitchFamily="18" charset="0"/>
                                      <a:ea typeface="Cambria Math" panose="02040503050406030204" pitchFamily="18" charset="0"/>
                                    </a:rPr>
                                    <m:t>𝑡</m:t>
                                  </m:r>
                                </m:sub>
                              </m:sSub>
                            </m:e>
                          </m:d>
                          <m:d>
                            <m:dPr>
                              <m:ctrlPr>
                                <a:rPr lang="en-US" sz="1200" b="0" i="1" smtClean="0">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𝐺</m:t>
                                  </m:r>
                                </m:e>
                                <m:sub>
                                  <m:r>
                                    <a:rPr lang="en-US" sz="1200" i="1">
                                      <a:solidFill>
                                        <a:schemeClr val="tx1"/>
                                      </a:solidFill>
                                      <a:latin typeface="Cambria Math" panose="02040503050406030204" pitchFamily="18" charset="0"/>
                                    </a:rPr>
                                    <m:t>𝑡</m:t>
                                  </m:r>
                                </m:sub>
                              </m:sSub>
                              <m:r>
                                <a:rPr lang="en-US" sz="1200" b="0" i="1" smtClean="0">
                                  <a:solidFill>
                                    <a:schemeClr val="tx1"/>
                                  </a:solidFill>
                                  <a:latin typeface="Cambria Math" panose="02040503050406030204" pitchFamily="18" charset="0"/>
                                  <a:ea typeface="Cambria Math" panose="02040503050406030204" pitchFamily="18" charset="0"/>
                                </a:rPr>
                                <m:t>−</m:t>
                              </m:r>
                              <m:acc>
                                <m:accPr>
                                  <m:chr m:val="̂"/>
                                  <m:ctrlPr>
                                    <a:rPr lang="en-US" sz="1200" b="0" i="1" smtClean="0">
                                      <a:solidFill>
                                        <a:schemeClr val="tx1"/>
                                      </a:solidFill>
                                      <a:latin typeface="Cambria Math" panose="02040503050406030204" pitchFamily="18" charset="0"/>
                                      <a:ea typeface="Cambria Math" panose="02040503050406030204" pitchFamily="18" charset="0"/>
                                    </a:rPr>
                                  </m:ctrlPr>
                                </m:accPr>
                                <m:e>
                                  <m:r>
                                    <a:rPr lang="en-US" sz="1200" b="0" i="1" smtClean="0">
                                      <a:solidFill>
                                        <a:schemeClr val="tx1"/>
                                      </a:solidFill>
                                      <a:latin typeface="Cambria Math" panose="02040503050406030204" pitchFamily="18" charset="0"/>
                                      <a:ea typeface="Cambria Math" panose="02040503050406030204" pitchFamily="18" charset="0"/>
                                    </a:rPr>
                                    <m:t>𝑣</m:t>
                                  </m:r>
                                </m:e>
                              </m:acc>
                              <m:r>
                                <m:rPr>
                                  <m:brk m:alnAt="23"/>
                                </m:rP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𝑆</m:t>
                                  </m:r>
                                </m:e>
                                <m:sub>
                                  <m:r>
                                    <a:rPr lang="en-US" sz="1200" b="0" i="1" smtClean="0">
                                      <a:solidFill>
                                        <a:schemeClr val="tx1"/>
                                      </a:solidFill>
                                      <a:latin typeface="Cambria Math" panose="02040503050406030204" pitchFamily="18" charset="0"/>
                                      <a:ea typeface="Cambria Math" panose="02040503050406030204" pitchFamily="18" charset="0"/>
                                    </a:rPr>
                                    <m:t>𝑡</m:t>
                                  </m:r>
                                </m:sub>
                              </m:sSub>
                              <m:r>
                                <m:rPr>
                                  <m:brk m:alnAt="23"/>
                                </m:rP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𝑤</m:t>
                              </m:r>
                              <m:r>
                                <a:rPr lang="en-US" sz="1200" b="0" i="1" smtClean="0">
                                  <a:solidFill>
                                    <a:schemeClr val="tx1"/>
                                  </a:solidFill>
                                  <a:latin typeface="Cambria Math" panose="02040503050406030204" pitchFamily="18" charset="0"/>
                                  <a:ea typeface="Cambria Math" panose="02040503050406030204" pitchFamily="18" charset="0"/>
                                </a:rPr>
                                <m:t>)</m:t>
                              </m:r>
                            </m:e>
                          </m:d>
                          <m:r>
                            <a:rPr lang="en-US" sz="1200" i="1">
                              <a:solidFill>
                                <a:schemeClr val="tx1"/>
                              </a:solidFill>
                              <a:latin typeface="Cambria Math" panose="02040503050406030204" pitchFamily="18" charset="0"/>
                              <a:ea typeface="Cambria Math" panose="02040503050406030204" pitchFamily="18" charset="0"/>
                            </a:rPr>
                            <m:t>𝑥</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sub>
                              </m:sSub>
                            </m:e>
                          </m:d>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0</m:t>
                          </m:r>
                        </m:e>
                      </m:nary>
                    </m:oMath>
                  </m:oMathPara>
                </a14:m>
                <a:endParaRPr lang="en-US" sz="1200" dirty="0"/>
              </a:p>
            </p:txBody>
          </p:sp>
        </mc:Choice>
        <mc:Fallback xmlns="">
          <p:sp>
            <p:nvSpPr>
              <p:cNvPr id="7" name="Rectangle 6"/>
              <p:cNvSpPr>
                <a:spLocks noRot="1" noChangeAspect="1" noMove="1" noResize="1" noEditPoints="1" noAdjustHandles="1" noChangeArrowheads="1" noChangeShapeType="1" noTextEdit="1"/>
              </p:cNvSpPr>
              <p:nvPr/>
            </p:nvSpPr>
            <p:spPr>
              <a:xfrm>
                <a:off x="467797" y="2038030"/>
                <a:ext cx="3931067" cy="99343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090643" y="2071015"/>
                <a:ext cx="4051176" cy="99343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sz="1050" i="1" smtClean="0">
                              <a:solidFill>
                                <a:schemeClr val="tx1"/>
                              </a:solidFill>
                              <a:latin typeface="Cambria Math" panose="02040503050406030204" pitchFamily="18" charset="0"/>
                              <a:ea typeface="Cambria Math" panose="02040503050406030204" pitchFamily="18" charset="0"/>
                            </a:rPr>
                          </m:ctrlPr>
                        </m:naryPr>
                        <m:sub>
                          <m:r>
                            <m:rPr>
                              <m:brk m:alnAt="23"/>
                            </m:rPr>
                            <a:rPr lang="en-US" sz="1050" b="0" i="1" smtClean="0">
                              <a:solidFill>
                                <a:schemeClr val="tx1"/>
                              </a:solidFill>
                              <a:latin typeface="Cambria Math" panose="02040503050406030204" pitchFamily="18" charset="0"/>
                              <a:ea typeface="Cambria Math" panose="02040503050406030204" pitchFamily="18" charset="0"/>
                            </a:rPr>
                            <m:t>𝑡</m:t>
                          </m:r>
                          <m:r>
                            <a:rPr lang="en-US" sz="1050" b="0" i="1" smtClean="0">
                              <a:solidFill>
                                <a:schemeClr val="tx1"/>
                              </a:solidFill>
                              <a:latin typeface="Cambria Math" panose="02040503050406030204" pitchFamily="18" charset="0"/>
                              <a:ea typeface="Cambria Math" panose="02040503050406030204" pitchFamily="18" charset="0"/>
                            </a:rPr>
                            <m:t>=</m:t>
                          </m:r>
                          <m:r>
                            <a:rPr lang="en-US" sz="1050" b="0" i="1" smtClean="0">
                              <a:solidFill>
                                <a:schemeClr val="tx1"/>
                              </a:solidFill>
                              <a:latin typeface="Cambria Math" panose="02040503050406030204" pitchFamily="18" charset="0"/>
                              <a:ea typeface="Cambria Math" panose="02040503050406030204" pitchFamily="18" charset="0"/>
                            </a:rPr>
                            <m:t>1</m:t>
                          </m:r>
                        </m:sub>
                        <m:sup>
                          <m:r>
                            <a:rPr lang="en-US" sz="1050" b="0" i="1" smtClean="0">
                              <a:solidFill>
                                <a:schemeClr val="tx1"/>
                              </a:solidFill>
                              <a:latin typeface="Cambria Math" panose="02040503050406030204" pitchFamily="18" charset="0"/>
                              <a:ea typeface="Cambria Math" panose="02040503050406030204" pitchFamily="18" charset="0"/>
                            </a:rPr>
                            <m:t>𝑇</m:t>
                          </m:r>
                        </m:sup>
                        <m:e>
                          <m:r>
                            <a:rPr lang="en-US" sz="1050" i="1">
                              <a:solidFill>
                                <a:schemeClr val="tx1"/>
                              </a:solidFill>
                              <a:latin typeface="Cambria Math" panose="02040503050406030204" pitchFamily="18" charset="0"/>
                              <a:ea typeface="Cambria Math" panose="02040503050406030204" pitchFamily="18" charset="0"/>
                            </a:rPr>
                            <m:t>𝛼</m:t>
                          </m:r>
                          <m:r>
                            <a:rPr lang="en-US" sz="1050" b="0" i="1" smtClean="0">
                              <a:solidFill>
                                <a:schemeClr val="tx1"/>
                              </a:solidFill>
                              <a:latin typeface="Cambria Math" panose="02040503050406030204" pitchFamily="18" charset="0"/>
                              <a:ea typeface="Cambria Math" panose="02040503050406030204" pitchFamily="18" charset="0"/>
                            </a:rPr>
                            <m:t>𝑥</m:t>
                          </m:r>
                          <m:d>
                            <m:dPr>
                              <m:ctrlPr>
                                <a:rPr lang="en-US" sz="1050" b="0" i="1" smtClean="0">
                                  <a:solidFill>
                                    <a:schemeClr val="tx1"/>
                                  </a:solidFill>
                                  <a:latin typeface="Cambria Math" panose="02040503050406030204" pitchFamily="18" charset="0"/>
                                  <a:ea typeface="Cambria Math" panose="02040503050406030204" pitchFamily="18" charset="0"/>
                                </a:rPr>
                              </m:ctrlPr>
                            </m:dPr>
                            <m:e>
                              <m:sSub>
                                <m:sSubPr>
                                  <m:ctrlPr>
                                    <a:rPr lang="en-US" sz="1050" b="0" i="1" smtClean="0">
                                      <a:solidFill>
                                        <a:schemeClr val="tx1"/>
                                      </a:solidFill>
                                      <a:latin typeface="Cambria Math" panose="02040503050406030204" pitchFamily="18" charset="0"/>
                                      <a:ea typeface="Cambria Math" panose="02040503050406030204" pitchFamily="18" charset="0"/>
                                    </a:rPr>
                                  </m:ctrlPr>
                                </m:sSubPr>
                                <m:e>
                                  <m:r>
                                    <a:rPr lang="en-US" sz="1050" b="0" i="1" smtClean="0">
                                      <a:solidFill>
                                        <a:schemeClr val="tx1"/>
                                      </a:solidFill>
                                      <a:latin typeface="Cambria Math" panose="02040503050406030204" pitchFamily="18" charset="0"/>
                                      <a:ea typeface="Cambria Math" panose="02040503050406030204" pitchFamily="18" charset="0"/>
                                    </a:rPr>
                                    <m:t>𝑠</m:t>
                                  </m:r>
                                </m:e>
                                <m:sub>
                                  <m:r>
                                    <a:rPr lang="en-US" sz="1050" b="0" i="1" smtClean="0">
                                      <a:solidFill>
                                        <a:schemeClr val="tx1"/>
                                      </a:solidFill>
                                      <a:latin typeface="Cambria Math" panose="02040503050406030204" pitchFamily="18" charset="0"/>
                                      <a:ea typeface="Cambria Math" panose="02040503050406030204" pitchFamily="18" charset="0"/>
                                    </a:rPr>
                                    <m:t>𝑡</m:t>
                                  </m:r>
                                </m:sub>
                              </m:sSub>
                            </m:e>
                          </m:d>
                          <m:d>
                            <m:dPr>
                              <m:ctrlPr>
                                <a:rPr lang="en-US" sz="1050" b="0" i="1" smtClean="0">
                                  <a:solidFill>
                                    <a:schemeClr val="tx1"/>
                                  </a:solidFill>
                                  <a:latin typeface="Cambria Math" panose="02040503050406030204" pitchFamily="18" charset="0"/>
                                  <a:ea typeface="Cambria Math" panose="02040503050406030204" pitchFamily="18" charset="0"/>
                                </a:rPr>
                              </m:ctrlPr>
                            </m:dPr>
                            <m:e>
                              <m:sSub>
                                <m:sSubPr>
                                  <m:ctrlPr>
                                    <a:rPr lang="en-US"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𝑅</m:t>
                                  </m:r>
                                </m:e>
                                <m:sub>
                                  <m:r>
                                    <a:rPr lang="en-US" sz="1050" i="1">
                                      <a:solidFill>
                                        <a:schemeClr val="tx1"/>
                                      </a:solidFill>
                                      <a:latin typeface="Cambria Math" panose="02040503050406030204" pitchFamily="18" charset="0"/>
                                    </a:rPr>
                                    <m:t>𝑡</m:t>
                                  </m:r>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1</m:t>
                                  </m:r>
                                </m:sub>
                              </m:sSub>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ea typeface="Cambria Math" panose="02040503050406030204" pitchFamily="18" charset="0"/>
                                </a:rPr>
                                <m:t>𝛾</m:t>
                              </m:r>
                              <m:acc>
                                <m:accPr>
                                  <m:chr m:val="̂"/>
                                  <m:ctrlPr>
                                    <a:rPr lang="en-US" sz="1050" i="1">
                                      <a:solidFill>
                                        <a:schemeClr val="tx1"/>
                                      </a:solidFill>
                                      <a:latin typeface="Cambria Math" panose="02040503050406030204" pitchFamily="18" charset="0"/>
                                      <a:ea typeface="Cambria Math" panose="02040503050406030204" pitchFamily="18" charset="0"/>
                                    </a:rPr>
                                  </m:ctrlPr>
                                </m:accPr>
                                <m:e>
                                  <m:r>
                                    <a:rPr lang="en-US" sz="1050" i="1">
                                      <a:solidFill>
                                        <a:schemeClr val="tx1"/>
                                      </a:solidFill>
                                      <a:latin typeface="Cambria Math" panose="02040503050406030204" pitchFamily="18" charset="0"/>
                                      <a:ea typeface="Cambria Math" panose="02040503050406030204" pitchFamily="18" charset="0"/>
                                    </a:rPr>
                                    <m:t>𝑣</m:t>
                                  </m:r>
                                </m:e>
                              </m:acc>
                              <m:r>
                                <a:rPr lang="en-US" sz="1050" i="1">
                                  <a:solidFill>
                                    <a:schemeClr val="tx1"/>
                                  </a:solidFill>
                                  <a:latin typeface="Cambria Math" panose="02040503050406030204" pitchFamily="18" charset="0"/>
                                </a:rPr>
                                <m:t>(</m:t>
                              </m:r>
                              <m:sSub>
                                <m:sSubPr>
                                  <m:ctrlPr>
                                    <a:rPr lang="en-US" sz="1050" i="1">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𝑆</m:t>
                                  </m:r>
                                </m:e>
                                <m:sub>
                                  <m:r>
                                    <a:rPr lang="en-US" sz="1050" i="1">
                                      <a:solidFill>
                                        <a:schemeClr val="tx1"/>
                                      </a:solidFill>
                                      <a:latin typeface="Cambria Math" panose="02040503050406030204" pitchFamily="18" charset="0"/>
                                    </a:rPr>
                                    <m:t>𝑇</m:t>
                                  </m:r>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1</m:t>
                                  </m:r>
                                </m:sub>
                              </m:sSub>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𝑤</m:t>
                              </m:r>
                              <m:r>
                                <a:rPr lang="en-US" sz="1050" i="1">
                                  <a:solidFill>
                                    <a:schemeClr val="tx1"/>
                                  </a:solidFill>
                                  <a:latin typeface="Cambria Math" panose="02040503050406030204" pitchFamily="18" charset="0"/>
                                </a:rPr>
                                <m:t>)</m:t>
                              </m:r>
                              <m:r>
                                <m:rPr>
                                  <m:nor/>
                                </m:rPr>
                                <a:rPr lang="en-US" sz="1050" dirty="0">
                                  <a:solidFill>
                                    <a:schemeClr val="tx1"/>
                                  </a:solidFill>
                                </a:rPr>
                                <m:t> </m:t>
                              </m:r>
                              <m:r>
                                <a:rPr lang="en-US" sz="1050" b="0" i="1" smtClean="0">
                                  <a:solidFill>
                                    <a:schemeClr val="tx1"/>
                                  </a:solidFill>
                                  <a:latin typeface="Cambria Math" panose="02040503050406030204" pitchFamily="18" charset="0"/>
                                  <a:ea typeface="Cambria Math" panose="02040503050406030204" pitchFamily="18" charset="0"/>
                                </a:rPr>
                                <m:t>−</m:t>
                              </m:r>
                              <m:acc>
                                <m:accPr>
                                  <m:chr m:val="̂"/>
                                  <m:ctrlPr>
                                    <a:rPr lang="en-US" sz="1050" b="0" i="1" smtClean="0">
                                      <a:solidFill>
                                        <a:schemeClr val="tx1"/>
                                      </a:solidFill>
                                      <a:latin typeface="Cambria Math" panose="02040503050406030204" pitchFamily="18" charset="0"/>
                                      <a:ea typeface="Cambria Math" panose="02040503050406030204" pitchFamily="18" charset="0"/>
                                    </a:rPr>
                                  </m:ctrlPr>
                                </m:accPr>
                                <m:e>
                                  <m:r>
                                    <a:rPr lang="en-US" sz="1050" b="0" i="1" smtClean="0">
                                      <a:solidFill>
                                        <a:schemeClr val="tx1"/>
                                      </a:solidFill>
                                      <a:latin typeface="Cambria Math" panose="02040503050406030204" pitchFamily="18" charset="0"/>
                                      <a:ea typeface="Cambria Math" panose="02040503050406030204" pitchFamily="18" charset="0"/>
                                    </a:rPr>
                                    <m:t>𝑣</m:t>
                                  </m:r>
                                </m:e>
                              </m:acc>
                              <m:r>
                                <m:rPr>
                                  <m:brk m:alnAt="23"/>
                                </m:rPr>
                                <a:rPr lang="en-US" sz="1050" b="0" i="1" smtClean="0">
                                  <a:solidFill>
                                    <a:schemeClr val="tx1"/>
                                  </a:solidFill>
                                  <a:latin typeface="Cambria Math" panose="02040503050406030204" pitchFamily="18" charset="0"/>
                                  <a:ea typeface="Cambria Math" panose="02040503050406030204" pitchFamily="18" charset="0"/>
                                </a:rPr>
                                <m:t>(</m:t>
                              </m:r>
                              <m:sSub>
                                <m:sSubPr>
                                  <m:ctrlPr>
                                    <a:rPr lang="en-US" sz="1050" b="0" i="1" smtClean="0">
                                      <a:solidFill>
                                        <a:schemeClr val="tx1"/>
                                      </a:solidFill>
                                      <a:latin typeface="Cambria Math" panose="02040503050406030204" pitchFamily="18" charset="0"/>
                                      <a:ea typeface="Cambria Math" panose="02040503050406030204" pitchFamily="18" charset="0"/>
                                    </a:rPr>
                                  </m:ctrlPr>
                                </m:sSubPr>
                                <m:e>
                                  <m:r>
                                    <a:rPr lang="en-US" sz="1050" b="0" i="1" smtClean="0">
                                      <a:solidFill>
                                        <a:schemeClr val="tx1"/>
                                      </a:solidFill>
                                      <a:latin typeface="Cambria Math" panose="02040503050406030204" pitchFamily="18" charset="0"/>
                                      <a:ea typeface="Cambria Math" panose="02040503050406030204" pitchFamily="18" charset="0"/>
                                    </a:rPr>
                                    <m:t>𝑆</m:t>
                                  </m:r>
                                </m:e>
                                <m:sub>
                                  <m:r>
                                    <a:rPr lang="en-US" sz="1050" b="0" i="1" smtClean="0">
                                      <a:solidFill>
                                        <a:schemeClr val="tx1"/>
                                      </a:solidFill>
                                      <a:latin typeface="Cambria Math" panose="02040503050406030204" pitchFamily="18" charset="0"/>
                                      <a:ea typeface="Cambria Math" panose="02040503050406030204" pitchFamily="18" charset="0"/>
                                    </a:rPr>
                                    <m:t>𝑡</m:t>
                                  </m:r>
                                </m:sub>
                              </m:sSub>
                              <m:r>
                                <m:rPr>
                                  <m:brk m:alnAt="23"/>
                                </m:rPr>
                                <a:rPr lang="en-US" sz="1050" b="0" i="1" smtClean="0">
                                  <a:solidFill>
                                    <a:schemeClr val="tx1"/>
                                  </a:solidFill>
                                  <a:latin typeface="Cambria Math" panose="02040503050406030204" pitchFamily="18" charset="0"/>
                                  <a:ea typeface="Cambria Math" panose="02040503050406030204" pitchFamily="18" charset="0"/>
                                </a:rPr>
                                <m:t>,</m:t>
                              </m:r>
                              <m:r>
                                <a:rPr lang="en-US" sz="1050" b="0" i="1" smtClean="0">
                                  <a:solidFill>
                                    <a:schemeClr val="tx1"/>
                                  </a:solidFill>
                                  <a:latin typeface="Cambria Math" panose="02040503050406030204" pitchFamily="18" charset="0"/>
                                  <a:ea typeface="Cambria Math" panose="02040503050406030204" pitchFamily="18" charset="0"/>
                                </a:rPr>
                                <m:t>𝑤</m:t>
                              </m:r>
                              <m:r>
                                <a:rPr lang="en-US" sz="1050" b="0" i="1" smtClean="0">
                                  <a:solidFill>
                                    <a:schemeClr val="tx1"/>
                                  </a:solidFill>
                                  <a:latin typeface="Cambria Math" panose="02040503050406030204" pitchFamily="18" charset="0"/>
                                  <a:ea typeface="Cambria Math" panose="02040503050406030204" pitchFamily="18" charset="0"/>
                                </a:rPr>
                                <m:t>)</m:t>
                              </m:r>
                            </m:e>
                          </m:d>
                          <m:r>
                            <a:rPr lang="en-US" sz="1050" i="1">
                              <a:solidFill>
                                <a:schemeClr val="tx1"/>
                              </a:solidFill>
                              <a:latin typeface="Cambria Math" panose="02040503050406030204" pitchFamily="18" charset="0"/>
                              <a:ea typeface="Cambria Math" panose="02040503050406030204" pitchFamily="18" charset="0"/>
                            </a:rPr>
                            <m:t>𝑥</m:t>
                          </m:r>
                          <m:d>
                            <m:dPr>
                              <m:ctrlPr>
                                <a:rPr lang="en-US" sz="1050" i="1">
                                  <a:solidFill>
                                    <a:schemeClr val="tx1"/>
                                  </a:solidFill>
                                  <a:latin typeface="Cambria Math" panose="02040503050406030204" pitchFamily="18" charset="0"/>
                                  <a:ea typeface="Cambria Math" panose="02040503050406030204" pitchFamily="18" charset="0"/>
                                </a:rPr>
                              </m:ctrlPr>
                            </m:dPr>
                            <m:e>
                              <m:sSub>
                                <m:sSubPr>
                                  <m:ctrlPr>
                                    <a:rPr lang="en-US" sz="1050" i="1">
                                      <a:solidFill>
                                        <a:schemeClr val="tx1"/>
                                      </a:solidFill>
                                      <a:latin typeface="Cambria Math" panose="02040503050406030204" pitchFamily="18" charset="0"/>
                                      <a:ea typeface="Cambria Math" panose="02040503050406030204" pitchFamily="18" charset="0"/>
                                    </a:rPr>
                                  </m:ctrlPr>
                                </m:sSubPr>
                                <m:e>
                                  <m:r>
                                    <a:rPr lang="en-US" sz="1050" i="1">
                                      <a:solidFill>
                                        <a:schemeClr val="tx1"/>
                                      </a:solidFill>
                                      <a:latin typeface="Cambria Math" panose="02040503050406030204" pitchFamily="18" charset="0"/>
                                      <a:ea typeface="Cambria Math" panose="02040503050406030204" pitchFamily="18" charset="0"/>
                                    </a:rPr>
                                    <m:t>𝑠</m:t>
                                  </m:r>
                                </m:e>
                                <m:sub>
                                  <m:r>
                                    <a:rPr lang="en-US" sz="1050" i="1">
                                      <a:solidFill>
                                        <a:schemeClr val="tx1"/>
                                      </a:solidFill>
                                      <a:latin typeface="Cambria Math" panose="02040503050406030204" pitchFamily="18" charset="0"/>
                                      <a:ea typeface="Cambria Math" panose="02040503050406030204" pitchFamily="18" charset="0"/>
                                    </a:rPr>
                                    <m:t>𝑡</m:t>
                                  </m:r>
                                </m:sub>
                              </m:sSub>
                            </m:e>
                          </m:d>
                          <m:r>
                            <a:rPr lang="en-US" sz="1050" b="0" i="1" smtClean="0">
                              <a:solidFill>
                                <a:schemeClr val="tx1"/>
                              </a:solidFill>
                              <a:latin typeface="Cambria Math" panose="02040503050406030204" pitchFamily="18" charset="0"/>
                              <a:ea typeface="Cambria Math" panose="02040503050406030204" pitchFamily="18" charset="0"/>
                            </a:rPr>
                            <m:t>=</m:t>
                          </m:r>
                          <m:r>
                            <a:rPr lang="en-US" sz="1050" b="0" i="1" smtClean="0">
                              <a:solidFill>
                                <a:schemeClr val="tx1"/>
                              </a:solidFill>
                              <a:latin typeface="Cambria Math" panose="02040503050406030204" pitchFamily="18" charset="0"/>
                              <a:ea typeface="Cambria Math" panose="02040503050406030204" pitchFamily="18" charset="0"/>
                            </a:rPr>
                            <m:t>0</m:t>
                          </m:r>
                        </m:e>
                      </m:nary>
                    </m:oMath>
                  </m:oMathPara>
                </a14:m>
                <a:endParaRPr lang="en-US" sz="1050" dirty="0"/>
              </a:p>
            </p:txBody>
          </p:sp>
        </mc:Choice>
        <mc:Fallback xmlns="">
          <p:sp>
            <p:nvSpPr>
              <p:cNvPr id="8" name="Rectangle 7"/>
              <p:cNvSpPr>
                <a:spLocks noRot="1" noChangeAspect="1" noMove="1" noResize="1" noEditPoints="1" noAdjustHandles="1" noChangeArrowheads="1" noChangeShapeType="1" noTextEdit="1"/>
              </p:cNvSpPr>
              <p:nvPr/>
            </p:nvSpPr>
            <p:spPr>
              <a:xfrm>
                <a:off x="8090643" y="2071015"/>
                <a:ext cx="4051176" cy="993436"/>
              </a:xfrm>
              <a:prstGeom prst="rect">
                <a:avLst/>
              </a:prstGeom>
              <a:blipFill rotWithShape="0">
                <a:blip r:embed="rId3"/>
                <a:stretch>
                  <a:fillRect t="-25455"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739598" y="5151680"/>
                <a:ext cx="2895984" cy="9111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sz="1200" i="1" smtClean="0">
                              <a:solidFill>
                                <a:schemeClr val="tx1"/>
                              </a:solidFill>
                              <a:latin typeface="Cambria Math" panose="02040503050406030204" pitchFamily="18" charset="0"/>
                              <a:ea typeface="Cambria Math" panose="02040503050406030204" pitchFamily="18" charset="0"/>
                            </a:rPr>
                          </m:ctrlPr>
                        </m:naryPr>
                        <m:sub>
                          <m:r>
                            <m:rPr>
                              <m:brk m:alnAt="23"/>
                            </m:rPr>
                            <a:rPr lang="en-US" sz="1200" b="0" i="1" smtClean="0">
                              <a:solidFill>
                                <a:schemeClr val="tx1"/>
                              </a:solidFill>
                              <a:latin typeface="Cambria Math" panose="02040503050406030204" pitchFamily="18" charset="0"/>
                              <a:ea typeface="Cambria Math" panose="02040503050406030204" pitchFamily="18" charset="0"/>
                            </a:rPr>
                            <m:t>𝑡</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m:t>
                          </m:r>
                        </m:sub>
                        <m:sup>
                          <m:r>
                            <a:rPr lang="en-US" sz="1200" b="0" i="1" smtClean="0">
                              <a:solidFill>
                                <a:schemeClr val="tx1"/>
                              </a:solidFill>
                              <a:latin typeface="Cambria Math" panose="02040503050406030204" pitchFamily="18" charset="0"/>
                              <a:ea typeface="Cambria Math" panose="02040503050406030204" pitchFamily="18" charset="0"/>
                            </a:rPr>
                            <m:t>𝑇</m:t>
                          </m:r>
                        </m:sup>
                        <m:e>
                          <m:r>
                            <a:rPr lang="en-US" sz="1200" i="1">
                              <a:solidFill>
                                <a:schemeClr val="tx1"/>
                              </a:solidFill>
                              <a:latin typeface="Cambria Math" panose="02040503050406030204" pitchFamily="18" charset="0"/>
                              <a:ea typeface="Cambria Math" panose="02040503050406030204" pitchFamily="18" charset="0"/>
                            </a:rPr>
                            <m:t>𝛼</m:t>
                          </m:r>
                          <m:r>
                            <a:rPr lang="en-US" sz="1200" b="0" i="1" smtClean="0">
                              <a:solidFill>
                                <a:schemeClr val="tx1"/>
                              </a:solidFill>
                              <a:latin typeface="Cambria Math" panose="02040503050406030204" pitchFamily="18" charset="0"/>
                              <a:ea typeface="Cambria Math" panose="02040503050406030204" pitchFamily="18" charset="0"/>
                            </a:rPr>
                            <m:t>𝑥</m:t>
                          </m:r>
                          <m:d>
                            <m:dPr>
                              <m:ctrlPr>
                                <a:rPr lang="en-US" sz="1200" b="0" i="1" smtClean="0">
                                  <a:solidFill>
                                    <a:schemeClr val="tx1"/>
                                  </a:solidFill>
                                  <a:latin typeface="Cambria Math" panose="02040503050406030204" pitchFamily="18" charset="0"/>
                                  <a:ea typeface="Cambria Math" panose="02040503050406030204" pitchFamily="18" charset="0"/>
                                </a:rPr>
                              </m:ctrlPr>
                            </m:dPr>
                            <m:e>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𝑠</m:t>
                                  </m:r>
                                </m:e>
                                <m:sub>
                                  <m:r>
                                    <a:rPr lang="en-US" sz="1200" b="0" i="1" smtClean="0">
                                      <a:solidFill>
                                        <a:schemeClr val="tx1"/>
                                      </a:solidFill>
                                      <a:latin typeface="Cambria Math" panose="02040503050406030204" pitchFamily="18" charset="0"/>
                                      <a:ea typeface="Cambria Math" panose="02040503050406030204" pitchFamily="18" charset="0"/>
                                    </a:rPr>
                                    <m:t>𝑡</m:t>
                                  </m:r>
                                </m:sub>
                              </m:sSub>
                            </m:e>
                          </m:d>
                          <m:d>
                            <m:dPr>
                              <m:ctrlPr>
                                <a:rPr lang="en-US" sz="1200" b="0" i="1" smtClean="0">
                                  <a:solidFill>
                                    <a:schemeClr val="tx1"/>
                                  </a:solidFill>
                                  <a:latin typeface="Cambria Math" panose="02040503050406030204" pitchFamily="18" charset="0"/>
                                  <a:ea typeface="Cambria Math" panose="02040503050406030204" pitchFamily="18" charset="0"/>
                                </a:rPr>
                              </m:ctrlPr>
                            </m:dPr>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𝐺</m:t>
                                  </m:r>
                                </m:e>
                                <m:sub>
                                  <m:r>
                                    <a:rPr lang="en-US" sz="1200" i="1">
                                      <a:solidFill>
                                        <a:schemeClr val="tx1"/>
                                      </a:solidFill>
                                      <a:latin typeface="Cambria Math" panose="02040503050406030204" pitchFamily="18" charset="0"/>
                                    </a:rPr>
                                    <m:t>𝑡</m:t>
                                  </m:r>
                                </m:sub>
                                <m:sup>
                                  <m:r>
                                    <a:rPr lang="en-US" sz="1200" i="1">
                                      <a:solidFill>
                                        <a:schemeClr val="tx1"/>
                                      </a:solidFill>
                                      <a:latin typeface="Cambria Math" panose="02040503050406030204" pitchFamily="18" charset="0"/>
                                      <a:ea typeface="Cambria Math" panose="02040503050406030204" pitchFamily="18" charset="0"/>
                                    </a:rPr>
                                    <m:t>𝜆</m:t>
                                  </m:r>
                                </m:sup>
                              </m:sSubSup>
                              <m:r>
                                <m:rPr>
                                  <m:nor/>
                                </m:rPr>
                                <a:rPr lang="en-US" sz="1200" dirty="0">
                                  <a:solidFill>
                                    <a:schemeClr val="tx1"/>
                                  </a:solidFill>
                                </a:rPr>
                                <m:t> </m:t>
                              </m:r>
                              <m:r>
                                <a:rPr lang="en-US" sz="1200" b="0" i="1" dirty="0" smtClean="0">
                                  <a:solidFill>
                                    <a:schemeClr val="tx1"/>
                                  </a:solidFill>
                                  <a:latin typeface="Cambria Math" panose="02040503050406030204" pitchFamily="18" charset="0"/>
                                </a:rPr>
                                <m:t>−</m:t>
                              </m:r>
                              <m:acc>
                                <m:accPr>
                                  <m:chr m:val="̂"/>
                                  <m:ctrlPr>
                                    <a:rPr lang="en-US" sz="1200" b="0" i="1" smtClean="0">
                                      <a:solidFill>
                                        <a:schemeClr val="tx1"/>
                                      </a:solidFill>
                                      <a:latin typeface="Cambria Math" panose="02040503050406030204" pitchFamily="18" charset="0"/>
                                      <a:ea typeface="Cambria Math" panose="02040503050406030204" pitchFamily="18" charset="0"/>
                                    </a:rPr>
                                  </m:ctrlPr>
                                </m:accPr>
                                <m:e>
                                  <m:r>
                                    <a:rPr lang="en-US" sz="1200" b="0" i="1" smtClean="0">
                                      <a:solidFill>
                                        <a:schemeClr val="tx1"/>
                                      </a:solidFill>
                                      <a:latin typeface="Cambria Math" panose="02040503050406030204" pitchFamily="18" charset="0"/>
                                      <a:ea typeface="Cambria Math" panose="02040503050406030204" pitchFamily="18" charset="0"/>
                                    </a:rPr>
                                    <m:t>𝑣</m:t>
                                  </m:r>
                                </m:e>
                              </m:acc>
                              <m:r>
                                <m:rPr>
                                  <m:brk m:alnAt="23"/>
                                </m:rP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𝑆</m:t>
                                  </m:r>
                                </m:e>
                                <m:sub>
                                  <m:r>
                                    <a:rPr lang="en-US" sz="1200" b="0" i="1" smtClean="0">
                                      <a:solidFill>
                                        <a:schemeClr val="tx1"/>
                                      </a:solidFill>
                                      <a:latin typeface="Cambria Math" panose="02040503050406030204" pitchFamily="18" charset="0"/>
                                      <a:ea typeface="Cambria Math" panose="02040503050406030204" pitchFamily="18" charset="0"/>
                                    </a:rPr>
                                    <m:t>𝑡</m:t>
                                  </m:r>
                                </m:sub>
                              </m:sSub>
                              <m:r>
                                <m:rPr>
                                  <m:brk m:alnAt="23"/>
                                </m:rP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𝑤</m:t>
                              </m:r>
                              <m:r>
                                <a:rPr lang="en-US" sz="1200" b="0" i="1" smtClean="0">
                                  <a:solidFill>
                                    <a:schemeClr val="tx1"/>
                                  </a:solidFill>
                                  <a:latin typeface="Cambria Math" panose="02040503050406030204" pitchFamily="18" charset="0"/>
                                  <a:ea typeface="Cambria Math" panose="02040503050406030204" pitchFamily="18" charset="0"/>
                                </a:rPr>
                                <m:t>)</m:t>
                              </m:r>
                            </m:e>
                          </m:d>
                          <m:r>
                            <a:rPr lang="en-US" sz="1200" i="1">
                              <a:solidFill>
                                <a:schemeClr val="tx1"/>
                              </a:solidFill>
                              <a:latin typeface="Cambria Math" panose="02040503050406030204" pitchFamily="18" charset="0"/>
                              <a:ea typeface="Cambria Math" panose="02040503050406030204" pitchFamily="18" charset="0"/>
                            </a:rPr>
                            <m:t>𝑥</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sub>
                              </m:sSub>
                            </m:e>
                          </m:d>
                        </m:e>
                      </m:nary>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0</m:t>
                      </m:r>
                    </m:oMath>
                  </m:oMathPara>
                </a14:m>
                <a:endParaRPr lang="en-US" sz="1200" dirty="0"/>
              </a:p>
            </p:txBody>
          </p:sp>
        </mc:Choice>
        <mc:Fallback xmlns="">
          <p:sp>
            <p:nvSpPr>
              <p:cNvPr id="9" name="Rectangle 8"/>
              <p:cNvSpPr>
                <a:spLocks noRot="1" noChangeAspect="1" noMove="1" noResize="1" noEditPoints="1" noAdjustHandles="1" noChangeArrowheads="1" noChangeShapeType="1" noTextEdit="1"/>
              </p:cNvSpPr>
              <p:nvPr/>
            </p:nvSpPr>
            <p:spPr>
              <a:xfrm>
                <a:off x="2739598" y="5151680"/>
                <a:ext cx="2895984" cy="911140"/>
              </a:xfrm>
              <a:prstGeom prst="rect">
                <a:avLst/>
              </a:prstGeom>
              <a:blipFill rotWithShape="0">
                <a:blip r:embed="rId4"/>
                <a:stretch>
                  <a:fillRect/>
                </a:stretch>
              </a:blipFill>
            </p:spPr>
            <p:txBody>
              <a:bodyPr/>
              <a:lstStyle/>
              <a:p>
                <a:r>
                  <a:rPr lang="en-US">
                    <a:noFill/>
                  </a:rPr>
                  <a:t> </a:t>
                </a:r>
              </a:p>
            </p:txBody>
          </p:sp>
        </mc:Fallback>
      </mc:AlternateContent>
      <p:sp>
        <p:nvSpPr>
          <p:cNvPr id="10" name="Oval 9"/>
          <p:cNvSpPr/>
          <p:nvPr/>
        </p:nvSpPr>
        <p:spPr>
          <a:xfrm>
            <a:off x="3546065" y="4461002"/>
            <a:ext cx="1005840" cy="3931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forward</a:t>
            </a:r>
          </a:p>
        </p:txBody>
      </p:sp>
      <p:sp>
        <p:nvSpPr>
          <p:cNvPr id="11" name="Oval 10"/>
          <p:cNvSpPr/>
          <p:nvPr/>
        </p:nvSpPr>
        <p:spPr>
          <a:xfrm>
            <a:off x="7431587" y="4539773"/>
            <a:ext cx="1005840" cy="3931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backward</a:t>
            </a:r>
          </a:p>
        </p:txBody>
      </p:sp>
      <mc:AlternateContent xmlns:mc="http://schemas.openxmlformats.org/markup-compatibility/2006" xmlns:a14="http://schemas.microsoft.com/office/drawing/2010/main">
        <mc:Choice Requires="a14">
          <p:sp>
            <p:nvSpPr>
              <p:cNvPr id="12" name="Rectangle 11"/>
              <p:cNvSpPr/>
              <p:nvPr/>
            </p:nvSpPr>
            <p:spPr>
              <a:xfrm>
                <a:off x="5951051" y="5151680"/>
                <a:ext cx="4009044" cy="9111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𝑇</m:t>
                          </m:r>
                        </m:sup>
                        <m:e>
                          <m:r>
                            <a:rPr lang="en-US" i="1" smtClean="0">
                              <a:solidFill>
                                <a:schemeClr val="tx1"/>
                              </a:solidFill>
                              <a:latin typeface="Cambria Math" panose="02040503050406030204" pitchFamily="18" charset="0"/>
                              <a:ea typeface="Cambria Math" panose="02040503050406030204" pitchFamily="18" charset="0"/>
                            </a:rPr>
                            <m:t>𝛼</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𝛿</m:t>
                              </m:r>
                            </m:e>
                            <m:sub>
                              <m:r>
                                <a:rPr lang="en-US" b="0" i="1" smtClean="0">
                                  <a:solidFill>
                                    <a:schemeClr val="tx1"/>
                                  </a:solidFill>
                                  <a:latin typeface="Cambria Math" panose="02040503050406030204" pitchFamily="18" charset="0"/>
                                  <a:ea typeface="Cambria Math" panose="02040503050406030204" pitchFamily="18" charset="0"/>
                                </a:rPr>
                                <m:t>𝑡</m:t>
                              </m:r>
                            </m:sub>
                          </m:sSub>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𝐸</m:t>
                              </m:r>
                            </m:e>
                            <m:sub>
                              <m:r>
                                <a:rPr lang="en-US" b="0" i="1" smtClean="0">
                                  <a:solidFill>
                                    <a:schemeClr val="tx1"/>
                                  </a:solidFill>
                                  <a:latin typeface="Cambria Math" panose="02040503050406030204" pitchFamily="18" charset="0"/>
                                  <a:ea typeface="Cambria Math" panose="02040503050406030204" pitchFamily="18" charset="0"/>
                                </a:rPr>
                                <m:t>𝑡</m:t>
                              </m:r>
                            </m:sub>
                          </m:sSub>
                        </m:e>
                      </m:nary>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5951051" y="5151680"/>
                <a:ext cx="4009044" cy="91114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090643" y="3214701"/>
                <a:ext cx="4051176" cy="39310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a:t>
                </a:r>
                <a14:m>
                  <m:oMath xmlns:m="http://schemas.openxmlformats.org/officeDocument/2006/math">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m:t>
                        </m:r>
                        <m:nary>
                          <m:naryPr>
                            <m:chr m:val="∑"/>
                            <m:ctrlPr>
                              <a:rPr lang="en-US" sz="1200" i="1">
                                <a:solidFill>
                                  <a:schemeClr val="tx1"/>
                                </a:solidFill>
                                <a:latin typeface="Cambria Math" panose="02040503050406030204" pitchFamily="18" charset="0"/>
                              </a:rPr>
                            </m:ctrlPr>
                          </m:naryPr>
                          <m:sub>
                            <m:r>
                              <m:rPr>
                                <m:brk m:alnAt="23"/>
                              </m:rPr>
                              <a:rPr lang="en-US" sz="1200" i="1">
                                <a:solidFill>
                                  <a:schemeClr val="tx1"/>
                                </a:solidFill>
                                <a:latin typeface="Cambria Math" panose="02040503050406030204" pitchFamily="18" charset="0"/>
                              </a:rPr>
                              <m:t>𝑡</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m:t>
                            </m:r>
                          </m:sub>
                          <m:sup>
                            <m:r>
                              <a:rPr lang="en-US" sz="1200" i="1">
                                <a:solidFill>
                                  <a:schemeClr val="tx1"/>
                                </a:solidFill>
                                <a:latin typeface="Cambria Math" panose="02040503050406030204" pitchFamily="18" charset="0"/>
                              </a:rPr>
                              <m:t>𝑇</m:t>
                            </m:r>
                          </m:sup>
                          <m:e>
                            <m:r>
                              <a:rPr lang="en-US" sz="1200" i="1">
                                <a:solidFill>
                                  <a:schemeClr val="tx1"/>
                                </a:solidFill>
                                <a:latin typeface="Cambria Math" panose="02040503050406030204" pitchFamily="18" charset="0"/>
                                <a:ea typeface="Cambria Math" panose="02040503050406030204" pitchFamily="18" charset="0"/>
                              </a:rPr>
                              <m:t>𝑥</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sub>
                                </m:sSub>
                              </m:e>
                            </m:d>
                          </m:e>
                        </m:nary>
                        <m:r>
                          <a:rPr lang="en-US" sz="1200" b="0" i="1" smtClean="0">
                            <a:solidFill>
                              <a:schemeClr val="tx1"/>
                            </a:solidFill>
                            <a:latin typeface="Cambria Math" panose="02040503050406030204" pitchFamily="18" charset="0"/>
                            <a:ea typeface="Cambria Math" panose="02040503050406030204" pitchFamily="18" charset="0"/>
                          </a:rPr>
                          <m:t>(</m:t>
                        </m:r>
                        <m:sSup>
                          <m:sSupPr>
                            <m:ctrlPr>
                              <a:rPr lang="en-US" sz="1200" i="1">
                                <a:solidFill>
                                  <a:schemeClr val="tx1"/>
                                </a:solidFill>
                                <a:latin typeface="Cambria Math" panose="02040503050406030204" pitchFamily="18" charset="0"/>
                                <a:ea typeface="Cambria Math" panose="02040503050406030204" pitchFamily="18" charset="0"/>
                              </a:rPr>
                            </m:ctrlPr>
                          </m:sSupPr>
                          <m:e>
                            <m:r>
                              <a:rPr lang="en-US" sz="1200" i="1">
                                <a:solidFill>
                                  <a:schemeClr val="tx1"/>
                                </a:solidFill>
                                <a:latin typeface="Cambria Math" panose="02040503050406030204" pitchFamily="18" charset="0"/>
                                <a:ea typeface="Cambria Math" panose="02040503050406030204" pitchFamily="18" charset="0"/>
                              </a:rPr>
                              <m:t>𝑥</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sub>
                                </m:sSub>
                              </m:e>
                            </m:d>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𝛾</m:t>
                            </m:r>
                            <m:r>
                              <a:rPr lang="en-US" sz="1200" i="1">
                                <a:solidFill>
                                  <a:schemeClr val="tx1"/>
                                </a:solidFill>
                                <a:latin typeface="Cambria Math" panose="02040503050406030204" pitchFamily="18" charset="0"/>
                                <a:ea typeface="Cambria Math" panose="02040503050406030204" pitchFamily="18" charset="0"/>
                              </a:rPr>
                              <m:t>𝑥</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m:t>
                                    </m:r>
                                  </m:sub>
                                </m:sSub>
                              </m:e>
                            </m:d>
                            <m:r>
                              <a:rPr lang="en-US" sz="1200" b="0" i="1" smtClean="0">
                                <a:solidFill>
                                  <a:schemeClr val="tx1"/>
                                </a:solidFill>
                                <a:latin typeface="Cambria Math" panose="02040503050406030204" pitchFamily="18" charset="0"/>
                                <a:ea typeface="Cambria Math" panose="02040503050406030204" pitchFamily="18" charset="0"/>
                              </a:rPr>
                              <m:t>)</m:t>
                            </m:r>
                          </m:e>
                          <m:sup>
                            <m:r>
                              <a:rPr lang="en-US" sz="1200" i="1">
                                <a:solidFill>
                                  <a:schemeClr val="tx1"/>
                                </a:solidFill>
                                <a:latin typeface="Cambria Math" panose="02040503050406030204" pitchFamily="18" charset="0"/>
                                <a:ea typeface="Cambria Math" panose="02040503050406030204" pitchFamily="18" charset="0"/>
                              </a:rPr>
                              <m:t>𝑇</m:t>
                            </m:r>
                          </m:sup>
                        </m:sSup>
                        <m:r>
                          <a:rPr lang="en-US" sz="1200" b="0" i="1" smtClean="0">
                            <a:solidFill>
                              <a:schemeClr val="tx1"/>
                            </a:solidFill>
                            <a:latin typeface="Cambria Math" panose="02040503050406030204" pitchFamily="18" charset="0"/>
                            <a:ea typeface="Cambria Math" panose="02040503050406030204" pitchFamily="18" charset="0"/>
                          </a:rPr>
                          <m:t>)</m:t>
                        </m:r>
                      </m:e>
                      <m:sup>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p>
                    </m:sSup>
                    <m:nary>
                      <m:naryPr>
                        <m:chr m:val="∑"/>
                        <m:ctrlPr>
                          <a:rPr lang="en-US" sz="1200" i="1" smtClean="0">
                            <a:solidFill>
                              <a:schemeClr val="tx1"/>
                            </a:solidFill>
                            <a:latin typeface="Cambria Math" panose="02040503050406030204" pitchFamily="18" charset="0"/>
                          </a:rPr>
                        </m:ctrlPr>
                      </m:naryPr>
                      <m:sub>
                        <m:r>
                          <m:rPr>
                            <m:brk m:alnAt="23"/>
                          </m:rPr>
                          <a:rPr lang="en-US" sz="1200" b="0" i="1" smtClean="0">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𝑇</m:t>
                        </m:r>
                      </m:sup>
                      <m:e>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𝑠</m:t>
                            </m:r>
                          </m:e>
                          <m:sub>
                            <m:r>
                              <a:rPr lang="en-US" sz="1200" b="0" i="1" smtClean="0">
                                <a:solidFill>
                                  <a:schemeClr val="tx1"/>
                                </a:solidFill>
                                <a:latin typeface="Cambria Math" panose="02040503050406030204" pitchFamily="18" charset="0"/>
                              </a:rPr>
                              <m:t>𝑡</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𝑅</m:t>
                            </m:r>
                          </m:e>
                          <m:sub>
                            <m:r>
                              <a:rPr lang="en-US" sz="1200" b="0" i="1" smtClean="0">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b>
                        </m:sSub>
                      </m:e>
                    </m:nary>
                  </m:oMath>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8090643" y="3214701"/>
                <a:ext cx="4051176" cy="393107"/>
              </a:xfrm>
              <a:prstGeom prst="rect">
                <a:avLst/>
              </a:prstGeom>
              <a:blipFill rotWithShape="0">
                <a:blip r:embed="rId6"/>
                <a:stretch>
                  <a:fillRect t="-49254" b="-92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67798" y="3064451"/>
                <a:ext cx="3931066" cy="39310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e>
                            <m:r>
                              <a:rPr lang="en-US" i="1">
                                <a:solidFill>
                                  <a:schemeClr val="tx1"/>
                                </a:solidFill>
                                <a:latin typeface="Cambria Math" panose="02040503050406030204" pitchFamily="18" charset="0"/>
                                <a:ea typeface="Cambria Math" panose="02040503050406030204" pitchFamily="18" charset="0"/>
                              </a:rPr>
                              <m:t>𝑥</m:t>
                            </m:r>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ea typeface="Cambria Math" panose="02040503050406030204" pitchFamily="18" charset="0"/>
                                      </a:rPr>
                                      <m:t>𝑡</m:t>
                                    </m:r>
                                  </m:sub>
                                </m:sSub>
                              </m:e>
                            </m:d>
                          </m:e>
                        </m:nary>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𝑥</m:t>
                            </m:r>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𝑠</m:t>
                                    </m:r>
                                  </m:e>
                                  <m:sub>
                                    <m:r>
                                      <a:rPr lang="en-US" i="1">
                                        <a:solidFill>
                                          <a:schemeClr val="tx1"/>
                                        </a:solidFill>
                                        <a:latin typeface="Cambria Math" panose="02040503050406030204" pitchFamily="18" charset="0"/>
                                        <a:ea typeface="Cambria Math" panose="02040503050406030204" pitchFamily="18" charset="0"/>
                                      </a:rPr>
                                      <m:t>𝑡</m:t>
                                    </m:r>
                                  </m:sub>
                                </m:sSub>
                              </m:e>
                            </m:d>
                          </m:e>
                          <m:sup>
                            <m:r>
                              <a:rPr lang="en-US" i="1">
                                <a:solidFill>
                                  <a:schemeClr val="tx1"/>
                                </a:solidFill>
                                <a:latin typeface="Cambria Math" panose="02040503050406030204" pitchFamily="18" charset="0"/>
                                <a:ea typeface="Cambria Math" panose="02040503050406030204" pitchFamily="18" charset="0"/>
                              </a:rPr>
                              <m:t>𝑇</m:t>
                            </m:r>
                          </m:sup>
                        </m:sSup>
                        <m:r>
                          <a:rPr lang="en-US" b="0" i="1" smtClean="0">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p>
                    </m:sSup>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𝑇</m:t>
                        </m:r>
                      </m:sup>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𝑡</m:t>
                            </m:r>
                          </m:sub>
                        </m:sSub>
                      </m:e>
                    </m:nary>
                  </m:oMath>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7798" y="3064451"/>
                <a:ext cx="3931066" cy="393107"/>
              </a:xfrm>
              <a:prstGeom prst="rect">
                <a:avLst/>
              </a:prstGeom>
              <a:blipFill rotWithShape="0">
                <a:blip r:embed="rId7"/>
                <a:stretch>
                  <a:fillRect t="-104545" b="-16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739598" y="6216232"/>
                <a:ext cx="2895984" cy="39310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a:t>
                </a:r>
                <a14:m>
                  <m:oMath xmlns:m="http://schemas.openxmlformats.org/officeDocument/2006/math">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m:t>
                        </m:r>
                        <m:nary>
                          <m:naryPr>
                            <m:chr m:val="∑"/>
                            <m:ctrlPr>
                              <a:rPr lang="en-US" sz="1200" i="1">
                                <a:solidFill>
                                  <a:schemeClr val="tx1"/>
                                </a:solidFill>
                                <a:latin typeface="Cambria Math" panose="02040503050406030204" pitchFamily="18" charset="0"/>
                              </a:rPr>
                            </m:ctrlPr>
                          </m:naryPr>
                          <m:sub>
                            <m:r>
                              <m:rPr>
                                <m:brk m:alnAt="23"/>
                              </m:rPr>
                              <a:rPr lang="en-US" sz="1200" i="1">
                                <a:solidFill>
                                  <a:schemeClr val="tx1"/>
                                </a:solidFill>
                                <a:latin typeface="Cambria Math" panose="02040503050406030204" pitchFamily="18" charset="0"/>
                              </a:rPr>
                              <m:t>𝑡</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m:t>
                            </m:r>
                          </m:sub>
                          <m:sup>
                            <m:r>
                              <a:rPr lang="en-US" sz="1200" i="1">
                                <a:solidFill>
                                  <a:schemeClr val="tx1"/>
                                </a:solidFill>
                                <a:latin typeface="Cambria Math" panose="02040503050406030204" pitchFamily="18" charset="0"/>
                              </a:rPr>
                              <m:t>𝑇</m:t>
                            </m:r>
                          </m:sup>
                          <m:e>
                            <m:r>
                              <a:rPr lang="en-US" sz="1200" i="1">
                                <a:solidFill>
                                  <a:schemeClr val="tx1"/>
                                </a:solidFill>
                                <a:latin typeface="Cambria Math" panose="02040503050406030204" pitchFamily="18" charset="0"/>
                                <a:ea typeface="Cambria Math" panose="02040503050406030204" pitchFamily="18" charset="0"/>
                              </a:rPr>
                              <m:t>𝑥</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sub>
                                </m:sSub>
                              </m:e>
                            </m:d>
                          </m:e>
                        </m:nary>
                        <m:sSup>
                          <m:sSupPr>
                            <m:ctrlPr>
                              <a:rPr lang="en-US" sz="1200" i="1">
                                <a:solidFill>
                                  <a:schemeClr val="tx1"/>
                                </a:solidFill>
                                <a:latin typeface="Cambria Math" panose="02040503050406030204" pitchFamily="18" charset="0"/>
                                <a:ea typeface="Cambria Math" panose="02040503050406030204" pitchFamily="18" charset="0"/>
                              </a:rPr>
                            </m:ctrlPr>
                          </m:sSupPr>
                          <m:e>
                            <m:r>
                              <a:rPr lang="en-US" sz="1200" i="1">
                                <a:solidFill>
                                  <a:schemeClr val="tx1"/>
                                </a:solidFill>
                                <a:latin typeface="Cambria Math" panose="02040503050406030204" pitchFamily="18" charset="0"/>
                                <a:ea typeface="Cambria Math" panose="02040503050406030204" pitchFamily="18" charset="0"/>
                              </a:rPr>
                              <m:t>𝑥</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sub>
                                </m:sSub>
                              </m:e>
                            </m:d>
                          </m:e>
                          <m:sup>
                            <m:r>
                              <a:rPr lang="en-US" sz="1200" i="1">
                                <a:solidFill>
                                  <a:schemeClr val="tx1"/>
                                </a:solidFill>
                                <a:latin typeface="Cambria Math" panose="02040503050406030204" pitchFamily="18" charset="0"/>
                                <a:ea typeface="Cambria Math" panose="02040503050406030204" pitchFamily="18" charset="0"/>
                              </a:rPr>
                              <m:t>𝑇</m:t>
                            </m:r>
                          </m:sup>
                        </m:sSup>
                        <m:r>
                          <a:rPr lang="en-US" sz="1200" b="0" i="1" smtClean="0">
                            <a:solidFill>
                              <a:schemeClr val="tx1"/>
                            </a:solidFill>
                            <a:latin typeface="Cambria Math" panose="02040503050406030204" pitchFamily="18" charset="0"/>
                            <a:ea typeface="Cambria Math" panose="02040503050406030204" pitchFamily="18" charset="0"/>
                          </a:rPr>
                          <m:t>)</m:t>
                        </m:r>
                      </m:e>
                      <m:sup>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p>
                    </m:sSup>
                    <m:nary>
                      <m:naryPr>
                        <m:chr m:val="∑"/>
                        <m:ctrlPr>
                          <a:rPr lang="en-US" sz="1200" i="1" smtClean="0">
                            <a:solidFill>
                              <a:schemeClr val="tx1"/>
                            </a:solidFill>
                            <a:latin typeface="Cambria Math" panose="02040503050406030204" pitchFamily="18" charset="0"/>
                          </a:rPr>
                        </m:ctrlPr>
                      </m:naryPr>
                      <m:sub>
                        <m:r>
                          <m:rPr>
                            <m:brk m:alnAt="23"/>
                          </m:rPr>
                          <a:rPr lang="en-US" sz="1200" b="0" i="1" smtClean="0">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𝑇</m:t>
                        </m:r>
                      </m:sup>
                      <m:e>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𝑠</m:t>
                            </m:r>
                          </m:e>
                          <m:sub>
                            <m:r>
                              <a:rPr lang="en-US" sz="1200" b="0" i="1" smtClean="0">
                                <a:solidFill>
                                  <a:schemeClr val="tx1"/>
                                </a:solidFill>
                                <a:latin typeface="Cambria Math" panose="02040503050406030204" pitchFamily="18" charset="0"/>
                              </a:rPr>
                              <m:t>𝑡</m:t>
                            </m:r>
                          </m:sub>
                        </m:sSub>
                        <m:r>
                          <a:rPr lang="en-US" sz="1200" b="0" i="1" smtClean="0">
                            <a:solidFill>
                              <a:schemeClr val="tx1"/>
                            </a:solidFill>
                            <a:latin typeface="Cambria Math" panose="02040503050406030204" pitchFamily="18" charset="0"/>
                          </a:rPr>
                          <m:t>)</m:t>
                        </m:r>
                        <m:sSubSup>
                          <m:sSubSupPr>
                            <m:ctrlPr>
                              <a:rPr lang="en-US" sz="1200" b="0" i="1" smtClean="0">
                                <a:solidFill>
                                  <a:schemeClr val="tx1"/>
                                </a:solidFill>
                                <a:latin typeface="Cambria Math" panose="02040503050406030204" pitchFamily="18" charset="0"/>
                              </a:rPr>
                            </m:ctrlPr>
                          </m:sSubSupPr>
                          <m:e>
                            <m:r>
                              <a:rPr lang="en-US" sz="1200" b="0" i="1" smtClean="0">
                                <a:solidFill>
                                  <a:schemeClr val="tx1"/>
                                </a:solidFill>
                                <a:latin typeface="Cambria Math" panose="02040503050406030204" pitchFamily="18" charset="0"/>
                              </a:rPr>
                              <m:t>𝐺</m:t>
                            </m:r>
                          </m:e>
                          <m:sub>
                            <m:r>
                              <a:rPr lang="en-US" sz="1200" b="0" i="1" smtClean="0">
                                <a:solidFill>
                                  <a:schemeClr val="tx1"/>
                                </a:solidFill>
                                <a:latin typeface="Cambria Math" panose="02040503050406030204" pitchFamily="18" charset="0"/>
                              </a:rPr>
                              <m:t>𝑡</m:t>
                            </m:r>
                          </m:sub>
                          <m:sup>
                            <m:r>
                              <a:rPr lang="en-US" sz="1200" b="0" i="1" smtClean="0">
                                <a:solidFill>
                                  <a:schemeClr val="tx1"/>
                                </a:solidFill>
                                <a:latin typeface="Cambria Math" panose="02040503050406030204" pitchFamily="18" charset="0"/>
                                <a:ea typeface="Cambria Math" panose="02040503050406030204" pitchFamily="18" charset="0"/>
                              </a:rPr>
                              <m:t>𝜆</m:t>
                            </m:r>
                          </m:sup>
                        </m:sSubSup>
                      </m:e>
                    </m:nary>
                  </m:oMath>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739598" y="6216232"/>
                <a:ext cx="2895984" cy="393107"/>
              </a:xfrm>
              <a:prstGeom prst="rect">
                <a:avLst/>
              </a:prstGeom>
              <a:blipFill rotWithShape="0">
                <a:blip r:embed="rId8"/>
                <a:stretch>
                  <a:fillRect t="-50000" b="-9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8919" y="6281535"/>
                <a:ext cx="4051176" cy="39310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a:t>
                </a:r>
                <a14:m>
                  <m:oMath xmlns:m="http://schemas.openxmlformats.org/officeDocument/2006/math">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m:t>
                        </m:r>
                        <m:nary>
                          <m:naryPr>
                            <m:chr m:val="∑"/>
                            <m:ctrlPr>
                              <a:rPr lang="en-US" sz="1200" i="1" smtClean="0">
                                <a:solidFill>
                                  <a:schemeClr val="tx1"/>
                                </a:solidFill>
                                <a:latin typeface="Cambria Math" panose="02040503050406030204" pitchFamily="18" charset="0"/>
                              </a:rPr>
                            </m:ctrlPr>
                          </m:naryPr>
                          <m:sub>
                            <m:r>
                              <m:rPr>
                                <m:brk m:alnAt="23"/>
                              </m:rPr>
                              <a:rPr lang="en-US" sz="1200" i="1">
                                <a:solidFill>
                                  <a:schemeClr val="tx1"/>
                                </a:solidFill>
                                <a:latin typeface="Cambria Math" panose="02040503050406030204" pitchFamily="18" charset="0"/>
                              </a:rPr>
                              <m:t>𝑡</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m:t>
                            </m:r>
                          </m:sub>
                          <m:sup>
                            <m:r>
                              <a:rPr lang="en-US" sz="1200" i="1">
                                <a:solidFill>
                                  <a:schemeClr val="tx1"/>
                                </a:solidFill>
                                <a:latin typeface="Cambria Math" panose="02040503050406030204" pitchFamily="18" charset="0"/>
                              </a:rPr>
                              <m:t>𝑇</m:t>
                            </m:r>
                          </m:sup>
                          <m:e>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𝐸</m:t>
                                </m:r>
                              </m:e>
                              <m:sub>
                                <m:r>
                                  <a:rPr lang="en-US" sz="1200" b="0" i="1" smtClean="0">
                                    <a:solidFill>
                                      <a:schemeClr val="tx1"/>
                                    </a:solidFill>
                                    <a:latin typeface="Cambria Math" panose="02040503050406030204" pitchFamily="18" charset="0"/>
                                  </a:rPr>
                                  <m:t>𝑡</m:t>
                                </m:r>
                              </m:sub>
                            </m:sSub>
                          </m:e>
                        </m:nary>
                        <m:r>
                          <a:rPr lang="en-US" sz="1200" b="0" i="1" smtClean="0">
                            <a:solidFill>
                              <a:schemeClr val="tx1"/>
                            </a:solidFill>
                            <a:latin typeface="Cambria Math" panose="02040503050406030204" pitchFamily="18" charset="0"/>
                            <a:ea typeface="Cambria Math" panose="02040503050406030204" pitchFamily="18" charset="0"/>
                          </a:rPr>
                          <m:t>(</m:t>
                        </m:r>
                        <m:sSup>
                          <m:sSupPr>
                            <m:ctrlPr>
                              <a:rPr lang="en-US" sz="1200" i="1">
                                <a:solidFill>
                                  <a:schemeClr val="tx1"/>
                                </a:solidFill>
                                <a:latin typeface="Cambria Math" panose="02040503050406030204" pitchFamily="18" charset="0"/>
                                <a:ea typeface="Cambria Math" panose="02040503050406030204" pitchFamily="18" charset="0"/>
                              </a:rPr>
                            </m:ctrlPr>
                          </m:sSupPr>
                          <m:e>
                            <m:r>
                              <a:rPr lang="en-US" sz="1200" i="1">
                                <a:solidFill>
                                  <a:schemeClr val="tx1"/>
                                </a:solidFill>
                                <a:latin typeface="Cambria Math" panose="02040503050406030204" pitchFamily="18" charset="0"/>
                                <a:ea typeface="Cambria Math" panose="02040503050406030204" pitchFamily="18" charset="0"/>
                              </a:rPr>
                              <m:t>𝑥</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sub>
                                </m:sSub>
                              </m:e>
                            </m:d>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𝛾</m:t>
                            </m:r>
                            <m:r>
                              <a:rPr lang="en-US" sz="1200" i="1">
                                <a:solidFill>
                                  <a:schemeClr val="tx1"/>
                                </a:solidFill>
                                <a:latin typeface="Cambria Math" panose="02040503050406030204" pitchFamily="18" charset="0"/>
                                <a:ea typeface="Cambria Math" panose="02040503050406030204" pitchFamily="18" charset="0"/>
                              </a:rPr>
                              <m:t>𝑥</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m:t>
                                    </m:r>
                                  </m:sub>
                                </m:sSub>
                              </m:e>
                            </m:d>
                            <m:r>
                              <a:rPr lang="en-US" sz="1200" b="0" i="1" smtClean="0">
                                <a:solidFill>
                                  <a:schemeClr val="tx1"/>
                                </a:solidFill>
                                <a:latin typeface="Cambria Math" panose="02040503050406030204" pitchFamily="18" charset="0"/>
                                <a:ea typeface="Cambria Math" panose="02040503050406030204" pitchFamily="18" charset="0"/>
                              </a:rPr>
                              <m:t>)</m:t>
                            </m:r>
                          </m:e>
                          <m:sup>
                            <m:r>
                              <a:rPr lang="en-US" sz="1200" i="1">
                                <a:solidFill>
                                  <a:schemeClr val="tx1"/>
                                </a:solidFill>
                                <a:latin typeface="Cambria Math" panose="02040503050406030204" pitchFamily="18" charset="0"/>
                                <a:ea typeface="Cambria Math" panose="02040503050406030204" pitchFamily="18" charset="0"/>
                              </a:rPr>
                              <m:t>𝑇</m:t>
                            </m:r>
                          </m:sup>
                        </m:sSup>
                        <m:r>
                          <a:rPr lang="en-US" sz="1200" b="0" i="1" smtClean="0">
                            <a:solidFill>
                              <a:schemeClr val="tx1"/>
                            </a:solidFill>
                            <a:latin typeface="Cambria Math" panose="02040503050406030204" pitchFamily="18" charset="0"/>
                            <a:ea typeface="Cambria Math" panose="02040503050406030204" pitchFamily="18" charset="0"/>
                          </a:rPr>
                          <m:t>)</m:t>
                        </m:r>
                      </m:e>
                      <m:sup>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p>
                    </m:sSup>
                    <m:nary>
                      <m:naryPr>
                        <m:chr m:val="∑"/>
                        <m:ctrlPr>
                          <a:rPr lang="en-US" sz="1200" i="1" smtClean="0">
                            <a:solidFill>
                              <a:schemeClr val="tx1"/>
                            </a:solidFill>
                            <a:latin typeface="Cambria Math" panose="02040503050406030204" pitchFamily="18" charset="0"/>
                          </a:rPr>
                        </m:ctrlPr>
                      </m:naryPr>
                      <m:sub>
                        <m:r>
                          <m:rPr>
                            <m:brk m:alnAt="23"/>
                          </m:rPr>
                          <a:rPr lang="en-US" sz="1200" b="0" i="1" smtClean="0">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𝑇</m:t>
                        </m:r>
                      </m:sup>
                      <m:e>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𝐸</m:t>
                            </m:r>
                          </m:e>
                          <m:sub>
                            <m:r>
                              <a:rPr lang="en-US" sz="1200" b="0" i="1" smtClean="0">
                                <a:solidFill>
                                  <a:schemeClr val="tx1"/>
                                </a:solidFill>
                                <a:latin typeface="Cambria Math" panose="02040503050406030204" pitchFamily="18" charset="0"/>
                              </a:rPr>
                              <m:t>𝑡</m:t>
                            </m:r>
                          </m:sub>
                        </m:sSub>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𝑅</m:t>
                            </m:r>
                          </m:e>
                          <m:sub>
                            <m:r>
                              <a:rPr lang="en-US" sz="1200" b="0" i="1" smtClean="0">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sub>
                        </m:sSub>
                      </m:e>
                    </m:nary>
                  </m:oMath>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5908919" y="6281535"/>
                <a:ext cx="4051176" cy="393107"/>
              </a:xfrm>
              <a:prstGeom prst="rect">
                <a:avLst/>
              </a:prstGeom>
              <a:blipFill rotWithShape="0">
                <a:blip r:embed="rId9"/>
                <a:stretch>
                  <a:fillRect t="-49254" b="-92537"/>
                </a:stretch>
              </a:blipFill>
            </p:spPr>
            <p:txBody>
              <a:bodyPr/>
              <a:lstStyle/>
              <a:p>
                <a:r>
                  <a:rPr lang="en-US">
                    <a:noFill/>
                  </a:rPr>
                  <a:t> </a:t>
                </a:r>
              </a:p>
            </p:txBody>
          </p:sp>
        </mc:Fallback>
      </mc:AlternateContent>
      <p:cxnSp>
        <p:nvCxnSpPr>
          <p:cNvPr id="20" name="Elbow Connector 19"/>
          <p:cNvCxnSpPr>
            <a:stCxn id="4" idx="4"/>
            <a:endCxn id="11" idx="0"/>
          </p:cNvCxnSpPr>
          <p:nvPr/>
        </p:nvCxnSpPr>
        <p:spPr>
          <a:xfrm rot="16200000" flipH="1">
            <a:off x="6910228" y="3515494"/>
            <a:ext cx="395018" cy="16535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4" idx="4"/>
            <a:endCxn id="10" idx="0"/>
          </p:cNvCxnSpPr>
          <p:nvPr/>
        </p:nvCxnSpPr>
        <p:spPr>
          <a:xfrm rot="5400000">
            <a:off x="5006854" y="3186887"/>
            <a:ext cx="316247" cy="2231983"/>
          </a:xfrm>
          <a:prstGeom prst="bentConnector3">
            <a:avLst>
              <a:gd name="adj1" fmla="val 586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4"/>
            <a:endCxn id="7" idx="0"/>
          </p:cNvCxnSpPr>
          <p:nvPr/>
        </p:nvCxnSpPr>
        <p:spPr>
          <a:xfrm>
            <a:off x="2433330" y="1858741"/>
            <a:ext cx="1" cy="179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4"/>
            <a:endCxn id="8" idx="0"/>
          </p:cNvCxnSpPr>
          <p:nvPr/>
        </p:nvCxnSpPr>
        <p:spPr>
          <a:xfrm>
            <a:off x="10116231" y="1852300"/>
            <a:ext cx="0" cy="218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ight Arrow 4"/>
          <p:cNvSpPr/>
          <p:nvPr/>
        </p:nvSpPr>
        <p:spPr>
          <a:xfrm>
            <a:off x="344032" y="190124"/>
            <a:ext cx="5936935" cy="234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Brace 5"/>
          <p:cNvSpPr/>
          <p:nvPr/>
        </p:nvSpPr>
        <p:spPr>
          <a:xfrm rot="16200000">
            <a:off x="6092983" y="-4946530"/>
            <a:ext cx="325925" cy="112262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52574647"/>
      </p:ext>
    </p:extLst>
  </p:cSld>
  <p:clrMapOvr>
    <a:masterClrMapping/>
  </p:clrMapOvr>
  <p:transition spd="slow">
    <p:circl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311" y="1857155"/>
            <a:ext cx="6649378" cy="31436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val 2"/>
          <p:cNvSpPr/>
          <p:nvPr/>
        </p:nvSpPr>
        <p:spPr>
          <a:xfrm>
            <a:off x="4024884" y="283464"/>
            <a:ext cx="4142232" cy="9601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Convergence of different methods</a:t>
            </a:r>
          </a:p>
        </p:txBody>
      </p:sp>
    </p:spTree>
    <p:extLst>
      <p:ext uri="{BB962C8B-B14F-4D97-AF65-F5344CB8AC3E}">
        <p14:creationId xmlns:p14="http://schemas.microsoft.com/office/powerpoint/2010/main" val="3157288628"/>
      </p:ext>
    </p:extLst>
  </p:cSld>
  <p:clrMapOvr>
    <a:masterClrMapping/>
  </p:clrMapOvr>
  <p:transition spd="slow">
    <p:circle/>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374904" y="237744"/>
            <a:ext cx="2843784" cy="78638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gradient</a:t>
            </a:r>
          </a:p>
        </p:txBody>
      </p:sp>
      <p:sp>
        <p:nvSpPr>
          <p:cNvPr id="3" name="Oval 2"/>
          <p:cNvSpPr/>
          <p:nvPr/>
        </p:nvSpPr>
        <p:spPr>
          <a:xfrm>
            <a:off x="374904" y="1202329"/>
            <a:ext cx="2907792" cy="7040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a:t>
            </a:r>
          </a:p>
        </p:txBody>
      </p:sp>
      <p:sp>
        <p:nvSpPr>
          <p:cNvPr id="4" name="Oval 3"/>
          <p:cNvSpPr/>
          <p:nvPr/>
        </p:nvSpPr>
        <p:spPr>
          <a:xfrm>
            <a:off x="3669393" y="1198719"/>
            <a:ext cx="2907792" cy="7040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Prediction-control</a:t>
            </a:r>
          </a:p>
        </p:txBody>
      </p:sp>
      <p:sp>
        <p:nvSpPr>
          <p:cNvPr id="11" name="Oval 10"/>
          <p:cNvSpPr/>
          <p:nvPr/>
        </p:nvSpPr>
        <p:spPr>
          <a:xfrm>
            <a:off x="334341" y="2118610"/>
            <a:ext cx="2907792" cy="7040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Action-Value function</a:t>
            </a:r>
          </a:p>
        </p:txBody>
      </p:sp>
      <p:sp>
        <p:nvSpPr>
          <p:cNvPr id="23" name="Left Brace 22"/>
          <p:cNvSpPr/>
          <p:nvPr/>
        </p:nvSpPr>
        <p:spPr>
          <a:xfrm>
            <a:off x="3358497" y="350378"/>
            <a:ext cx="235095" cy="22909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p:cNvSpPr/>
          <p:nvPr/>
        </p:nvSpPr>
        <p:spPr>
          <a:xfrm rot="5400000">
            <a:off x="5801007" y="-2196173"/>
            <a:ext cx="479834" cy="117468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374904" y="4163202"/>
                <a:ext cx="5576935" cy="3983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oMath>
                </a14:m>
                <a:r>
                  <a:rPr lang="en-US" dirty="0"/>
                  <a:t>,</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𝑅</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𝜋</m:t>
                        </m:r>
                      </m:e>
                      <m:sub>
                        <m:r>
                          <a:rPr lang="en-US" b="0" i="1" dirty="0" smtClean="0">
                            <a:latin typeface="Cambria Math" panose="02040503050406030204" pitchFamily="18" charset="0"/>
                            <a:ea typeface="Cambria Math" panose="02040503050406030204" pitchFamily="18" charset="0"/>
                          </a:rPr>
                          <m:t>𝑜𝑙𝑑</m:t>
                        </m:r>
                      </m:sub>
                    </m:sSub>
                  </m:oMath>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74904" y="4163202"/>
                <a:ext cx="5576935" cy="398352"/>
              </a:xfrm>
              <a:prstGeom prst="rect">
                <a:avLst/>
              </a:prstGeom>
              <a:blipFill rotWithShape="0">
                <a:blip r:embed="rId2"/>
                <a:stretch>
                  <a:fillRect t="-2985" b="-19403"/>
                </a:stretch>
              </a:blipFill>
            </p:spPr>
            <p:txBody>
              <a:bodyPr/>
              <a:lstStyle/>
              <a:p>
                <a:r>
                  <a:rPr lang="en-US">
                    <a:noFill/>
                  </a:rPr>
                  <a:t> </a:t>
                </a:r>
              </a:p>
            </p:txBody>
          </p:sp>
        </mc:Fallback>
      </mc:AlternateContent>
      <p:sp>
        <p:nvSpPr>
          <p:cNvPr id="15" name="Rectangle 14"/>
          <p:cNvSpPr/>
          <p:nvPr/>
        </p:nvSpPr>
        <p:spPr>
          <a:xfrm>
            <a:off x="374904" y="3728612"/>
            <a:ext cx="2232494" cy="361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old experience</a:t>
            </a:r>
          </a:p>
        </p:txBody>
      </p:sp>
      <p:sp>
        <p:nvSpPr>
          <p:cNvPr id="16" name="Right Arrow 15"/>
          <p:cNvSpPr/>
          <p:nvPr/>
        </p:nvSpPr>
        <p:spPr>
          <a:xfrm>
            <a:off x="6165410" y="3917180"/>
            <a:ext cx="1050202" cy="445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8986" y="3731416"/>
            <a:ext cx="2860895" cy="358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 new policy for taking new action A’</a:t>
            </a:r>
          </a:p>
        </p:txBody>
      </p:sp>
      <mc:AlternateContent xmlns:mc="http://schemas.openxmlformats.org/markup-compatibility/2006" xmlns:a14="http://schemas.microsoft.com/office/drawing/2010/main">
        <mc:Choice Requires="a14">
          <p:sp>
            <p:nvSpPr>
              <p:cNvPr id="28" name="Rectangle 27"/>
              <p:cNvSpPr/>
              <p:nvPr/>
            </p:nvSpPr>
            <p:spPr>
              <a:xfrm>
                <a:off x="7278986" y="4246075"/>
                <a:ext cx="2860895" cy="3154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𝜋</m:t>
                        </m:r>
                      </m:e>
                      <m:sub>
                        <m:r>
                          <a:rPr lang="en-US" b="0" i="1" smtClean="0">
                            <a:solidFill>
                              <a:schemeClr val="tx1"/>
                            </a:solidFill>
                            <a:latin typeface="Cambria Math" panose="02040503050406030204" pitchFamily="18" charset="0"/>
                          </a:rPr>
                          <m:t>𝑛𝑒𝑤</m:t>
                        </m:r>
                      </m:sub>
                    </m:sSub>
                  </m:oMath>
                </a14:m>
                <a:r>
                  <a:rPr lang="en-US" dirty="0">
                    <a:solidFill>
                      <a:schemeClr val="tx1"/>
                    </a:solidFill>
                  </a:rPr>
                  <a:t>(</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𝑆</m:t>
                        </m:r>
                      </m:e>
                      <m:sub>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1</m:t>
                        </m:r>
                      </m:sub>
                    </m:sSub>
                  </m:oMath>
                </a14:m>
                <a:r>
                  <a:rPr lang="en-US" dirty="0">
                    <a:solidFill>
                      <a:schemeClr val="tx1"/>
                    </a:solidFill>
                  </a:rPr>
                  <a:t>)</a:t>
                </a:r>
              </a:p>
            </p:txBody>
          </p:sp>
        </mc:Choice>
        <mc:Fallback xmlns="">
          <p:sp>
            <p:nvSpPr>
              <p:cNvPr id="28" name="Rectangle 27"/>
              <p:cNvSpPr>
                <a:spLocks noRot="1" noChangeAspect="1" noMove="1" noResize="1" noEditPoints="1" noAdjustHandles="1" noChangeArrowheads="1" noChangeShapeType="1" noTextEdit="1"/>
              </p:cNvSpPr>
              <p:nvPr/>
            </p:nvSpPr>
            <p:spPr>
              <a:xfrm>
                <a:off x="7278986" y="4246075"/>
                <a:ext cx="2860895" cy="315479"/>
              </a:xfrm>
              <a:prstGeom prst="rect">
                <a:avLst/>
              </a:prstGeom>
              <a:blipFill rotWithShape="0">
                <a:blip r:embed="rId3"/>
                <a:stretch>
                  <a:fillRect t="-16981" b="-35849"/>
                </a:stretch>
              </a:blipFill>
            </p:spPr>
            <p:txBody>
              <a:bodyPr/>
              <a:lstStyle/>
              <a:p>
                <a:r>
                  <a:rPr lang="en-US">
                    <a:noFill/>
                  </a:rPr>
                  <a:t> </a:t>
                </a:r>
              </a:p>
            </p:txBody>
          </p:sp>
        </mc:Fallback>
      </mc:AlternateContent>
      <p:sp>
        <p:nvSpPr>
          <p:cNvPr id="30" name="Rectangle 29"/>
          <p:cNvSpPr/>
          <p:nvPr/>
        </p:nvSpPr>
        <p:spPr>
          <a:xfrm>
            <a:off x="9969631" y="5140290"/>
            <a:ext cx="1638677" cy="615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sp>
        <p:nvSpPr>
          <p:cNvPr id="33" name="Right Brace 32"/>
          <p:cNvSpPr/>
          <p:nvPr/>
        </p:nvSpPr>
        <p:spPr>
          <a:xfrm>
            <a:off x="10314433" y="3728612"/>
            <a:ext cx="45719" cy="8032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Elbow Connector 34"/>
          <p:cNvCxnSpPr>
            <a:stCxn id="33" idx="1"/>
            <a:endCxn id="30" idx="0"/>
          </p:cNvCxnSpPr>
          <p:nvPr/>
        </p:nvCxnSpPr>
        <p:spPr>
          <a:xfrm rot="10800000" flipH="1" flipV="1">
            <a:off x="10360152" y="4130220"/>
            <a:ext cx="428818" cy="1010070"/>
          </a:xfrm>
          <a:prstGeom prst="bentConnector4">
            <a:avLst>
              <a:gd name="adj1" fmla="val 149372"/>
              <a:gd name="adj2" fmla="val 6988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9442764" y="5839485"/>
                <a:ext cx="2471596" cy="2534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9442764" y="5839485"/>
                <a:ext cx="2471596" cy="253497"/>
              </a:xfrm>
              <a:prstGeom prst="rect">
                <a:avLst/>
              </a:prstGeom>
              <a:blipFill rotWithShape="0">
                <a:blip r:embed="rId4"/>
                <a:stretch>
                  <a:fillRect t="-22727" b="-38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9442764" y="6454132"/>
                <a:ext cx="2471596" cy="2534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oMath>
                </a14:m>
                <a:r>
                  <a:rPr lang="en-US" dirty="0">
                    <a:solidFill>
                      <a:schemeClr val="tx1"/>
                    </a:solidFill>
                  </a:rPr>
                  <a:t>+</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40" name="Rectangle 39"/>
              <p:cNvSpPr>
                <a:spLocks noRot="1" noChangeAspect="1" noMove="1" noResize="1" noEditPoints="1" noAdjustHandles="1" noChangeArrowheads="1" noChangeShapeType="1" noTextEdit="1"/>
              </p:cNvSpPr>
              <p:nvPr/>
            </p:nvSpPr>
            <p:spPr>
              <a:xfrm>
                <a:off x="9442764" y="6454132"/>
                <a:ext cx="2471596" cy="253497"/>
              </a:xfrm>
              <a:prstGeom prst="rect">
                <a:avLst/>
              </a:prstGeom>
              <a:blipFill rotWithShape="0">
                <a:blip r:embed="rId5"/>
                <a:stretch>
                  <a:fillRect t="-30233" b="-60465"/>
                </a:stretch>
              </a:blipFill>
            </p:spPr>
            <p:txBody>
              <a:bodyPr/>
              <a:lstStyle/>
              <a:p>
                <a:r>
                  <a:rPr lang="en-US">
                    <a:noFill/>
                  </a:rPr>
                  <a:t> </a:t>
                </a:r>
              </a:p>
            </p:txBody>
          </p:sp>
        </mc:Fallback>
      </mc:AlternateContent>
      <p:sp>
        <p:nvSpPr>
          <p:cNvPr id="41" name="Right Arrow 40"/>
          <p:cNvSpPr/>
          <p:nvPr/>
        </p:nvSpPr>
        <p:spPr>
          <a:xfrm rot="10800000">
            <a:off x="8352045" y="5966233"/>
            <a:ext cx="869133" cy="534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Rectangle 41"/>
              <p:cNvSpPr/>
              <p:nvPr/>
            </p:nvSpPr>
            <p:spPr>
              <a:xfrm>
                <a:off x="5368250" y="5583794"/>
                <a:ext cx="2670772" cy="4395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100" i="1" smtClean="0">
                        <a:solidFill>
                          <a:schemeClr val="tx1"/>
                        </a:solidFill>
                        <a:latin typeface="Cambria Math" panose="02040503050406030204" pitchFamily="18" charset="0"/>
                        <a:ea typeface="Cambria Math" panose="02040503050406030204" pitchFamily="18" charset="0"/>
                      </a:rPr>
                      <m:t>𝛿</m:t>
                    </m:r>
                    <m:r>
                      <a:rPr lang="en-US" sz="1100" b="0" i="1" smtClean="0">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𝑅</m:t>
                        </m:r>
                      </m:e>
                      <m:sub>
                        <m:r>
                          <a:rPr lang="en-US" sz="1100" i="1">
                            <a:solidFill>
                              <a:schemeClr val="tx1"/>
                            </a:solidFill>
                            <a:latin typeface="Cambria Math" panose="02040503050406030204" pitchFamily="18" charset="0"/>
                          </a:rPr>
                          <m:t>𝑡</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1</m:t>
                        </m:r>
                      </m:sub>
                    </m:sSub>
                  </m:oMath>
                </a14:m>
                <a:r>
                  <a:rPr lang="en-US" sz="1100" dirty="0">
                    <a:solidFill>
                      <a:schemeClr val="tx1"/>
                    </a:solidFill>
                  </a:rPr>
                  <a:t>+</a:t>
                </a:r>
                <a14:m>
                  <m:oMath xmlns:m="http://schemas.openxmlformats.org/officeDocument/2006/math">
                    <m:acc>
                      <m:accPr>
                        <m:chr m:val="̂"/>
                        <m:ctrlPr>
                          <a:rPr lang="en-US" sz="1100" i="1">
                            <a:solidFill>
                              <a:schemeClr val="tx1"/>
                            </a:solidFill>
                            <a:latin typeface="Cambria Math" panose="02040503050406030204" pitchFamily="18" charset="0"/>
                          </a:rPr>
                        </m:ctrlPr>
                      </m:accPr>
                      <m:e>
                        <m:r>
                          <a:rPr lang="en-US" sz="1100" i="1">
                            <a:solidFill>
                              <a:schemeClr val="tx1"/>
                            </a:solidFill>
                            <a:latin typeface="Cambria Math" panose="02040503050406030204" pitchFamily="18" charset="0"/>
                          </a:rPr>
                          <m:t>𝑄</m:t>
                        </m:r>
                      </m:e>
                    </m:acc>
                    <m:r>
                      <a:rPr lang="en-US" sz="1100" i="1">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𝑆</m:t>
                        </m:r>
                      </m:e>
                      <m:sub>
                        <m:r>
                          <a:rPr lang="en-US" sz="1100" i="1">
                            <a:solidFill>
                              <a:schemeClr val="tx1"/>
                            </a:solidFill>
                            <a:latin typeface="Cambria Math" panose="02040503050406030204" pitchFamily="18" charset="0"/>
                          </a:rPr>
                          <m:t>𝑡</m:t>
                        </m:r>
                      </m:sub>
                    </m:sSub>
                    <m:r>
                      <a:rPr lang="en-US" sz="1100" i="1">
                        <a:solidFill>
                          <a:schemeClr val="tx1"/>
                        </a:solidFill>
                        <a:latin typeface="Cambria Math" panose="02040503050406030204" pitchFamily="18" charset="0"/>
                      </a:rPr>
                      <m:t>,</m:t>
                    </m:r>
                    <m:r>
                      <a:rPr lang="en-US" sz="1100" i="1" smtClean="0">
                        <a:solidFill>
                          <a:schemeClr val="tx1"/>
                        </a:solidFill>
                        <a:latin typeface="Cambria Math" panose="02040503050406030204" pitchFamily="18" charset="0"/>
                        <a:ea typeface="Cambria Math" panose="02040503050406030204" pitchFamily="18" charset="0"/>
                      </a:rPr>
                      <m:t>𝜋</m:t>
                    </m:r>
                    <m:r>
                      <a:rPr lang="en-US" sz="1100" b="0" i="1" smtClean="0">
                        <a:solidFill>
                          <a:schemeClr val="tx1"/>
                        </a:solidFill>
                        <a:latin typeface="Cambria Math" panose="02040503050406030204" pitchFamily="18" charset="0"/>
                        <a:ea typeface="Cambria Math" panose="02040503050406030204" pitchFamily="18" charset="0"/>
                      </a:rPr>
                      <m:t>(</m:t>
                    </m:r>
                    <m:sSub>
                      <m:sSubPr>
                        <m:ctrlPr>
                          <a:rPr lang="en-US" sz="1100" b="0" i="1" smtClean="0">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𝑆</m:t>
                        </m:r>
                      </m:e>
                      <m:sub>
                        <m:r>
                          <a:rPr lang="en-US" sz="1100" b="0" i="1" smtClean="0">
                            <a:solidFill>
                              <a:schemeClr val="tx1"/>
                            </a:solidFill>
                            <a:latin typeface="Cambria Math" panose="02040503050406030204" pitchFamily="18" charset="0"/>
                            <a:ea typeface="Cambria Math" panose="02040503050406030204" pitchFamily="18" charset="0"/>
                          </a:rPr>
                          <m:t>𝑡</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1</m:t>
                        </m:r>
                      </m:sub>
                    </m:sSub>
                    <m:r>
                      <a:rPr lang="en-US" sz="1100" b="0" i="1" smtClean="0">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𝑤</m:t>
                    </m:r>
                    <m:r>
                      <a:rPr lang="en-US" sz="1100" i="1">
                        <a:solidFill>
                          <a:schemeClr val="tx1"/>
                        </a:solidFill>
                        <a:latin typeface="Cambria Math" panose="02040503050406030204" pitchFamily="18" charset="0"/>
                      </a:rPr>
                      <m:t>)</m:t>
                    </m:r>
                  </m:oMath>
                </a14:m>
                <a:r>
                  <a:rPr lang="en-US" sz="1100" dirty="0">
                    <a:solidFill>
                      <a:schemeClr val="tx1"/>
                    </a:solidFill>
                  </a:rPr>
                  <a:t>-</a:t>
                </a:r>
                <a14:m>
                  <m:oMath xmlns:m="http://schemas.openxmlformats.org/officeDocument/2006/math">
                    <m:acc>
                      <m:accPr>
                        <m:chr m:val="̂"/>
                        <m:ctrlPr>
                          <a:rPr lang="en-US" sz="1100" i="1">
                            <a:solidFill>
                              <a:schemeClr val="tx1"/>
                            </a:solidFill>
                            <a:latin typeface="Cambria Math" panose="02040503050406030204" pitchFamily="18" charset="0"/>
                          </a:rPr>
                        </m:ctrlPr>
                      </m:accPr>
                      <m:e>
                        <m:r>
                          <a:rPr lang="en-US" sz="1100" i="1">
                            <a:solidFill>
                              <a:schemeClr val="tx1"/>
                            </a:solidFill>
                            <a:latin typeface="Cambria Math" panose="02040503050406030204" pitchFamily="18" charset="0"/>
                          </a:rPr>
                          <m:t>𝑄</m:t>
                        </m:r>
                      </m:e>
                    </m:acc>
                    <m:r>
                      <a:rPr lang="en-US" sz="1100" i="1">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𝑆</m:t>
                        </m:r>
                      </m:e>
                      <m:sub>
                        <m:r>
                          <a:rPr lang="en-US" sz="1100" i="1">
                            <a:solidFill>
                              <a:schemeClr val="tx1"/>
                            </a:solidFill>
                            <a:latin typeface="Cambria Math" panose="02040503050406030204" pitchFamily="18" charset="0"/>
                          </a:rPr>
                          <m:t>𝑡</m:t>
                        </m:r>
                      </m:sub>
                    </m:sSub>
                    <m:r>
                      <a:rPr lang="en-US" sz="1100" i="1">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𝐴</m:t>
                        </m:r>
                      </m:e>
                      <m:sub>
                        <m:r>
                          <a:rPr lang="en-US" sz="1100" i="1">
                            <a:solidFill>
                              <a:schemeClr val="tx1"/>
                            </a:solidFill>
                            <a:latin typeface="Cambria Math" panose="02040503050406030204" pitchFamily="18" charset="0"/>
                          </a:rPr>
                          <m:t>𝑡</m:t>
                        </m:r>
                      </m:sub>
                    </m:sSub>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𝑤</m:t>
                    </m:r>
                    <m:r>
                      <a:rPr lang="en-US" sz="1100" i="1">
                        <a:solidFill>
                          <a:schemeClr val="tx1"/>
                        </a:solidFill>
                        <a:latin typeface="Cambria Math" panose="02040503050406030204" pitchFamily="18" charset="0"/>
                      </a:rPr>
                      <m:t>)</m:t>
                    </m:r>
                  </m:oMath>
                </a14:m>
                <a:endParaRPr lang="en-US" sz="1100" dirty="0">
                  <a:solidFill>
                    <a:schemeClr val="tx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5368250" y="5583794"/>
                <a:ext cx="2670772" cy="439562"/>
              </a:xfrm>
              <a:prstGeom prst="rect">
                <a:avLst/>
              </a:prstGeom>
              <a:blipFill rotWithShape="0">
                <a:blip r:embed="rId6"/>
                <a:stretch>
                  <a:fillRect/>
                </a:stretch>
              </a:blipFill>
            </p:spPr>
            <p:txBody>
              <a:bodyPr/>
              <a:lstStyle/>
              <a:p>
                <a:r>
                  <a:rPr lang="en-US">
                    <a:noFill/>
                  </a:rPr>
                  <a:t> </a:t>
                </a:r>
              </a:p>
            </p:txBody>
          </p:sp>
        </mc:Fallback>
      </mc:AlternateContent>
      <p:sp>
        <p:nvSpPr>
          <p:cNvPr id="43" name="Rectangle 42"/>
          <p:cNvSpPr/>
          <p:nvPr/>
        </p:nvSpPr>
        <p:spPr>
          <a:xfrm>
            <a:off x="5123289" y="3023857"/>
            <a:ext cx="1829772" cy="3168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gradient</a:t>
            </a:r>
          </a:p>
        </p:txBody>
      </p:sp>
      <p:sp>
        <p:nvSpPr>
          <p:cNvPr id="44" name="Right Brace 43"/>
          <p:cNvSpPr/>
          <p:nvPr/>
        </p:nvSpPr>
        <p:spPr>
          <a:xfrm>
            <a:off x="8172674" y="5375163"/>
            <a:ext cx="45719" cy="14356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Rectangle 44"/>
              <p:cNvSpPr/>
              <p:nvPr/>
            </p:nvSpPr>
            <p:spPr>
              <a:xfrm>
                <a:off x="5368250" y="6332899"/>
                <a:ext cx="2670772" cy="33497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𝑤</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𝛼𝛿</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𝑆</m:t>
                          </m:r>
                        </m:e>
                        <m:sub>
                          <m:r>
                            <a:rPr lang="en-US" b="0" i="1" smtClean="0">
                              <a:solidFill>
                                <a:schemeClr val="tx1"/>
                              </a:solidFill>
                              <a:latin typeface="Cambria Math" panose="02040503050406030204" pitchFamily="18" charset="0"/>
                              <a:ea typeface="Cambria Math" panose="02040503050406030204" pitchFamily="18" charset="0"/>
                            </a:rPr>
                            <m:t>𝑡</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𝐴</m:t>
                          </m:r>
                        </m:e>
                        <m:sub>
                          <m:r>
                            <a:rPr lang="en-US" b="0" i="1" smtClean="0">
                              <a:solidFill>
                                <a:schemeClr val="tx1"/>
                              </a:solidFill>
                              <a:latin typeface="Cambria Math" panose="02040503050406030204" pitchFamily="18" charset="0"/>
                              <a:ea typeface="Cambria Math" panose="02040503050406030204" pitchFamily="18" charset="0"/>
                            </a:rPr>
                            <m:t>𝑇</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5368250" y="6332899"/>
                <a:ext cx="2670772" cy="334978"/>
              </a:xfrm>
              <a:prstGeom prst="rect">
                <a:avLst/>
              </a:prstGeom>
              <a:blipFill rotWithShape="0">
                <a:blip r:embed="rId7"/>
                <a:stretch>
                  <a:fillRect b="-17544"/>
                </a:stretch>
              </a:blipFill>
            </p:spPr>
            <p:txBody>
              <a:bodyPr/>
              <a:lstStyle/>
              <a:p>
                <a:r>
                  <a:rPr lang="en-US">
                    <a:noFill/>
                  </a:rPr>
                  <a:t> </a:t>
                </a:r>
              </a:p>
            </p:txBody>
          </p:sp>
        </mc:Fallback>
      </mc:AlternateContent>
      <p:sp>
        <p:nvSpPr>
          <p:cNvPr id="46" name="Oval 45"/>
          <p:cNvSpPr/>
          <p:nvPr/>
        </p:nvSpPr>
        <p:spPr>
          <a:xfrm>
            <a:off x="8218393" y="1371763"/>
            <a:ext cx="1423450" cy="66090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Off-policy</a:t>
            </a:r>
          </a:p>
        </p:txBody>
      </p:sp>
      <p:cxnSp>
        <p:nvCxnSpPr>
          <p:cNvPr id="49" name="Elbow Connector 48"/>
          <p:cNvCxnSpPr>
            <a:stCxn id="4" idx="6"/>
            <a:endCxn id="43" idx="0"/>
          </p:cNvCxnSpPr>
          <p:nvPr/>
        </p:nvCxnSpPr>
        <p:spPr>
          <a:xfrm flipH="1">
            <a:off x="6038175" y="1550763"/>
            <a:ext cx="539010" cy="1473094"/>
          </a:xfrm>
          <a:prstGeom prst="bentConnector4">
            <a:avLst>
              <a:gd name="adj1" fmla="val -42411"/>
              <a:gd name="adj2" fmla="val 61949"/>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Down Arrow 4"/>
          <p:cNvSpPr/>
          <p:nvPr/>
        </p:nvSpPr>
        <p:spPr>
          <a:xfrm>
            <a:off x="10571358" y="6152716"/>
            <a:ext cx="214408" cy="241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p:cNvCxnSpPr>
            <a:stCxn id="43" idx="3"/>
            <a:endCxn id="46" idx="2"/>
          </p:cNvCxnSpPr>
          <p:nvPr/>
        </p:nvCxnSpPr>
        <p:spPr>
          <a:xfrm flipV="1">
            <a:off x="6953061" y="1702215"/>
            <a:ext cx="1265332" cy="14800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25107"/>
      </p:ext>
    </p:extLst>
  </p:cSld>
  <p:clrMapOvr>
    <a:masterClrMapping/>
  </p:clrMapOvr>
  <p:transition spd="slow">
    <p:circl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5" name="Rectangle 4"/>
          <p:cNvSpPr/>
          <p:nvPr/>
        </p:nvSpPr>
        <p:spPr>
          <a:xfrm>
            <a:off x="497941" y="389299"/>
            <a:ext cx="11271564" cy="144855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the model predict what environment will do next</a:t>
            </a:r>
          </a:p>
        </p:txBody>
      </p:sp>
      <mc:AlternateContent xmlns:mc="http://schemas.openxmlformats.org/markup-compatibility/2006" xmlns:a14="http://schemas.microsoft.com/office/drawing/2010/main">
        <mc:Choice Requires="a14">
          <p:graphicFrame>
            <p:nvGraphicFramePr>
              <p:cNvPr id="6" name="Diagram 5"/>
              <p:cNvGraphicFramePr/>
              <p:nvPr>
                <p:extLst>
                  <p:ext uri="{D42A27DB-BD31-4B8C-83A1-F6EECF244321}">
                    <p14:modId xmlns:p14="http://schemas.microsoft.com/office/powerpoint/2010/main" val="3596479185"/>
                  </p:ext>
                </p:extLst>
              </p:nvPr>
            </p:nvGraphicFramePr>
            <p:xfrm>
              <a:off x="1896388" y="1959430"/>
              <a:ext cx="8399224" cy="4169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6" name="Diagram 5"/>
              <p:cNvGraphicFramePr/>
              <p:nvPr>
                <p:extLst>
                  <p:ext uri="{D42A27DB-BD31-4B8C-83A1-F6EECF244321}">
                    <p14:modId xmlns:p14="http://schemas.microsoft.com/office/powerpoint/2010/main" val="3596479185"/>
                  </p:ext>
                </p:extLst>
              </p:nvPr>
            </p:nvGraphicFramePr>
            <p:xfrm>
              <a:off x="1896388" y="1959430"/>
              <a:ext cx="8399224" cy="41695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12" name="Rectangle: Rounded Corners 11">
            <a:extLst>
              <a:ext uri="{FF2B5EF4-FFF2-40B4-BE49-F238E27FC236}">
                <a16:creationId xmlns:a16="http://schemas.microsoft.com/office/drawing/2014/main" id="{A34222AE-FC8E-4AA6-8C7A-740E3D0F2DC5}"/>
              </a:ext>
            </a:extLst>
          </p:cNvPr>
          <p:cNvSpPr/>
          <p:nvPr/>
        </p:nvSpPr>
        <p:spPr>
          <a:xfrm>
            <a:off x="1188516" y="5746214"/>
            <a:ext cx="2772384" cy="932319"/>
          </a:xfrm>
          <a:prstGeom prst="round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400" dirty="0">
                <a:solidFill>
                  <a:schemeClr val="tx1"/>
                </a:solidFill>
              </a:rPr>
              <a:t>When reward function and transition function doesn't change through time</a:t>
            </a:r>
            <a:endParaRPr lang="fa-IR" sz="1400" dirty="0">
              <a:solidFill>
                <a:schemeClr val="tx1"/>
              </a:solidFill>
            </a:endParaRPr>
          </a:p>
        </p:txBody>
      </p:sp>
      <p:sp>
        <p:nvSpPr>
          <p:cNvPr id="13" name="Rectangle: Rounded Corners 12">
            <a:extLst>
              <a:ext uri="{FF2B5EF4-FFF2-40B4-BE49-F238E27FC236}">
                <a16:creationId xmlns:a16="http://schemas.microsoft.com/office/drawing/2014/main" id="{C206E0B1-C19E-47DC-939A-DB80476B6730}"/>
              </a:ext>
            </a:extLst>
          </p:cNvPr>
          <p:cNvSpPr/>
          <p:nvPr/>
        </p:nvSpPr>
        <p:spPr>
          <a:xfrm>
            <a:off x="7293957" y="5826778"/>
            <a:ext cx="3205779" cy="89483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bg1"/>
                </a:solidFill>
              </a:rPr>
              <a:t>environment is stationary </a:t>
            </a:r>
            <a:endParaRPr lang="fa-IR" dirty="0">
              <a:solidFill>
                <a:schemeClr val="bg1"/>
              </a:solidFill>
            </a:endParaRPr>
          </a:p>
        </p:txBody>
      </p:sp>
      <p:sp>
        <p:nvSpPr>
          <p:cNvPr id="14" name="Right Brace 13">
            <a:extLst>
              <a:ext uri="{FF2B5EF4-FFF2-40B4-BE49-F238E27FC236}">
                <a16:creationId xmlns:a16="http://schemas.microsoft.com/office/drawing/2014/main" id="{91760E36-03E8-4746-BACB-7B38F91AA7C1}"/>
              </a:ext>
            </a:extLst>
          </p:cNvPr>
          <p:cNvSpPr/>
          <p:nvPr/>
        </p:nvSpPr>
        <p:spPr>
          <a:xfrm rot="16200000">
            <a:off x="5512150" y="349556"/>
            <a:ext cx="177501" cy="10205921"/>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5" name="Arrow: Right 14">
            <a:extLst>
              <a:ext uri="{FF2B5EF4-FFF2-40B4-BE49-F238E27FC236}">
                <a16:creationId xmlns:a16="http://schemas.microsoft.com/office/drawing/2014/main" id="{A716CEB7-C8D5-4790-ABDA-25B8F4C2DE37}"/>
              </a:ext>
            </a:extLst>
          </p:cNvPr>
          <p:cNvSpPr/>
          <p:nvPr/>
        </p:nvSpPr>
        <p:spPr>
          <a:xfrm>
            <a:off x="4369149" y="6129004"/>
            <a:ext cx="2463501" cy="349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2315368"/>
      </p:ext>
    </p:extLst>
  </p:cSld>
  <p:clrMapOvr>
    <a:masterClrMapping/>
  </p:clrMapOvr>
  <p:transition spd="slow">
    <p:circle/>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374904" y="237744"/>
            <a:ext cx="2843784" cy="78638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Least square method </a:t>
            </a:r>
          </a:p>
        </p:txBody>
      </p:sp>
      <p:sp>
        <p:nvSpPr>
          <p:cNvPr id="3" name="Oval 2"/>
          <p:cNvSpPr/>
          <p:nvPr/>
        </p:nvSpPr>
        <p:spPr>
          <a:xfrm>
            <a:off x="374904" y="1202329"/>
            <a:ext cx="2907792" cy="7040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a:t>
            </a:r>
          </a:p>
        </p:txBody>
      </p:sp>
      <p:sp>
        <p:nvSpPr>
          <p:cNvPr id="4" name="Oval 3"/>
          <p:cNvSpPr/>
          <p:nvPr/>
        </p:nvSpPr>
        <p:spPr>
          <a:xfrm>
            <a:off x="3669393" y="1198719"/>
            <a:ext cx="2907792" cy="7040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Prediction-control</a:t>
            </a:r>
          </a:p>
        </p:txBody>
      </p:sp>
      <p:sp>
        <p:nvSpPr>
          <p:cNvPr id="6" name="Right Arrow 5"/>
          <p:cNvSpPr/>
          <p:nvPr/>
        </p:nvSpPr>
        <p:spPr>
          <a:xfrm>
            <a:off x="6875175" y="1176821"/>
            <a:ext cx="1673352" cy="626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020556" y="1024128"/>
            <a:ext cx="2587752" cy="10104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Simple approach</a:t>
            </a:r>
          </a:p>
        </p:txBody>
      </p:sp>
      <p:sp>
        <p:nvSpPr>
          <p:cNvPr id="11" name="Oval 10"/>
          <p:cNvSpPr/>
          <p:nvPr/>
        </p:nvSpPr>
        <p:spPr>
          <a:xfrm>
            <a:off x="334341" y="2118610"/>
            <a:ext cx="2907792" cy="7040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Action-Value function</a:t>
            </a:r>
          </a:p>
        </p:txBody>
      </p:sp>
      <p:sp>
        <p:nvSpPr>
          <p:cNvPr id="23" name="Left Brace 22"/>
          <p:cNvSpPr/>
          <p:nvPr/>
        </p:nvSpPr>
        <p:spPr>
          <a:xfrm>
            <a:off x="3358497" y="350378"/>
            <a:ext cx="235095" cy="22909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Oval 4"/>
          <p:cNvSpPr/>
          <p:nvPr/>
        </p:nvSpPr>
        <p:spPr>
          <a:xfrm>
            <a:off x="7930836" y="237744"/>
            <a:ext cx="1059255" cy="54085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Off-policy</a:t>
            </a:r>
          </a:p>
        </p:txBody>
      </p:sp>
      <p:cxnSp>
        <p:nvCxnSpPr>
          <p:cNvPr id="12" name="Elbow Connector 11"/>
          <p:cNvCxnSpPr>
            <a:stCxn id="7" idx="0"/>
            <a:endCxn id="5" idx="6"/>
          </p:cNvCxnSpPr>
          <p:nvPr/>
        </p:nvCxnSpPr>
        <p:spPr>
          <a:xfrm rot="16200000" flipV="1">
            <a:off x="9394284" y="103979"/>
            <a:ext cx="515957" cy="13243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Left Brace 12"/>
          <p:cNvSpPr/>
          <p:nvPr/>
        </p:nvSpPr>
        <p:spPr>
          <a:xfrm rot="5400000">
            <a:off x="5801007" y="-2196173"/>
            <a:ext cx="479834" cy="117468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374904" y="4163202"/>
                <a:ext cx="5576935" cy="3983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oMath>
                </a14:m>
                <a:r>
                  <a:rPr lang="en-US" dirty="0"/>
                  <a:t>,</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𝑅</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𝜋</m:t>
                        </m:r>
                      </m:e>
                      <m:sub>
                        <m:r>
                          <a:rPr lang="en-US" b="0" i="1" dirty="0" smtClean="0">
                            <a:latin typeface="Cambria Math" panose="02040503050406030204" pitchFamily="18" charset="0"/>
                            <a:ea typeface="Cambria Math" panose="02040503050406030204" pitchFamily="18" charset="0"/>
                          </a:rPr>
                          <m:t>𝑜𝑙𝑑</m:t>
                        </m:r>
                      </m:sub>
                    </m:sSub>
                  </m:oMath>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74904" y="4163202"/>
                <a:ext cx="5576935" cy="398352"/>
              </a:xfrm>
              <a:prstGeom prst="rect">
                <a:avLst/>
              </a:prstGeom>
              <a:blipFill rotWithShape="0">
                <a:blip r:embed="rId2"/>
                <a:stretch>
                  <a:fillRect t="-2985" b="-19403"/>
                </a:stretch>
              </a:blipFill>
            </p:spPr>
            <p:txBody>
              <a:bodyPr/>
              <a:lstStyle/>
              <a:p>
                <a:r>
                  <a:rPr lang="en-US">
                    <a:noFill/>
                  </a:rPr>
                  <a:t> </a:t>
                </a:r>
              </a:p>
            </p:txBody>
          </p:sp>
        </mc:Fallback>
      </mc:AlternateContent>
      <p:sp>
        <p:nvSpPr>
          <p:cNvPr id="15" name="Rectangle 14"/>
          <p:cNvSpPr/>
          <p:nvPr/>
        </p:nvSpPr>
        <p:spPr>
          <a:xfrm>
            <a:off x="374904" y="3728612"/>
            <a:ext cx="2232494" cy="361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old experience</a:t>
            </a:r>
          </a:p>
        </p:txBody>
      </p:sp>
      <p:sp>
        <p:nvSpPr>
          <p:cNvPr id="16" name="Right Arrow 15"/>
          <p:cNvSpPr/>
          <p:nvPr/>
        </p:nvSpPr>
        <p:spPr>
          <a:xfrm>
            <a:off x="6165410" y="3917180"/>
            <a:ext cx="1050202" cy="445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8986" y="3731416"/>
            <a:ext cx="2860895" cy="358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 new policy to for taking new action A’</a:t>
            </a:r>
          </a:p>
        </p:txBody>
      </p:sp>
      <mc:AlternateContent xmlns:mc="http://schemas.openxmlformats.org/markup-compatibility/2006" xmlns:a14="http://schemas.microsoft.com/office/drawing/2010/main">
        <mc:Choice Requires="a14">
          <p:sp>
            <p:nvSpPr>
              <p:cNvPr id="28" name="Rectangle 27"/>
              <p:cNvSpPr/>
              <p:nvPr/>
            </p:nvSpPr>
            <p:spPr>
              <a:xfrm>
                <a:off x="7278986" y="4246075"/>
                <a:ext cx="2860895" cy="3154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𝜋</m:t>
                        </m:r>
                      </m:e>
                      <m:sub>
                        <m:r>
                          <a:rPr lang="en-US" b="0" i="1" smtClean="0">
                            <a:solidFill>
                              <a:schemeClr val="tx1"/>
                            </a:solidFill>
                            <a:latin typeface="Cambria Math" panose="02040503050406030204" pitchFamily="18" charset="0"/>
                          </a:rPr>
                          <m:t>𝑛𝑒𝑤</m:t>
                        </m:r>
                      </m:sub>
                    </m:sSub>
                  </m:oMath>
                </a14:m>
                <a:r>
                  <a:rPr lang="en-US" dirty="0">
                    <a:solidFill>
                      <a:schemeClr val="tx1"/>
                    </a:solidFill>
                  </a:rPr>
                  <a:t>(</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𝑆</m:t>
                        </m:r>
                      </m:e>
                      <m:sub>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1</m:t>
                        </m:r>
                      </m:sub>
                    </m:sSub>
                  </m:oMath>
                </a14:m>
                <a:r>
                  <a:rPr lang="en-US" dirty="0">
                    <a:solidFill>
                      <a:schemeClr val="tx1"/>
                    </a:solidFill>
                  </a:rPr>
                  <a:t>)</a:t>
                </a:r>
              </a:p>
            </p:txBody>
          </p:sp>
        </mc:Choice>
        <mc:Fallback xmlns="">
          <p:sp>
            <p:nvSpPr>
              <p:cNvPr id="28" name="Rectangle 27"/>
              <p:cNvSpPr>
                <a:spLocks noRot="1" noChangeAspect="1" noMove="1" noResize="1" noEditPoints="1" noAdjustHandles="1" noChangeArrowheads="1" noChangeShapeType="1" noTextEdit="1"/>
              </p:cNvSpPr>
              <p:nvPr/>
            </p:nvSpPr>
            <p:spPr>
              <a:xfrm>
                <a:off x="7278986" y="4246075"/>
                <a:ext cx="2860895" cy="315479"/>
              </a:xfrm>
              <a:prstGeom prst="rect">
                <a:avLst/>
              </a:prstGeom>
              <a:blipFill rotWithShape="0">
                <a:blip r:embed="rId3"/>
                <a:stretch>
                  <a:fillRect t="-16981" b="-35849"/>
                </a:stretch>
              </a:blipFill>
            </p:spPr>
            <p:txBody>
              <a:bodyPr/>
              <a:lstStyle/>
              <a:p>
                <a:r>
                  <a:rPr lang="en-US">
                    <a:noFill/>
                  </a:rPr>
                  <a:t> </a:t>
                </a:r>
              </a:p>
            </p:txBody>
          </p:sp>
        </mc:Fallback>
      </mc:AlternateContent>
      <p:sp>
        <p:nvSpPr>
          <p:cNvPr id="30" name="Rectangle 29"/>
          <p:cNvSpPr/>
          <p:nvPr/>
        </p:nvSpPr>
        <p:spPr>
          <a:xfrm>
            <a:off x="9857232" y="5448108"/>
            <a:ext cx="1638677" cy="615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sp>
        <p:nvSpPr>
          <p:cNvPr id="33" name="Right Brace 32"/>
          <p:cNvSpPr/>
          <p:nvPr/>
        </p:nvSpPr>
        <p:spPr>
          <a:xfrm>
            <a:off x="10314433" y="3728612"/>
            <a:ext cx="45719" cy="8032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Elbow Connector 34"/>
          <p:cNvCxnSpPr>
            <a:stCxn id="33" idx="1"/>
            <a:endCxn id="30" idx="0"/>
          </p:cNvCxnSpPr>
          <p:nvPr/>
        </p:nvCxnSpPr>
        <p:spPr>
          <a:xfrm rot="10800000" flipH="1" flipV="1">
            <a:off x="10360151" y="4130220"/>
            <a:ext cx="316419" cy="1317888"/>
          </a:xfrm>
          <a:prstGeom prst="bentConnector4">
            <a:avLst>
              <a:gd name="adj1" fmla="val 225321"/>
              <a:gd name="adj2" fmla="val 65237"/>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8274865" y="5558828"/>
            <a:ext cx="1418952" cy="534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Rectangle 41"/>
              <p:cNvSpPr/>
              <p:nvPr/>
            </p:nvSpPr>
            <p:spPr>
              <a:xfrm>
                <a:off x="3669393" y="5314384"/>
                <a:ext cx="4351977" cy="4395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ea typeface="Cambria Math" panose="02040503050406030204" pitchFamily="18" charset="0"/>
                        </a:rPr>
                        <m:t>0</m:t>
                      </m:r>
                      <m:r>
                        <a:rPr lang="en-US" sz="1000" b="0" i="1" smtClean="0">
                          <a:solidFill>
                            <a:schemeClr val="tx1"/>
                          </a:solidFill>
                          <a:latin typeface="Cambria Math" panose="02040503050406030204" pitchFamily="18" charset="0"/>
                          <a:ea typeface="Cambria Math" panose="02040503050406030204" pitchFamily="18" charset="0"/>
                        </a:rPr>
                        <m:t>=</m:t>
                      </m:r>
                      <m:nary>
                        <m:naryPr>
                          <m:chr m:val="∑"/>
                          <m:ctrlPr>
                            <a:rPr lang="en-US" sz="1000" b="0" i="1" smtClean="0">
                              <a:solidFill>
                                <a:schemeClr val="tx1"/>
                              </a:solidFill>
                              <a:latin typeface="Cambria Math" panose="02040503050406030204" pitchFamily="18" charset="0"/>
                              <a:ea typeface="Cambria Math" panose="02040503050406030204" pitchFamily="18" charset="0"/>
                            </a:rPr>
                          </m:ctrlPr>
                        </m:naryPr>
                        <m:sub>
                          <m:r>
                            <m:rPr>
                              <m:brk m:alnAt="23"/>
                            </m:rPr>
                            <a:rPr lang="en-US" sz="1000" b="0" i="1" smtClean="0">
                              <a:solidFill>
                                <a:schemeClr val="tx1"/>
                              </a:solidFill>
                              <a:latin typeface="Cambria Math" panose="02040503050406030204" pitchFamily="18" charset="0"/>
                              <a:ea typeface="Cambria Math" panose="02040503050406030204" pitchFamily="18" charset="0"/>
                            </a:rPr>
                            <m:t>𝑡</m:t>
                          </m:r>
                          <m:r>
                            <a:rPr lang="en-US" sz="1000" b="0" i="1" smtClean="0">
                              <a:solidFill>
                                <a:schemeClr val="tx1"/>
                              </a:solidFill>
                              <a:latin typeface="Cambria Math" panose="02040503050406030204" pitchFamily="18" charset="0"/>
                              <a:ea typeface="Cambria Math" panose="02040503050406030204" pitchFamily="18" charset="0"/>
                            </a:rPr>
                            <m:t>=</m:t>
                          </m:r>
                          <m:r>
                            <a:rPr lang="en-US" sz="1000" b="0" i="1" smtClean="0">
                              <a:solidFill>
                                <a:schemeClr val="tx1"/>
                              </a:solidFill>
                              <a:latin typeface="Cambria Math" panose="02040503050406030204" pitchFamily="18" charset="0"/>
                              <a:ea typeface="Cambria Math" panose="02040503050406030204" pitchFamily="18" charset="0"/>
                            </a:rPr>
                            <m:t>1</m:t>
                          </m:r>
                        </m:sub>
                        <m:sup>
                          <m:r>
                            <a:rPr lang="en-US" sz="1000" b="0" i="1" smtClean="0">
                              <a:solidFill>
                                <a:schemeClr val="tx1"/>
                              </a:solidFill>
                              <a:latin typeface="Cambria Math" panose="02040503050406030204" pitchFamily="18" charset="0"/>
                              <a:ea typeface="Cambria Math" panose="02040503050406030204" pitchFamily="18" charset="0"/>
                            </a:rPr>
                            <m:t>𝑇</m:t>
                          </m:r>
                        </m:sup>
                        <m:e>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𝛼</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𝑅</m:t>
                              </m:r>
                            </m:e>
                            <m:sub>
                              <m:r>
                                <a:rPr lang="en-US" sz="1000" i="1">
                                  <a:solidFill>
                                    <a:schemeClr val="tx1"/>
                                  </a:solidFill>
                                  <a:latin typeface="Cambria Math" panose="02040503050406030204" pitchFamily="18" charset="0"/>
                                </a:rPr>
                                <m:t>𝑡</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1</m:t>
                              </m:r>
                            </m:sub>
                          </m:sSub>
                          <m:r>
                            <m:rPr>
                              <m:nor/>
                            </m:rPr>
                            <a:rPr lang="en-US" sz="1000" dirty="0">
                              <a:solidFill>
                                <a:schemeClr val="tx1"/>
                              </a:solidFill>
                            </a:rPr>
                            <m:t>+</m:t>
                          </m:r>
                          <m:acc>
                            <m:accPr>
                              <m:chr m:val="̂"/>
                              <m:ctrlPr>
                                <a:rPr lang="en-US" sz="1000" i="1">
                                  <a:solidFill>
                                    <a:schemeClr val="tx1"/>
                                  </a:solidFill>
                                  <a:latin typeface="Cambria Math" panose="02040503050406030204" pitchFamily="18" charset="0"/>
                                </a:rPr>
                              </m:ctrlPr>
                            </m:accPr>
                            <m:e>
                              <m:r>
                                <a:rPr lang="en-US" sz="1000" i="1">
                                  <a:solidFill>
                                    <a:schemeClr val="tx1"/>
                                  </a:solidFill>
                                  <a:latin typeface="Cambria Math" panose="02040503050406030204" pitchFamily="18" charset="0"/>
                                </a:rPr>
                                <m:t>𝑄</m:t>
                              </m:r>
                            </m:e>
                          </m:acc>
                          <m:r>
                            <a:rPr lang="en-US" sz="1000" i="1">
                              <a:solidFill>
                                <a:schemeClr val="tx1"/>
                              </a:solidFill>
                              <a:latin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𝑆</m:t>
                              </m:r>
                            </m:e>
                            <m:sub>
                              <m:r>
                                <a:rPr lang="en-US" sz="1000" i="1">
                                  <a:solidFill>
                                    <a:schemeClr val="tx1"/>
                                  </a:solidFill>
                                  <a:latin typeface="Cambria Math" panose="02040503050406030204" pitchFamily="18" charset="0"/>
                                </a:rPr>
                                <m:t>𝑡</m:t>
                              </m:r>
                            </m:sub>
                          </m:sSub>
                          <m:r>
                            <a:rPr lang="en-US" sz="100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ea typeface="Cambria Math" panose="02040503050406030204" pitchFamily="18" charset="0"/>
                            </a:rPr>
                            <m:t>𝜋</m:t>
                          </m:r>
                          <m:r>
                            <a:rPr lang="en-US" sz="1050" i="1">
                              <a:solidFill>
                                <a:schemeClr val="tx1"/>
                              </a:solidFill>
                              <a:latin typeface="Cambria Math" panose="02040503050406030204" pitchFamily="18" charset="0"/>
                              <a:ea typeface="Cambria Math" panose="02040503050406030204" pitchFamily="18" charset="0"/>
                            </a:rPr>
                            <m:t>(</m:t>
                          </m:r>
                          <m:sSub>
                            <m:sSubPr>
                              <m:ctrlPr>
                                <a:rPr lang="en-US" sz="1050" i="1">
                                  <a:solidFill>
                                    <a:schemeClr val="tx1"/>
                                  </a:solidFill>
                                  <a:latin typeface="Cambria Math" panose="02040503050406030204" pitchFamily="18" charset="0"/>
                                  <a:ea typeface="Cambria Math" panose="02040503050406030204" pitchFamily="18" charset="0"/>
                                </a:rPr>
                              </m:ctrlPr>
                            </m:sSubPr>
                            <m:e>
                              <m:r>
                                <a:rPr lang="en-US" sz="1050" i="1">
                                  <a:solidFill>
                                    <a:schemeClr val="tx1"/>
                                  </a:solidFill>
                                  <a:latin typeface="Cambria Math" panose="02040503050406030204" pitchFamily="18" charset="0"/>
                                  <a:ea typeface="Cambria Math" panose="02040503050406030204" pitchFamily="18" charset="0"/>
                                </a:rPr>
                                <m:t>𝑆</m:t>
                              </m:r>
                            </m:e>
                            <m:sub>
                              <m:r>
                                <a:rPr lang="en-US" sz="1050" i="1">
                                  <a:solidFill>
                                    <a:schemeClr val="tx1"/>
                                  </a:solidFill>
                                  <a:latin typeface="Cambria Math" panose="02040503050406030204" pitchFamily="18" charset="0"/>
                                  <a:ea typeface="Cambria Math" panose="02040503050406030204" pitchFamily="18" charset="0"/>
                                </a:rPr>
                                <m:t>𝑡</m:t>
                              </m:r>
                              <m:r>
                                <a:rPr lang="en-US" sz="1050" i="1">
                                  <a:solidFill>
                                    <a:schemeClr val="tx1"/>
                                  </a:solidFill>
                                  <a:latin typeface="Cambria Math" panose="02040503050406030204" pitchFamily="18" charset="0"/>
                                  <a:ea typeface="Cambria Math" panose="02040503050406030204" pitchFamily="18" charset="0"/>
                                </a:rPr>
                                <m:t>+</m:t>
                              </m:r>
                              <m:r>
                                <a:rPr lang="en-US" sz="1050" i="1">
                                  <a:solidFill>
                                    <a:schemeClr val="tx1"/>
                                  </a:solidFill>
                                  <a:latin typeface="Cambria Math" panose="02040503050406030204" pitchFamily="18" charset="0"/>
                                  <a:ea typeface="Cambria Math" panose="02040503050406030204" pitchFamily="18" charset="0"/>
                                </a:rPr>
                                <m:t>1</m:t>
                              </m:r>
                            </m:sub>
                          </m:sSub>
                          <m:r>
                            <a:rPr lang="en-US" sz="105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𝑤</m:t>
                          </m:r>
                          <m:r>
                            <a:rPr lang="en-US" sz="1000" i="1">
                              <a:solidFill>
                                <a:schemeClr val="tx1"/>
                              </a:solidFill>
                              <a:latin typeface="Cambria Math" panose="02040503050406030204" pitchFamily="18" charset="0"/>
                            </a:rPr>
                            <m:t>)</m:t>
                          </m:r>
                          <m:r>
                            <m:rPr>
                              <m:nor/>
                            </m:rPr>
                            <a:rPr lang="en-US" sz="1000" dirty="0">
                              <a:solidFill>
                                <a:schemeClr val="tx1"/>
                              </a:solidFill>
                            </a:rPr>
                            <m:t>−</m:t>
                          </m:r>
                          <m:acc>
                            <m:accPr>
                              <m:chr m:val="̂"/>
                              <m:ctrlPr>
                                <a:rPr lang="en-US" sz="1000" i="1">
                                  <a:solidFill>
                                    <a:schemeClr val="tx1"/>
                                  </a:solidFill>
                                  <a:latin typeface="Cambria Math" panose="02040503050406030204" pitchFamily="18" charset="0"/>
                                </a:rPr>
                              </m:ctrlPr>
                            </m:accPr>
                            <m:e>
                              <m:r>
                                <a:rPr lang="en-US" sz="1000" i="1">
                                  <a:solidFill>
                                    <a:schemeClr val="tx1"/>
                                  </a:solidFill>
                                  <a:latin typeface="Cambria Math" panose="02040503050406030204" pitchFamily="18" charset="0"/>
                                </a:rPr>
                                <m:t>𝑄</m:t>
                              </m:r>
                            </m:e>
                          </m:acc>
                          <m:r>
                            <a:rPr lang="en-US" sz="1000" i="1">
                              <a:solidFill>
                                <a:schemeClr val="tx1"/>
                              </a:solidFill>
                              <a:latin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𝑆</m:t>
                              </m:r>
                            </m:e>
                            <m:sub>
                              <m:r>
                                <a:rPr lang="en-US" sz="1000" i="1">
                                  <a:solidFill>
                                    <a:schemeClr val="tx1"/>
                                  </a:solidFill>
                                  <a:latin typeface="Cambria Math" panose="02040503050406030204" pitchFamily="18" charset="0"/>
                                </a:rPr>
                                <m:t>𝑡</m:t>
                              </m:r>
                            </m:sub>
                          </m:sSub>
                          <m:r>
                            <a:rPr lang="en-US" sz="1000" i="1">
                              <a:solidFill>
                                <a:schemeClr val="tx1"/>
                              </a:solidFill>
                              <a:latin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𝐴</m:t>
                              </m:r>
                            </m:e>
                            <m:sub>
                              <m:r>
                                <a:rPr lang="en-US" sz="1000" i="1">
                                  <a:solidFill>
                                    <a:schemeClr val="tx1"/>
                                  </a:solidFill>
                                  <a:latin typeface="Cambria Math" panose="02040503050406030204" pitchFamily="18" charset="0"/>
                                </a:rPr>
                                <m:t>𝑡</m:t>
                              </m:r>
                            </m:sub>
                          </m:sSub>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𝑤</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𝑥</m:t>
                          </m:r>
                          <m:r>
                            <a:rPr lang="en-US" sz="1000" i="1">
                              <a:solidFill>
                                <a:schemeClr val="tx1"/>
                              </a:solidFill>
                              <a:latin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𝑆</m:t>
                              </m:r>
                            </m:e>
                            <m:sub>
                              <m:r>
                                <a:rPr lang="en-US" sz="1000" i="1">
                                  <a:solidFill>
                                    <a:schemeClr val="tx1"/>
                                  </a:solidFill>
                                  <a:latin typeface="Cambria Math" panose="02040503050406030204" pitchFamily="18" charset="0"/>
                                </a:rPr>
                                <m:t>𝑡</m:t>
                              </m:r>
                            </m:sub>
                          </m:sSub>
                          <m:r>
                            <a:rPr lang="en-US" sz="1000" i="1">
                              <a:solidFill>
                                <a:schemeClr val="tx1"/>
                              </a:solidFill>
                              <a:latin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𝐴</m:t>
                              </m:r>
                            </m:e>
                            <m:sub>
                              <m:r>
                                <a:rPr lang="en-US" sz="1000" i="1">
                                  <a:solidFill>
                                    <a:schemeClr val="tx1"/>
                                  </a:solidFill>
                                  <a:latin typeface="Cambria Math" panose="02040503050406030204" pitchFamily="18" charset="0"/>
                                </a:rPr>
                                <m:t>𝑡</m:t>
                              </m:r>
                            </m:sub>
                          </m:sSub>
                          <m:r>
                            <a:rPr lang="en-US" sz="1000" i="1">
                              <a:solidFill>
                                <a:schemeClr val="tx1"/>
                              </a:solidFill>
                              <a:latin typeface="Cambria Math" panose="02040503050406030204" pitchFamily="18" charset="0"/>
                            </a:rPr>
                            <m:t>)</m:t>
                          </m:r>
                          <m:r>
                            <m:rPr>
                              <m:nor/>
                            </m:rPr>
                            <a:rPr lang="en-US" sz="1000" dirty="0">
                              <a:solidFill>
                                <a:schemeClr val="tx1"/>
                              </a:solidFill>
                            </a:rPr>
                            <m:t> </m:t>
                          </m:r>
                        </m:e>
                      </m:nary>
                    </m:oMath>
                  </m:oMathPara>
                </a14:m>
                <a:endParaRPr lang="en-US" sz="1200" dirty="0">
                  <a:solidFill>
                    <a:schemeClr val="tx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3669393" y="5314384"/>
                <a:ext cx="4351977" cy="439562"/>
              </a:xfrm>
              <a:prstGeom prst="rect">
                <a:avLst/>
              </a:prstGeom>
              <a:blipFill rotWithShape="0">
                <a:blip r:embed="rId4"/>
                <a:stretch>
                  <a:fillRect t="-109459" b="-170270"/>
                </a:stretch>
              </a:blipFill>
            </p:spPr>
            <p:txBody>
              <a:bodyPr/>
              <a:lstStyle/>
              <a:p>
                <a:r>
                  <a:rPr lang="en-US">
                    <a:noFill/>
                  </a:rPr>
                  <a:t> </a:t>
                </a:r>
              </a:p>
            </p:txBody>
          </p:sp>
        </mc:Fallback>
      </mc:AlternateContent>
      <p:sp>
        <p:nvSpPr>
          <p:cNvPr id="43" name="Rectangle 42"/>
          <p:cNvSpPr/>
          <p:nvPr/>
        </p:nvSpPr>
        <p:spPr>
          <a:xfrm>
            <a:off x="5123289" y="3023857"/>
            <a:ext cx="1829772" cy="3168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LSTDQ</a:t>
            </a:r>
          </a:p>
        </p:txBody>
      </p:sp>
      <p:sp>
        <p:nvSpPr>
          <p:cNvPr id="44" name="Right Brace 43"/>
          <p:cNvSpPr/>
          <p:nvPr/>
        </p:nvSpPr>
        <p:spPr>
          <a:xfrm>
            <a:off x="8139065" y="5140290"/>
            <a:ext cx="45719" cy="14356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p:cNvSpPr/>
          <p:nvPr/>
        </p:nvSpPr>
        <p:spPr>
          <a:xfrm>
            <a:off x="7125077" y="2838651"/>
            <a:ext cx="1423450" cy="66090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Off-policy</a:t>
            </a:r>
          </a:p>
        </p:txBody>
      </p:sp>
      <p:sp>
        <p:nvSpPr>
          <p:cNvPr id="8" name="Rectangle 7"/>
          <p:cNvSpPr/>
          <p:nvPr/>
        </p:nvSpPr>
        <p:spPr>
          <a:xfrm>
            <a:off x="3847723" y="2838651"/>
            <a:ext cx="1158843" cy="66090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in once</a:t>
            </a:r>
          </a:p>
        </p:txBody>
      </p:sp>
      <mc:AlternateContent xmlns:mc="http://schemas.openxmlformats.org/markup-compatibility/2006" xmlns:a14="http://schemas.microsoft.com/office/drawing/2010/main">
        <mc:Choice Requires="a14">
          <p:sp>
            <p:nvSpPr>
              <p:cNvPr id="47" name="Rectangle 46"/>
              <p:cNvSpPr/>
              <p:nvPr/>
            </p:nvSpPr>
            <p:spPr>
              <a:xfrm>
                <a:off x="3669393" y="5887296"/>
                <a:ext cx="4351977" cy="39310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a:t>
                </a:r>
                <a14:m>
                  <m:oMath xmlns:m="http://schemas.openxmlformats.org/officeDocument/2006/math">
                    <m:sSup>
                      <m:sSupPr>
                        <m:ctrlPr>
                          <a:rPr lang="en-US" sz="1050" i="1" smtClean="0">
                            <a:solidFill>
                              <a:schemeClr val="tx1"/>
                            </a:solidFill>
                            <a:latin typeface="Cambria Math" panose="02040503050406030204" pitchFamily="18" charset="0"/>
                          </a:rPr>
                        </m:ctrlPr>
                      </m:sSupPr>
                      <m:e>
                        <m:r>
                          <a:rPr lang="en-US" sz="1050" b="0" i="1" smtClean="0">
                            <a:solidFill>
                              <a:schemeClr val="tx1"/>
                            </a:solidFill>
                            <a:latin typeface="Cambria Math" panose="02040503050406030204" pitchFamily="18" charset="0"/>
                          </a:rPr>
                          <m:t>(</m:t>
                        </m:r>
                        <m:nary>
                          <m:naryPr>
                            <m:chr m:val="∑"/>
                            <m:ctrlPr>
                              <a:rPr lang="en-US" sz="1050" i="1">
                                <a:solidFill>
                                  <a:schemeClr val="tx1"/>
                                </a:solidFill>
                                <a:latin typeface="Cambria Math" panose="02040503050406030204" pitchFamily="18" charset="0"/>
                              </a:rPr>
                            </m:ctrlPr>
                          </m:naryPr>
                          <m:sub>
                            <m:r>
                              <m:rPr>
                                <m:brk m:alnAt="23"/>
                              </m:rPr>
                              <a:rPr lang="en-US" sz="1050" i="1">
                                <a:solidFill>
                                  <a:schemeClr val="tx1"/>
                                </a:solidFill>
                                <a:latin typeface="Cambria Math" panose="02040503050406030204" pitchFamily="18" charset="0"/>
                              </a:rPr>
                              <m:t>𝑡</m:t>
                            </m:r>
                            <m:r>
                              <a:rPr lang="en-US" sz="1050" i="1">
                                <a:solidFill>
                                  <a:schemeClr val="tx1"/>
                                </a:solidFill>
                                <a:latin typeface="Cambria Math" panose="02040503050406030204" pitchFamily="18" charset="0"/>
                              </a:rPr>
                              <m:t>=</m:t>
                            </m:r>
                            <m:r>
                              <a:rPr lang="en-US" sz="1050" i="1">
                                <a:solidFill>
                                  <a:schemeClr val="tx1"/>
                                </a:solidFill>
                                <a:latin typeface="Cambria Math" panose="02040503050406030204" pitchFamily="18" charset="0"/>
                              </a:rPr>
                              <m:t>1</m:t>
                            </m:r>
                          </m:sub>
                          <m:sup>
                            <m:r>
                              <a:rPr lang="en-US" sz="1050" i="1">
                                <a:solidFill>
                                  <a:schemeClr val="tx1"/>
                                </a:solidFill>
                                <a:latin typeface="Cambria Math" panose="02040503050406030204" pitchFamily="18" charset="0"/>
                              </a:rPr>
                              <m:t>𝑇</m:t>
                            </m:r>
                          </m:sup>
                          <m:e>
                            <m:r>
                              <a:rPr lang="en-US" sz="1050" i="1">
                                <a:solidFill>
                                  <a:schemeClr val="tx1"/>
                                </a:solidFill>
                                <a:latin typeface="Cambria Math" panose="02040503050406030204" pitchFamily="18" charset="0"/>
                                <a:ea typeface="Cambria Math" panose="02040503050406030204" pitchFamily="18" charset="0"/>
                              </a:rPr>
                              <m:t>𝑥</m:t>
                            </m:r>
                            <m:d>
                              <m:dPr>
                                <m:ctrlPr>
                                  <a:rPr lang="en-US" sz="1050" i="1" smtClean="0">
                                    <a:solidFill>
                                      <a:schemeClr val="tx1"/>
                                    </a:solidFill>
                                    <a:latin typeface="Cambria Math" panose="02040503050406030204" pitchFamily="18" charset="0"/>
                                    <a:ea typeface="Cambria Math" panose="02040503050406030204" pitchFamily="18" charset="0"/>
                                  </a:rPr>
                                </m:ctrlPr>
                              </m:dPr>
                              <m:e>
                                <m:sSub>
                                  <m:sSubPr>
                                    <m:ctrlPr>
                                      <a:rPr lang="en-US" sz="1050" i="1" smtClean="0">
                                        <a:solidFill>
                                          <a:schemeClr val="tx1"/>
                                        </a:solidFill>
                                        <a:latin typeface="Cambria Math" panose="02040503050406030204" pitchFamily="18" charset="0"/>
                                        <a:ea typeface="Cambria Math" panose="02040503050406030204" pitchFamily="18" charset="0"/>
                                      </a:rPr>
                                    </m:ctrlPr>
                                  </m:sSubPr>
                                  <m:e>
                                    <m:r>
                                      <a:rPr lang="en-US" sz="1050" b="0" i="1" smtClean="0">
                                        <a:solidFill>
                                          <a:schemeClr val="tx1"/>
                                        </a:solidFill>
                                        <a:latin typeface="Cambria Math" panose="02040503050406030204" pitchFamily="18" charset="0"/>
                                        <a:ea typeface="Cambria Math" panose="02040503050406030204" pitchFamily="18" charset="0"/>
                                      </a:rPr>
                                      <m:t>𝑆</m:t>
                                    </m:r>
                                  </m:e>
                                  <m:sub>
                                    <m:r>
                                      <a:rPr lang="en-US" sz="1050" i="1">
                                        <a:solidFill>
                                          <a:schemeClr val="tx1"/>
                                        </a:solidFill>
                                        <a:latin typeface="Cambria Math" panose="02040503050406030204" pitchFamily="18" charset="0"/>
                                        <a:ea typeface="Cambria Math" panose="02040503050406030204" pitchFamily="18" charset="0"/>
                                      </a:rPr>
                                      <m:t>𝑡</m:t>
                                    </m:r>
                                  </m:sub>
                                </m:sSub>
                                <m:r>
                                  <a:rPr lang="en-US" sz="1050" b="0" i="1" smtClean="0">
                                    <a:solidFill>
                                      <a:schemeClr val="tx1"/>
                                    </a:solidFill>
                                    <a:latin typeface="Cambria Math" panose="02040503050406030204" pitchFamily="18" charset="0"/>
                                    <a:ea typeface="Cambria Math" panose="02040503050406030204" pitchFamily="18" charset="0"/>
                                  </a:rPr>
                                  <m:t>,</m:t>
                                </m:r>
                                <m:sSub>
                                  <m:sSubPr>
                                    <m:ctrlPr>
                                      <a:rPr lang="en-US" sz="1050" b="0" i="1" smtClean="0">
                                        <a:solidFill>
                                          <a:schemeClr val="tx1"/>
                                        </a:solidFill>
                                        <a:latin typeface="Cambria Math" panose="02040503050406030204" pitchFamily="18" charset="0"/>
                                        <a:ea typeface="Cambria Math" panose="02040503050406030204" pitchFamily="18" charset="0"/>
                                      </a:rPr>
                                    </m:ctrlPr>
                                  </m:sSubPr>
                                  <m:e>
                                    <m:r>
                                      <a:rPr lang="en-US" sz="1050" b="0" i="1" smtClean="0">
                                        <a:solidFill>
                                          <a:schemeClr val="tx1"/>
                                        </a:solidFill>
                                        <a:latin typeface="Cambria Math" panose="02040503050406030204" pitchFamily="18" charset="0"/>
                                        <a:ea typeface="Cambria Math" panose="02040503050406030204" pitchFamily="18" charset="0"/>
                                      </a:rPr>
                                      <m:t>𝐴</m:t>
                                    </m:r>
                                  </m:e>
                                  <m:sub>
                                    <m:r>
                                      <a:rPr lang="en-US" sz="1050" b="0" i="1" smtClean="0">
                                        <a:solidFill>
                                          <a:schemeClr val="tx1"/>
                                        </a:solidFill>
                                        <a:latin typeface="Cambria Math" panose="02040503050406030204" pitchFamily="18" charset="0"/>
                                        <a:ea typeface="Cambria Math" panose="02040503050406030204" pitchFamily="18" charset="0"/>
                                      </a:rPr>
                                      <m:t>𝑡</m:t>
                                    </m:r>
                                  </m:sub>
                                </m:sSub>
                              </m:e>
                            </m:d>
                          </m:e>
                        </m:nary>
                        <m:r>
                          <a:rPr lang="en-US" sz="1050" b="0" i="1" smtClean="0">
                            <a:solidFill>
                              <a:schemeClr val="tx1"/>
                            </a:solidFill>
                            <a:latin typeface="Cambria Math" panose="02040503050406030204" pitchFamily="18" charset="0"/>
                            <a:ea typeface="Cambria Math" panose="02040503050406030204" pitchFamily="18" charset="0"/>
                          </a:rPr>
                          <m:t>(</m:t>
                        </m:r>
                        <m:sSup>
                          <m:sSupPr>
                            <m:ctrlPr>
                              <a:rPr lang="en-US" sz="1050" i="1">
                                <a:solidFill>
                                  <a:schemeClr val="tx1"/>
                                </a:solidFill>
                                <a:latin typeface="Cambria Math" panose="02040503050406030204" pitchFamily="18" charset="0"/>
                                <a:ea typeface="Cambria Math" panose="02040503050406030204" pitchFamily="18" charset="0"/>
                              </a:rPr>
                            </m:ctrlPr>
                          </m:sSupPr>
                          <m:e>
                            <m:r>
                              <a:rPr lang="en-US" sz="1050" i="1">
                                <a:solidFill>
                                  <a:schemeClr val="tx1"/>
                                </a:solidFill>
                                <a:latin typeface="Cambria Math" panose="02040503050406030204" pitchFamily="18" charset="0"/>
                                <a:ea typeface="Cambria Math" panose="02040503050406030204" pitchFamily="18" charset="0"/>
                              </a:rPr>
                              <m:t>𝑥</m:t>
                            </m:r>
                            <m:d>
                              <m:dPr>
                                <m:ctrlPr>
                                  <a:rPr lang="en-US" sz="1050" i="1">
                                    <a:solidFill>
                                      <a:schemeClr val="tx1"/>
                                    </a:solidFill>
                                    <a:latin typeface="Cambria Math" panose="02040503050406030204" pitchFamily="18" charset="0"/>
                                    <a:ea typeface="Cambria Math" panose="02040503050406030204" pitchFamily="18" charset="0"/>
                                  </a:rPr>
                                </m:ctrlPr>
                              </m:dPr>
                              <m:e>
                                <m:sSub>
                                  <m:sSubPr>
                                    <m:ctrlPr>
                                      <a:rPr lang="en-US" sz="1050" i="1">
                                        <a:solidFill>
                                          <a:schemeClr val="tx1"/>
                                        </a:solidFill>
                                        <a:latin typeface="Cambria Math" panose="02040503050406030204" pitchFamily="18" charset="0"/>
                                        <a:ea typeface="Cambria Math" panose="02040503050406030204" pitchFamily="18" charset="0"/>
                                      </a:rPr>
                                    </m:ctrlPr>
                                  </m:sSubPr>
                                  <m:e>
                                    <m:r>
                                      <a:rPr lang="en-US" sz="1050" b="0" i="1" smtClean="0">
                                        <a:solidFill>
                                          <a:schemeClr val="tx1"/>
                                        </a:solidFill>
                                        <a:latin typeface="Cambria Math" panose="02040503050406030204" pitchFamily="18" charset="0"/>
                                        <a:ea typeface="Cambria Math" panose="02040503050406030204" pitchFamily="18" charset="0"/>
                                      </a:rPr>
                                      <m:t>𝑆</m:t>
                                    </m:r>
                                  </m:e>
                                  <m:sub>
                                    <m:r>
                                      <a:rPr lang="en-US" sz="1050" i="1">
                                        <a:solidFill>
                                          <a:schemeClr val="tx1"/>
                                        </a:solidFill>
                                        <a:latin typeface="Cambria Math" panose="02040503050406030204" pitchFamily="18" charset="0"/>
                                        <a:ea typeface="Cambria Math" panose="02040503050406030204" pitchFamily="18" charset="0"/>
                                      </a:rPr>
                                      <m:t>𝑡</m:t>
                                    </m:r>
                                  </m:sub>
                                </m:sSub>
                                <m:r>
                                  <a:rPr lang="en-US" sz="1050" b="0" i="1" smtClean="0">
                                    <a:solidFill>
                                      <a:schemeClr val="tx1"/>
                                    </a:solidFill>
                                    <a:latin typeface="Cambria Math" panose="02040503050406030204" pitchFamily="18" charset="0"/>
                                    <a:ea typeface="Cambria Math" panose="02040503050406030204" pitchFamily="18" charset="0"/>
                                  </a:rPr>
                                  <m:t>,</m:t>
                                </m:r>
                                <m:sSub>
                                  <m:sSubPr>
                                    <m:ctrlPr>
                                      <a:rPr lang="en-US" sz="1050" b="0" i="1" smtClean="0">
                                        <a:solidFill>
                                          <a:schemeClr val="tx1"/>
                                        </a:solidFill>
                                        <a:latin typeface="Cambria Math" panose="02040503050406030204" pitchFamily="18" charset="0"/>
                                        <a:ea typeface="Cambria Math" panose="02040503050406030204" pitchFamily="18" charset="0"/>
                                      </a:rPr>
                                    </m:ctrlPr>
                                  </m:sSubPr>
                                  <m:e>
                                    <m:r>
                                      <a:rPr lang="en-US" sz="1050" b="0" i="1" smtClean="0">
                                        <a:solidFill>
                                          <a:schemeClr val="tx1"/>
                                        </a:solidFill>
                                        <a:latin typeface="Cambria Math" panose="02040503050406030204" pitchFamily="18" charset="0"/>
                                        <a:ea typeface="Cambria Math" panose="02040503050406030204" pitchFamily="18" charset="0"/>
                                      </a:rPr>
                                      <m:t>𝐴</m:t>
                                    </m:r>
                                  </m:e>
                                  <m:sub>
                                    <m:r>
                                      <a:rPr lang="en-US" sz="1050" b="0" i="1" smtClean="0">
                                        <a:solidFill>
                                          <a:schemeClr val="tx1"/>
                                        </a:solidFill>
                                        <a:latin typeface="Cambria Math" panose="02040503050406030204" pitchFamily="18" charset="0"/>
                                        <a:ea typeface="Cambria Math" panose="02040503050406030204" pitchFamily="18" charset="0"/>
                                      </a:rPr>
                                      <m:t>𝑡</m:t>
                                    </m:r>
                                  </m:sub>
                                </m:sSub>
                              </m:e>
                            </m:d>
                            <m:r>
                              <a:rPr lang="en-US" sz="1050" b="0" i="1" smtClean="0">
                                <a:solidFill>
                                  <a:schemeClr val="tx1"/>
                                </a:solidFill>
                                <a:latin typeface="Cambria Math" panose="02040503050406030204" pitchFamily="18" charset="0"/>
                                <a:ea typeface="Cambria Math" panose="02040503050406030204" pitchFamily="18" charset="0"/>
                              </a:rPr>
                              <m:t>−</m:t>
                            </m:r>
                            <m:r>
                              <a:rPr lang="en-US" sz="1050" b="0" i="1" smtClean="0">
                                <a:solidFill>
                                  <a:schemeClr val="tx1"/>
                                </a:solidFill>
                                <a:latin typeface="Cambria Math" panose="02040503050406030204" pitchFamily="18" charset="0"/>
                                <a:ea typeface="Cambria Math" panose="02040503050406030204" pitchFamily="18" charset="0"/>
                              </a:rPr>
                              <m:t>𝛾</m:t>
                            </m:r>
                            <m:r>
                              <a:rPr lang="en-US" sz="1050" i="1">
                                <a:solidFill>
                                  <a:schemeClr val="tx1"/>
                                </a:solidFill>
                                <a:latin typeface="Cambria Math" panose="02040503050406030204" pitchFamily="18" charset="0"/>
                                <a:ea typeface="Cambria Math" panose="02040503050406030204" pitchFamily="18" charset="0"/>
                              </a:rPr>
                              <m:t>𝑥</m:t>
                            </m:r>
                            <m:d>
                              <m:dPr>
                                <m:ctrlPr>
                                  <a:rPr lang="en-US" sz="1050" i="1">
                                    <a:solidFill>
                                      <a:schemeClr val="tx1"/>
                                    </a:solidFill>
                                    <a:latin typeface="Cambria Math" panose="02040503050406030204" pitchFamily="18" charset="0"/>
                                    <a:ea typeface="Cambria Math" panose="02040503050406030204" pitchFamily="18" charset="0"/>
                                  </a:rPr>
                                </m:ctrlPr>
                              </m:dPr>
                              <m:e>
                                <m:sSub>
                                  <m:sSubPr>
                                    <m:ctrlPr>
                                      <a:rPr lang="en-US" sz="1050" i="1">
                                        <a:solidFill>
                                          <a:schemeClr val="tx1"/>
                                        </a:solidFill>
                                        <a:latin typeface="Cambria Math" panose="02040503050406030204" pitchFamily="18" charset="0"/>
                                        <a:ea typeface="Cambria Math" panose="02040503050406030204" pitchFamily="18" charset="0"/>
                                      </a:rPr>
                                    </m:ctrlPr>
                                  </m:sSubPr>
                                  <m:e>
                                    <m:r>
                                      <a:rPr lang="en-US" sz="1050" i="1">
                                        <a:solidFill>
                                          <a:schemeClr val="tx1"/>
                                        </a:solidFill>
                                        <a:latin typeface="Cambria Math" panose="02040503050406030204" pitchFamily="18" charset="0"/>
                                        <a:ea typeface="Cambria Math" panose="02040503050406030204" pitchFamily="18" charset="0"/>
                                      </a:rPr>
                                      <m:t>𝑠</m:t>
                                    </m:r>
                                  </m:e>
                                  <m:sub>
                                    <m:r>
                                      <a:rPr lang="en-US" sz="1050" i="1">
                                        <a:solidFill>
                                          <a:schemeClr val="tx1"/>
                                        </a:solidFill>
                                        <a:latin typeface="Cambria Math" panose="02040503050406030204" pitchFamily="18" charset="0"/>
                                        <a:ea typeface="Cambria Math" panose="02040503050406030204" pitchFamily="18" charset="0"/>
                                      </a:rPr>
                                      <m:t>𝑡</m:t>
                                    </m:r>
                                    <m:r>
                                      <a:rPr lang="en-US" sz="1050" b="0" i="1" smtClean="0">
                                        <a:solidFill>
                                          <a:schemeClr val="tx1"/>
                                        </a:solidFill>
                                        <a:latin typeface="Cambria Math" panose="02040503050406030204" pitchFamily="18" charset="0"/>
                                        <a:ea typeface="Cambria Math" panose="02040503050406030204" pitchFamily="18" charset="0"/>
                                      </a:rPr>
                                      <m:t>+</m:t>
                                    </m:r>
                                    <m:r>
                                      <a:rPr lang="en-US" sz="1050" b="0" i="1" smtClean="0">
                                        <a:solidFill>
                                          <a:schemeClr val="tx1"/>
                                        </a:solidFill>
                                        <a:latin typeface="Cambria Math" panose="02040503050406030204" pitchFamily="18" charset="0"/>
                                        <a:ea typeface="Cambria Math" panose="02040503050406030204" pitchFamily="18" charset="0"/>
                                      </a:rPr>
                                      <m:t>1</m:t>
                                    </m:r>
                                  </m:sub>
                                </m:sSub>
                                <m:r>
                                  <a:rPr lang="en-US" sz="1050" b="0" i="1" smtClean="0">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𝜋</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𝑆</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m:t>
                                </m:r>
                              </m:e>
                            </m:d>
                            <m:r>
                              <a:rPr lang="en-US" sz="1050" b="0" i="1" smtClean="0">
                                <a:solidFill>
                                  <a:schemeClr val="tx1"/>
                                </a:solidFill>
                                <a:latin typeface="Cambria Math" panose="02040503050406030204" pitchFamily="18" charset="0"/>
                                <a:ea typeface="Cambria Math" panose="02040503050406030204" pitchFamily="18" charset="0"/>
                              </a:rPr>
                              <m:t>)</m:t>
                            </m:r>
                          </m:e>
                          <m:sup>
                            <m:r>
                              <a:rPr lang="en-US" sz="1050" i="1">
                                <a:solidFill>
                                  <a:schemeClr val="tx1"/>
                                </a:solidFill>
                                <a:latin typeface="Cambria Math" panose="02040503050406030204" pitchFamily="18" charset="0"/>
                                <a:ea typeface="Cambria Math" panose="02040503050406030204" pitchFamily="18" charset="0"/>
                              </a:rPr>
                              <m:t>𝑇</m:t>
                            </m:r>
                          </m:sup>
                        </m:sSup>
                        <m:r>
                          <a:rPr lang="en-US" sz="1050" b="0" i="1" smtClean="0">
                            <a:solidFill>
                              <a:schemeClr val="tx1"/>
                            </a:solidFill>
                            <a:latin typeface="Cambria Math" panose="02040503050406030204" pitchFamily="18" charset="0"/>
                            <a:ea typeface="Cambria Math" panose="02040503050406030204" pitchFamily="18" charset="0"/>
                          </a:rPr>
                          <m:t>)</m:t>
                        </m:r>
                      </m:e>
                      <m:sup>
                        <m:r>
                          <a:rPr lang="en-US" sz="1050" b="0" i="1" smtClean="0">
                            <a:solidFill>
                              <a:schemeClr val="tx1"/>
                            </a:solidFill>
                            <a:latin typeface="Cambria Math" panose="02040503050406030204" pitchFamily="18" charset="0"/>
                          </a:rPr>
                          <m:t>−</m:t>
                        </m:r>
                        <m:r>
                          <a:rPr lang="en-US" sz="1050" b="0" i="1" smtClean="0">
                            <a:solidFill>
                              <a:schemeClr val="tx1"/>
                            </a:solidFill>
                            <a:latin typeface="Cambria Math" panose="02040503050406030204" pitchFamily="18" charset="0"/>
                          </a:rPr>
                          <m:t>1</m:t>
                        </m:r>
                      </m:sup>
                    </m:sSup>
                    <m:nary>
                      <m:naryPr>
                        <m:chr m:val="∑"/>
                        <m:ctrlPr>
                          <a:rPr lang="en-US" sz="1050" i="1" smtClean="0">
                            <a:solidFill>
                              <a:schemeClr val="tx1"/>
                            </a:solidFill>
                            <a:latin typeface="Cambria Math" panose="02040503050406030204" pitchFamily="18" charset="0"/>
                          </a:rPr>
                        </m:ctrlPr>
                      </m:naryPr>
                      <m:sub>
                        <m:r>
                          <m:rPr>
                            <m:brk m:alnAt="23"/>
                          </m:rPr>
                          <a:rPr lang="en-US" sz="1050" b="0" i="1" smtClean="0">
                            <a:solidFill>
                              <a:schemeClr val="tx1"/>
                            </a:solidFill>
                            <a:latin typeface="Cambria Math" panose="02040503050406030204" pitchFamily="18" charset="0"/>
                          </a:rPr>
                          <m:t>𝑡</m:t>
                        </m:r>
                        <m:r>
                          <a:rPr lang="en-US" sz="1050" b="0" i="1" smtClean="0">
                            <a:solidFill>
                              <a:schemeClr val="tx1"/>
                            </a:solidFill>
                            <a:latin typeface="Cambria Math" panose="02040503050406030204" pitchFamily="18" charset="0"/>
                          </a:rPr>
                          <m:t>=</m:t>
                        </m:r>
                        <m:r>
                          <a:rPr lang="en-US" sz="1050" b="0" i="1" smtClean="0">
                            <a:solidFill>
                              <a:schemeClr val="tx1"/>
                            </a:solidFill>
                            <a:latin typeface="Cambria Math" panose="02040503050406030204" pitchFamily="18" charset="0"/>
                          </a:rPr>
                          <m:t>1</m:t>
                        </m:r>
                      </m:sub>
                      <m:sup>
                        <m:r>
                          <a:rPr lang="en-US" sz="1050" b="0" i="1" smtClean="0">
                            <a:solidFill>
                              <a:schemeClr val="tx1"/>
                            </a:solidFill>
                            <a:latin typeface="Cambria Math" panose="02040503050406030204" pitchFamily="18" charset="0"/>
                          </a:rPr>
                          <m:t>𝑇</m:t>
                        </m:r>
                      </m:sup>
                      <m:e>
                        <m:r>
                          <a:rPr lang="en-US" sz="1050" b="0" i="1" smtClean="0">
                            <a:solidFill>
                              <a:schemeClr val="tx1"/>
                            </a:solidFill>
                            <a:latin typeface="Cambria Math" panose="02040503050406030204" pitchFamily="18" charset="0"/>
                          </a:rPr>
                          <m:t>𝑥</m:t>
                        </m:r>
                        <m:r>
                          <a:rPr lang="en-US" sz="1050" b="0" i="1" smtClean="0">
                            <a:solidFill>
                              <a:schemeClr val="tx1"/>
                            </a:solidFill>
                            <a:latin typeface="Cambria Math" panose="02040503050406030204" pitchFamily="18" charset="0"/>
                          </a:rPr>
                          <m:t>(</m:t>
                        </m:r>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𝑆</m:t>
                            </m:r>
                          </m:e>
                          <m:sub>
                            <m:r>
                              <a:rPr lang="en-US" sz="1050" b="0" i="1" smtClean="0">
                                <a:solidFill>
                                  <a:schemeClr val="tx1"/>
                                </a:solidFill>
                                <a:latin typeface="Cambria Math" panose="02040503050406030204" pitchFamily="18" charset="0"/>
                              </a:rPr>
                              <m:t>𝑡</m:t>
                            </m:r>
                          </m:sub>
                        </m:sSub>
                        <m:r>
                          <a:rPr lang="en-US" sz="1050" b="0" i="1" smtClean="0">
                            <a:solidFill>
                              <a:schemeClr val="tx1"/>
                            </a:solidFill>
                            <a:latin typeface="Cambria Math" panose="02040503050406030204" pitchFamily="18" charset="0"/>
                          </a:rPr>
                          <m:t>,</m:t>
                        </m:r>
                        <m:sSub>
                          <m:sSubPr>
                            <m:ctrlPr>
                              <a:rPr lang="en-US" sz="1050" i="1">
                                <a:solidFill>
                                  <a:schemeClr val="tx1"/>
                                </a:solidFill>
                                <a:latin typeface="Cambria Math" panose="02040503050406030204" pitchFamily="18" charset="0"/>
                                <a:ea typeface="Cambria Math" panose="02040503050406030204" pitchFamily="18" charset="0"/>
                              </a:rPr>
                            </m:ctrlPr>
                          </m:sSubPr>
                          <m:e>
                            <m:r>
                              <a:rPr lang="en-US" sz="1050" i="1">
                                <a:solidFill>
                                  <a:schemeClr val="tx1"/>
                                </a:solidFill>
                                <a:latin typeface="Cambria Math" panose="02040503050406030204" pitchFamily="18" charset="0"/>
                                <a:ea typeface="Cambria Math" panose="02040503050406030204" pitchFamily="18" charset="0"/>
                              </a:rPr>
                              <m:t>𝐴</m:t>
                            </m:r>
                          </m:e>
                          <m:sub>
                            <m:r>
                              <a:rPr lang="en-US" sz="1050" i="1">
                                <a:solidFill>
                                  <a:schemeClr val="tx1"/>
                                </a:solidFill>
                                <a:latin typeface="Cambria Math" panose="02040503050406030204" pitchFamily="18" charset="0"/>
                                <a:ea typeface="Cambria Math" panose="02040503050406030204" pitchFamily="18" charset="0"/>
                              </a:rPr>
                              <m:t>𝑡</m:t>
                            </m:r>
                          </m:sub>
                        </m:sSub>
                        <m:r>
                          <a:rPr lang="en-US" sz="1050" b="0" i="1" smtClean="0">
                            <a:solidFill>
                              <a:schemeClr val="tx1"/>
                            </a:solidFill>
                            <a:latin typeface="Cambria Math" panose="02040503050406030204" pitchFamily="18" charset="0"/>
                          </a:rPr>
                          <m:t>)</m:t>
                        </m:r>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𝑅</m:t>
                            </m:r>
                          </m:e>
                          <m:sub>
                            <m:r>
                              <a:rPr lang="en-US" sz="1050" b="0" i="1" smtClean="0">
                                <a:solidFill>
                                  <a:schemeClr val="tx1"/>
                                </a:solidFill>
                                <a:latin typeface="Cambria Math" panose="02040503050406030204" pitchFamily="18" charset="0"/>
                              </a:rPr>
                              <m:t>𝑡</m:t>
                            </m:r>
                            <m:r>
                              <a:rPr lang="en-US" sz="1050" b="0" i="1" smtClean="0">
                                <a:solidFill>
                                  <a:schemeClr val="tx1"/>
                                </a:solidFill>
                                <a:latin typeface="Cambria Math" panose="02040503050406030204" pitchFamily="18" charset="0"/>
                              </a:rPr>
                              <m:t>+</m:t>
                            </m:r>
                            <m:r>
                              <a:rPr lang="en-US" sz="1050" b="0" i="1" smtClean="0">
                                <a:solidFill>
                                  <a:schemeClr val="tx1"/>
                                </a:solidFill>
                                <a:latin typeface="Cambria Math" panose="02040503050406030204" pitchFamily="18" charset="0"/>
                              </a:rPr>
                              <m:t>1</m:t>
                            </m:r>
                          </m:sub>
                        </m:sSub>
                      </m:e>
                    </m:nary>
                  </m:oMath>
                </a14:m>
                <a:endParaRPr lang="en-US" dirty="0"/>
              </a:p>
            </p:txBody>
          </p:sp>
        </mc:Choice>
        <mc:Fallback xmlns="">
          <p:sp>
            <p:nvSpPr>
              <p:cNvPr id="47" name="Rectangle 46"/>
              <p:cNvSpPr>
                <a:spLocks noRot="1" noChangeAspect="1" noMove="1" noResize="1" noEditPoints="1" noAdjustHandles="1" noChangeArrowheads="1" noChangeShapeType="1" noTextEdit="1"/>
              </p:cNvSpPr>
              <p:nvPr/>
            </p:nvSpPr>
            <p:spPr>
              <a:xfrm>
                <a:off x="3669393" y="5887296"/>
                <a:ext cx="4351977" cy="393107"/>
              </a:xfrm>
              <a:prstGeom prst="rect">
                <a:avLst/>
              </a:prstGeom>
              <a:blipFill rotWithShape="0">
                <a:blip r:embed="rId5"/>
                <a:stretch>
                  <a:fillRect t="-43939" b="-80303"/>
                </a:stretch>
              </a:blipFill>
            </p:spPr>
            <p:txBody>
              <a:bodyPr/>
              <a:lstStyle/>
              <a:p>
                <a:r>
                  <a:rPr lang="en-US">
                    <a:noFill/>
                  </a:rPr>
                  <a:t> </a:t>
                </a:r>
              </a:p>
            </p:txBody>
          </p:sp>
        </mc:Fallback>
      </mc:AlternateContent>
    </p:spTree>
    <p:extLst>
      <p:ext uri="{BB962C8B-B14F-4D97-AF65-F5344CB8AC3E}">
        <p14:creationId xmlns:p14="http://schemas.microsoft.com/office/powerpoint/2010/main" val="1335707078"/>
      </p:ext>
    </p:extLst>
  </p:cSld>
  <p:clrMapOvr>
    <a:masterClrMapping/>
  </p:clrMapOvr>
  <p:transition spd="slow">
    <p:circle/>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601" y="1853984"/>
            <a:ext cx="6258798" cy="40010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val 2"/>
          <p:cNvSpPr/>
          <p:nvPr/>
        </p:nvSpPr>
        <p:spPr>
          <a:xfrm>
            <a:off x="4535786" y="561315"/>
            <a:ext cx="3087232" cy="76954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 for LSTDQ</a:t>
            </a:r>
          </a:p>
        </p:txBody>
      </p:sp>
    </p:spTree>
    <p:extLst>
      <p:ext uri="{BB962C8B-B14F-4D97-AF65-F5344CB8AC3E}">
        <p14:creationId xmlns:p14="http://schemas.microsoft.com/office/powerpoint/2010/main" val="1938136978"/>
      </p:ext>
    </p:extLst>
  </p:cSld>
  <p:clrMapOvr>
    <a:masterClrMapping/>
  </p:clrMapOvr>
  <p:transition spd="slow">
    <p:circl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074" y="2457314"/>
            <a:ext cx="5915851" cy="1943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4300396" y="506994"/>
            <a:ext cx="3847722" cy="11497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Convergence of different methods</a:t>
            </a:r>
          </a:p>
        </p:txBody>
      </p:sp>
    </p:spTree>
    <p:extLst>
      <p:ext uri="{BB962C8B-B14F-4D97-AF65-F5344CB8AC3E}">
        <p14:creationId xmlns:p14="http://schemas.microsoft.com/office/powerpoint/2010/main" val="274208471"/>
      </p:ext>
    </p:extLst>
  </p:cSld>
  <p:clrMapOvr>
    <a:masterClrMapping/>
  </p:clrMapOvr>
  <p:transition spd="slow">
    <p:circle/>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3367889" y="1267485"/>
            <a:ext cx="5513561" cy="388393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Policy gradient</a:t>
            </a:r>
          </a:p>
        </p:txBody>
      </p:sp>
    </p:spTree>
    <p:extLst>
      <p:ext uri="{BB962C8B-B14F-4D97-AF65-F5344CB8AC3E}">
        <p14:creationId xmlns:p14="http://schemas.microsoft.com/office/powerpoint/2010/main" val="1492336100"/>
      </p:ext>
    </p:extLst>
  </p:cSld>
  <p:clrMapOvr>
    <a:masterClrMapping/>
  </p:clrMapOvr>
  <p:transition spd="slow">
    <p:circle/>
  </p:transition>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925085" y="380245"/>
            <a:ext cx="2037030" cy="11860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POLICY GRADIENT</a:t>
            </a:r>
          </a:p>
        </p:txBody>
      </p:sp>
      <p:sp>
        <p:nvSpPr>
          <p:cNvPr id="3" name="Rectangle 2"/>
          <p:cNvSpPr/>
          <p:nvPr/>
        </p:nvSpPr>
        <p:spPr>
          <a:xfrm>
            <a:off x="1665838" y="1720158"/>
            <a:ext cx="2372008" cy="543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free</a:t>
            </a:r>
          </a:p>
        </p:txBody>
      </p:sp>
      <p:sp>
        <p:nvSpPr>
          <p:cNvPr id="4" name="Rectangle 3"/>
          <p:cNvSpPr/>
          <p:nvPr/>
        </p:nvSpPr>
        <p:spPr>
          <a:xfrm>
            <a:off x="7613965" y="1720158"/>
            <a:ext cx="2254313" cy="597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use Parameterize policy </a:t>
            </a:r>
          </a:p>
        </p:txBody>
      </p:sp>
      <p:cxnSp>
        <p:nvCxnSpPr>
          <p:cNvPr id="6" name="Elbow Connector 5"/>
          <p:cNvCxnSpPr>
            <a:stCxn id="2" idx="6"/>
            <a:endCxn id="4" idx="0"/>
          </p:cNvCxnSpPr>
          <p:nvPr/>
        </p:nvCxnSpPr>
        <p:spPr>
          <a:xfrm>
            <a:off x="6962115" y="973247"/>
            <a:ext cx="1779007" cy="7469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 idx="2"/>
            <a:endCxn id="3" idx="0"/>
          </p:cNvCxnSpPr>
          <p:nvPr/>
        </p:nvCxnSpPr>
        <p:spPr>
          <a:xfrm rot="10800000" flipV="1">
            <a:off x="2851843" y="973246"/>
            <a:ext cx="2073243" cy="7469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7613964" y="2467069"/>
                <a:ext cx="2254313" cy="4345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𝜋</m:t>
                          </m:r>
                        </m:e>
                        <m:sub>
                          <m:r>
                            <a:rPr lang="en-US" i="1" smtClean="0">
                              <a:solidFill>
                                <a:schemeClr val="tx1"/>
                              </a:solidFill>
                              <a:latin typeface="Cambria Math" panose="02040503050406030204" pitchFamily="18" charset="0"/>
                              <a:ea typeface="Cambria Math" panose="02040503050406030204" pitchFamily="18" charset="0"/>
                            </a:rPr>
                            <m:t>∅</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7613964" y="2467069"/>
                <a:ext cx="2254313" cy="434566"/>
              </a:xfrm>
              <a:prstGeom prst="rect">
                <a:avLst/>
              </a:prstGeom>
              <a:blipFill rotWithShape="0">
                <a:blip r:embed="rId2"/>
                <a:stretch>
                  <a:fillRect b="-5479"/>
                </a:stretch>
              </a:blipFill>
            </p:spPr>
            <p:txBody>
              <a:bodyPr/>
              <a:lstStyle/>
              <a:p>
                <a:r>
                  <a:rPr lang="en-US">
                    <a:noFill/>
                  </a:rPr>
                  <a:t> </a:t>
                </a:r>
              </a:p>
            </p:txBody>
          </p:sp>
        </mc:Fallback>
      </mc:AlternateContent>
      <p:sp>
        <p:nvSpPr>
          <p:cNvPr id="11" name="Down Arrow 10"/>
          <p:cNvSpPr/>
          <p:nvPr/>
        </p:nvSpPr>
        <p:spPr>
          <a:xfrm>
            <a:off x="5658416" y="1720157"/>
            <a:ext cx="615635" cy="20279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Diagram 13"/>
          <p:cNvGraphicFramePr/>
          <p:nvPr>
            <p:extLst>
              <p:ext uri="{D42A27DB-BD31-4B8C-83A1-F6EECF244321}">
                <p14:modId xmlns:p14="http://schemas.microsoft.com/office/powerpoint/2010/main" val="1427966970"/>
              </p:ext>
            </p:extLst>
          </p:nvPr>
        </p:nvGraphicFramePr>
        <p:xfrm>
          <a:off x="4037846" y="4716855"/>
          <a:ext cx="4318503" cy="1738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val 12"/>
          <p:cNvSpPr/>
          <p:nvPr/>
        </p:nvSpPr>
        <p:spPr>
          <a:xfrm>
            <a:off x="5060887" y="3902043"/>
            <a:ext cx="1928388" cy="5432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Advantage </a:t>
            </a:r>
          </a:p>
        </p:txBody>
      </p:sp>
    </p:spTree>
    <p:extLst>
      <p:ext uri="{BB962C8B-B14F-4D97-AF65-F5344CB8AC3E}">
        <p14:creationId xmlns:p14="http://schemas.microsoft.com/office/powerpoint/2010/main" val="3983957237"/>
      </p:ext>
    </p:extLst>
  </p:cSld>
  <p:clrMapOvr>
    <a:masterClrMapping/>
  </p:clrMapOvr>
  <p:transition spd="slow">
    <p:circle/>
  </p:transition>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1320293" y="582835"/>
            <a:ext cx="2109457" cy="6945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Why do we use </a:t>
            </a:r>
          </a:p>
        </p:txBody>
      </p:sp>
      <p:sp>
        <p:nvSpPr>
          <p:cNvPr id="3" name="Rectangle 2"/>
          <p:cNvSpPr/>
          <p:nvPr/>
        </p:nvSpPr>
        <p:spPr>
          <a:xfrm>
            <a:off x="597529" y="2109455"/>
            <a:ext cx="3440316" cy="461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 situations like rock-paper-scissors game </a:t>
            </a:r>
          </a:p>
        </p:txBody>
      </p:sp>
      <p:sp>
        <p:nvSpPr>
          <p:cNvPr id="4" name="Rectangle 3"/>
          <p:cNvSpPr/>
          <p:nvPr/>
        </p:nvSpPr>
        <p:spPr>
          <a:xfrm>
            <a:off x="889686" y="4511541"/>
            <a:ext cx="2661719" cy="31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There is no deterministic optimal policy </a:t>
            </a:r>
          </a:p>
        </p:txBody>
      </p:sp>
      <p:sp>
        <p:nvSpPr>
          <p:cNvPr id="5" name="Rectangle 4"/>
          <p:cNvSpPr/>
          <p:nvPr/>
        </p:nvSpPr>
        <p:spPr>
          <a:xfrm>
            <a:off x="1093388" y="5522610"/>
            <a:ext cx="2458017" cy="48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We should have stochastic optimal policy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19" y="2700847"/>
            <a:ext cx="3000855" cy="1635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wn Arrow 6"/>
          <p:cNvSpPr/>
          <p:nvPr/>
        </p:nvSpPr>
        <p:spPr>
          <a:xfrm>
            <a:off x="2127563" y="5003343"/>
            <a:ext cx="174462" cy="4044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51" y="870955"/>
            <a:ext cx="3141111" cy="1093647"/>
          </a:xfrm>
          <a:prstGeom prst="rect">
            <a:avLst/>
          </a:prstGeom>
        </p:spPr>
      </p:pic>
      <p:sp>
        <p:nvSpPr>
          <p:cNvPr id="9" name="Rectangle 8"/>
          <p:cNvSpPr/>
          <p:nvPr/>
        </p:nvSpPr>
        <p:spPr>
          <a:xfrm>
            <a:off x="7713551" y="337568"/>
            <a:ext cx="3141111" cy="380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Partially </a:t>
            </a:r>
            <a:r>
              <a:rPr lang="en-US" sz="1400"/>
              <a:t>observable environment</a:t>
            </a:r>
            <a:endParaRPr lang="en-US" sz="1400" dirty="0"/>
          </a:p>
        </p:txBody>
      </p:sp>
      <p:sp>
        <p:nvSpPr>
          <p:cNvPr id="11" name="Rectangle 10"/>
          <p:cNvSpPr/>
          <p:nvPr/>
        </p:nvSpPr>
        <p:spPr>
          <a:xfrm>
            <a:off x="5762530" y="844598"/>
            <a:ext cx="1602462" cy="6609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Feature vector of two gray state are identical</a:t>
            </a:r>
          </a:p>
        </p:txBody>
      </p:sp>
      <p:cxnSp>
        <p:nvCxnSpPr>
          <p:cNvPr id="13" name="Elbow Connector 12"/>
          <p:cNvCxnSpPr>
            <a:stCxn id="8" idx="1"/>
            <a:endCxn id="11" idx="0"/>
          </p:cNvCxnSpPr>
          <p:nvPr/>
        </p:nvCxnSpPr>
        <p:spPr>
          <a:xfrm rot="10800000">
            <a:off x="6563761" y="844599"/>
            <a:ext cx="1149790" cy="573181"/>
          </a:xfrm>
          <a:prstGeom prst="bentConnector4">
            <a:avLst>
              <a:gd name="adj1" fmla="val 15157"/>
              <a:gd name="adj2" fmla="val 13988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678495" y="2177829"/>
            <a:ext cx="3141111" cy="461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Reaching to some optimal deterministic policy is not efficient </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496" y="2700848"/>
            <a:ext cx="3115110" cy="1033084"/>
          </a:xfrm>
          <a:prstGeom prst="rect">
            <a:avLst/>
          </a:prstGeom>
        </p:spPr>
      </p:pic>
      <p:sp>
        <p:nvSpPr>
          <p:cNvPr id="19" name="Rectangle 18"/>
          <p:cNvSpPr/>
          <p:nvPr/>
        </p:nvSpPr>
        <p:spPr>
          <a:xfrm>
            <a:off x="5762530" y="1915103"/>
            <a:ext cx="1502874" cy="59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Value based</a:t>
            </a:r>
          </a:p>
        </p:txBody>
      </p:sp>
      <p:cxnSp>
        <p:nvCxnSpPr>
          <p:cNvPr id="21" name="Elbow Connector 20"/>
          <p:cNvCxnSpPr>
            <a:stCxn id="17" idx="1"/>
            <a:endCxn id="19" idx="0"/>
          </p:cNvCxnSpPr>
          <p:nvPr/>
        </p:nvCxnSpPr>
        <p:spPr>
          <a:xfrm rot="10800000">
            <a:off x="6513967" y="1915103"/>
            <a:ext cx="1164528" cy="493590"/>
          </a:xfrm>
          <a:prstGeom prst="bentConnector4">
            <a:avLst>
              <a:gd name="adj1" fmla="val 17736"/>
              <a:gd name="adj2" fmla="val 146314"/>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496" y="4336611"/>
            <a:ext cx="3077004" cy="1324160"/>
          </a:xfrm>
          <a:prstGeom prst="rect">
            <a:avLst/>
          </a:prstGeom>
        </p:spPr>
      </p:pic>
      <p:sp>
        <p:nvSpPr>
          <p:cNvPr id="32" name="Rectangle 31"/>
          <p:cNvSpPr/>
          <p:nvPr/>
        </p:nvSpPr>
        <p:spPr>
          <a:xfrm>
            <a:off x="7713551" y="3883937"/>
            <a:ext cx="2996699" cy="371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But using policy based method </a:t>
            </a:r>
          </a:p>
        </p:txBody>
      </p:sp>
      <p:sp>
        <p:nvSpPr>
          <p:cNvPr id="33" name="Rectangle 32"/>
          <p:cNvSpPr/>
          <p:nvPr/>
        </p:nvSpPr>
        <p:spPr>
          <a:xfrm>
            <a:off x="5762530" y="3733932"/>
            <a:ext cx="1502874" cy="5211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will get reach goal sooner</a:t>
            </a:r>
          </a:p>
        </p:txBody>
      </p:sp>
      <p:cxnSp>
        <p:nvCxnSpPr>
          <p:cNvPr id="35" name="Elbow Connector 34"/>
          <p:cNvCxnSpPr>
            <a:stCxn id="32" idx="1"/>
            <a:endCxn id="33" idx="0"/>
          </p:cNvCxnSpPr>
          <p:nvPr/>
        </p:nvCxnSpPr>
        <p:spPr>
          <a:xfrm rot="10800000">
            <a:off x="6513967" y="3733933"/>
            <a:ext cx="1199584" cy="335601"/>
          </a:xfrm>
          <a:prstGeom prst="bentConnector4">
            <a:avLst>
              <a:gd name="adj1" fmla="val 18679"/>
              <a:gd name="adj2" fmla="val 168117"/>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6232131" y="5812319"/>
                <a:ext cx="4549369" cy="64280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smtClean="0">
                              <a:solidFill>
                                <a:schemeClr val="tx1"/>
                              </a:solidFill>
                              <a:latin typeface="Cambria Math" panose="02040503050406030204" pitchFamily="18" charset="0"/>
                              <a:ea typeface="Cambria Math" panose="02040503050406030204" pitchFamily="18" charset="0"/>
                            </a:rPr>
                            <m:t>𝜋</m:t>
                          </m:r>
                        </m:e>
                        <m:sub>
                          <m:r>
                            <a:rPr lang="en-US" sz="1400" i="1">
                              <a:solidFill>
                                <a:schemeClr val="tx1"/>
                              </a:solidFill>
                              <a:latin typeface="Cambria Math" panose="02040503050406030204" pitchFamily="18" charset="0"/>
                              <a:ea typeface="Cambria Math" panose="02040503050406030204" pitchFamily="18" charset="0"/>
                            </a:rPr>
                            <m:t>𝜃</m:t>
                          </m:r>
                        </m:sub>
                      </m:sSub>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𝑤𝑎𝑙𝑙</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𝑡𝑜</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𝑁</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𝑎𝑛𝑑</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𝑆</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𝑎𝑛𝑑</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𝑚𝑜𝑣𝑒</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𝑤𝑒𝑠𝑡</m:t>
                          </m:r>
                        </m:e>
                      </m:d>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0</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5</m:t>
                      </m:r>
                    </m:oMath>
                  </m:oMathPara>
                </a14:m>
                <a:endParaRPr lang="en-US" sz="1400" b="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𝜋</m:t>
                          </m:r>
                        </m:e>
                        <m:sub>
                          <m:r>
                            <a:rPr lang="en-US" sz="1400" i="1">
                              <a:solidFill>
                                <a:schemeClr val="tx1"/>
                              </a:solidFill>
                              <a:latin typeface="Cambria Math" panose="02040503050406030204" pitchFamily="18" charset="0"/>
                              <a:ea typeface="Cambria Math" panose="02040503050406030204" pitchFamily="18" charset="0"/>
                            </a:rPr>
                            <m:t>𝜃</m:t>
                          </m:r>
                        </m:sub>
                      </m:sSub>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𝑤𝑎𝑙𝑙</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𝑡𝑜</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𝑁</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𝑎𝑛𝑑</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𝑆</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𝑎𝑛𝑑</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𝑚𝑜𝑣𝑒</m:t>
                          </m:r>
                          <m:r>
                            <a:rPr lang="en-US" sz="1400" i="1">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𝑒𝑎𝑠𝑡</m:t>
                          </m:r>
                        </m:e>
                      </m:d>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0</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5</m:t>
                      </m:r>
                    </m:oMath>
                  </m:oMathPara>
                </a14:m>
                <a:endParaRPr lang="en-US" sz="1400" dirty="0">
                  <a:solidFill>
                    <a:schemeClr val="tx1"/>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6232131" y="5812319"/>
                <a:ext cx="4549369" cy="642802"/>
              </a:xfrm>
              <a:prstGeom prst="rect">
                <a:avLst/>
              </a:prstGeom>
              <a:blipFill rotWithShape="0">
                <a:blip r:embed="rId6"/>
                <a:stretch>
                  <a:fillRect/>
                </a:stretch>
              </a:blipFill>
            </p:spPr>
            <p:txBody>
              <a:bodyPr/>
              <a:lstStyle/>
              <a:p>
                <a:r>
                  <a:rPr lang="en-US">
                    <a:noFill/>
                  </a:rPr>
                  <a:t> </a:t>
                </a:r>
              </a:p>
            </p:txBody>
          </p:sp>
        </mc:Fallback>
      </mc:AlternateContent>
      <p:sp>
        <p:nvSpPr>
          <p:cNvPr id="37" name="Left Brace 36"/>
          <p:cNvSpPr/>
          <p:nvPr/>
        </p:nvSpPr>
        <p:spPr>
          <a:xfrm>
            <a:off x="3989413" y="112056"/>
            <a:ext cx="451452" cy="16360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p:cNvSpPr/>
          <p:nvPr/>
        </p:nvSpPr>
        <p:spPr>
          <a:xfrm rot="5400000">
            <a:off x="2089219" y="329055"/>
            <a:ext cx="553868" cy="28662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Left Brace 38"/>
          <p:cNvSpPr/>
          <p:nvPr/>
        </p:nvSpPr>
        <p:spPr>
          <a:xfrm>
            <a:off x="4418091" y="156501"/>
            <a:ext cx="651850" cy="65159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p:cNvCxnSpPr>
            <a:stCxn id="2" idx="6"/>
            <a:endCxn id="37" idx="1"/>
          </p:cNvCxnSpPr>
          <p:nvPr/>
        </p:nvCxnSpPr>
        <p:spPr>
          <a:xfrm>
            <a:off x="3429750" y="930099"/>
            <a:ext cx="559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 idx="4"/>
            <a:endCxn id="38" idx="1"/>
          </p:cNvCxnSpPr>
          <p:nvPr/>
        </p:nvCxnSpPr>
        <p:spPr>
          <a:xfrm flipH="1">
            <a:off x="2366153" y="1277363"/>
            <a:ext cx="8869" cy="207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41884"/>
      </p:ext>
    </p:extLst>
  </p:cSld>
  <p:clrMapOvr>
    <a:masterClrMapping/>
  </p:clrMapOvr>
  <p:transition spd="slow">
    <p:circle/>
  </p:transition>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264182" y="262550"/>
            <a:ext cx="3766241" cy="8781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 objective function</a:t>
            </a:r>
          </a:p>
        </p:txBody>
      </p:sp>
      <p:sp>
        <p:nvSpPr>
          <p:cNvPr id="4" name="Rectangle 3"/>
          <p:cNvSpPr/>
          <p:nvPr/>
        </p:nvSpPr>
        <p:spPr>
          <a:xfrm>
            <a:off x="579421" y="1946494"/>
            <a:ext cx="4626321" cy="88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We should define </a:t>
            </a:r>
            <a:r>
              <a:rPr lang="en-US" sz="1050" dirty="0">
                <a:solidFill>
                  <a:srgbClr val="FF0000"/>
                </a:solidFill>
              </a:rPr>
              <a:t>objective function </a:t>
            </a:r>
            <a:r>
              <a:rPr lang="en-US" sz="1050" dirty="0"/>
              <a:t>which be </a:t>
            </a:r>
            <a:r>
              <a:rPr lang="en-US" sz="1050" dirty="0">
                <a:solidFill>
                  <a:srgbClr val="FF0000"/>
                </a:solidFill>
              </a:rPr>
              <a:t>differentiable</a:t>
            </a:r>
            <a:r>
              <a:rPr lang="en-US" sz="1050" dirty="0"/>
              <a:t> and use </a:t>
            </a:r>
            <a:r>
              <a:rPr lang="en-US" sz="1050" dirty="0">
                <a:solidFill>
                  <a:srgbClr val="FF0000"/>
                </a:solidFill>
              </a:rPr>
              <a:t>gradient</a:t>
            </a:r>
            <a:r>
              <a:rPr lang="en-US" sz="1050" dirty="0"/>
              <a:t> method in </a:t>
            </a:r>
            <a:r>
              <a:rPr lang="en-US" sz="1050" dirty="0">
                <a:solidFill>
                  <a:srgbClr val="FF0000"/>
                </a:solidFill>
              </a:rPr>
              <a:t>straight direction of gradient </a:t>
            </a:r>
            <a:r>
              <a:rPr lang="en-US" sz="1050" dirty="0"/>
              <a:t>to increase that objective function  </a:t>
            </a:r>
          </a:p>
        </p:txBody>
      </p:sp>
      <p:sp>
        <p:nvSpPr>
          <p:cNvPr id="7" name="Rectangle 6"/>
          <p:cNvSpPr/>
          <p:nvPr/>
        </p:nvSpPr>
        <p:spPr>
          <a:xfrm>
            <a:off x="7896885" y="2421800"/>
            <a:ext cx="2435382" cy="411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optimization problem</a:t>
            </a:r>
          </a:p>
        </p:txBody>
      </p:sp>
      <p:cxnSp>
        <p:nvCxnSpPr>
          <p:cNvPr id="9" name="Elbow Connector 8"/>
          <p:cNvCxnSpPr>
            <a:stCxn id="2" idx="4"/>
            <a:endCxn id="7" idx="0"/>
          </p:cNvCxnSpPr>
          <p:nvPr/>
        </p:nvCxnSpPr>
        <p:spPr>
          <a:xfrm rot="16200000" flipH="1">
            <a:off x="6990408" y="297631"/>
            <a:ext cx="1281063" cy="29672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161699" y="3499164"/>
            <a:ext cx="1905754" cy="57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Hill climbing </a:t>
            </a:r>
          </a:p>
        </p:txBody>
      </p:sp>
      <p:cxnSp>
        <p:nvCxnSpPr>
          <p:cNvPr id="22" name="Elbow Connector 21"/>
          <p:cNvCxnSpPr>
            <a:stCxn id="7" idx="2"/>
          </p:cNvCxnSpPr>
          <p:nvPr/>
        </p:nvCxnSpPr>
        <p:spPr>
          <a:xfrm rot="16200000" flipH="1">
            <a:off x="9873936" y="2074373"/>
            <a:ext cx="647323" cy="21660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7" idx="2"/>
          </p:cNvCxnSpPr>
          <p:nvPr/>
        </p:nvCxnSpPr>
        <p:spPr>
          <a:xfrm rot="5400000">
            <a:off x="7535879" y="1974787"/>
            <a:ext cx="719751" cy="2437645"/>
          </a:xfrm>
          <a:prstGeom prst="bentConnector3">
            <a:avLst>
              <a:gd name="adj1" fmla="val 449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17" idx="0"/>
          </p:cNvCxnSpPr>
          <p:nvPr/>
        </p:nvCxnSpPr>
        <p:spPr>
          <a:xfrm>
            <a:off x="9114576" y="2833734"/>
            <a:ext cx="0" cy="665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0332267" y="3499164"/>
            <a:ext cx="1801639"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Genetic</a:t>
            </a:r>
            <a:r>
              <a:rPr lang="en-US" dirty="0"/>
              <a:t> </a:t>
            </a:r>
          </a:p>
        </p:txBody>
      </p:sp>
      <p:sp>
        <p:nvSpPr>
          <p:cNvPr id="31" name="Oval 30"/>
          <p:cNvSpPr/>
          <p:nvPr/>
        </p:nvSpPr>
        <p:spPr>
          <a:xfrm>
            <a:off x="5898334" y="3553485"/>
            <a:ext cx="1557196" cy="6156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gradient</a:t>
            </a:r>
          </a:p>
        </p:txBody>
      </p:sp>
      <p:cxnSp>
        <p:nvCxnSpPr>
          <p:cNvPr id="33" name="Elbow Connector 32"/>
          <p:cNvCxnSpPr>
            <a:stCxn id="31" idx="2"/>
            <a:endCxn id="4" idx="0"/>
          </p:cNvCxnSpPr>
          <p:nvPr/>
        </p:nvCxnSpPr>
        <p:spPr>
          <a:xfrm rot="10800000">
            <a:off x="2892582" y="1946495"/>
            <a:ext cx="3005752" cy="1914809"/>
          </a:xfrm>
          <a:prstGeom prst="bentConnector4">
            <a:avLst>
              <a:gd name="adj1" fmla="val 11521"/>
              <a:gd name="adj2" fmla="val 111939"/>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Down Arrow 33"/>
          <p:cNvSpPr/>
          <p:nvPr/>
        </p:nvSpPr>
        <p:spPr>
          <a:xfrm>
            <a:off x="2769227" y="2865421"/>
            <a:ext cx="246706" cy="5975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113983" y="3499162"/>
            <a:ext cx="1523246" cy="72880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Gradient ascent</a:t>
            </a:r>
          </a:p>
        </p:txBody>
      </p:sp>
      <p:cxnSp>
        <p:nvCxnSpPr>
          <p:cNvPr id="40" name="Elbow Connector 39"/>
          <p:cNvCxnSpPr>
            <a:endCxn id="48" idx="0"/>
          </p:cNvCxnSpPr>
          <p:nvPr/>
        </p:nvCxnSpPr>
        <p:spPr>
          <a:xfrm>
            <a:off x="3615726" y="3861303"/>
            <a:ext cx="1507404" cy="7288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35" idx="2"/>
          </p:cNvCxnSpPr>
          <p:nvPr/>
        </p:nvCxnSpPr>
        <p:spPr>
          <a:xfrm rot="10800000" flipV="1">
            <a:off x="1052465" y="3863564"/>
            <a:ext cx="1061519" cy="7265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5" idx="4"/>
          </p:cNvCxnSpPr>
          <p:nvPr/>
        </p:nvCxnSpPr>
        <p:spPr>
          <a:xfrm>
            <a:off x="2875606" y="4227968"/>
            <a:ext cx="0" cy="36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73868" y="4590103"/>
            <a:ext cx="1525891" cy="579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episodic</a:t>
            </a:r>
          </a:p>
        </p:txBody>
      </p:sp>
      <p:sp>
        <p:nvSpPr>
          <p:cNvPr id="46" name="Oval 45"/>
          <p:cNvSpPr/>
          <p:nvPr/>
        </p:nvSpPr>
        <p:spPr>
          <a:xfrm>
            <a:off x="1963467" y="4601422"/>
            <a:ext cx="1858225" cy="579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Average value</a:t>
            </a:r>
          </a:p>
          <a:p>
            <a:pPr algn="ctr"/>
            <a:r>
              <a:rPr lang="en-US" sz="800" dirty="0"/>
              <a:t>(continues environment)</a:t>
            </a:r>
          </a:p>
        </p:txBody>
      </p:sp>
      <p:sp>
        <p:nvSpPr>
          <p:cNvPr id="48" name="Oval 47"/>
          <p:cNvSpPr/>
          <p:nvPr/>
        </p:nvSpPr>
        <p:spPr>
          <a:xfrm>
            <a:off x="4194017" y="4590103"/>
            <a:ext cx="1858225" cy="579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Average reward per time step</a:t>
            </a:r>
          </a:p>
          <a:p>
            <a:pPr algn="ctr"/>
            <a:r>
              <a:rPr lang="en-US" sz="800" dirty="0"/>
              <a:t>(continues environment)</a:t>
            </a:r>
          </a:p>
        </p:txBody>
      </p:sp>
      <mc:AlternateContent xmlns:mc="http://schemas.openxmlformats.org/markup-compatibility/2006" xmlns:a14="http://schemas.microsoft.com/office/drawing/2010/main">
        <mc:Choice Requires="a14">
          <p:sp>
            <p:nvSpPr>
              <p:cNvPr id="49" name="Rectangle 48"/>
              <p:cNvSpPr/>
              <p:nvPr/>
            </p:nvSpPr>
            <p:spPr>
              <a:xfrm>
                <a:off x="204447" y="5316642"/>
                <a:ext cx="1759020" cy="48209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𝐽</m:t>
                          </m:r>
                        </m:e>
                        <m:sub>
                          <m:r>
                            <a:rPr lang="en-US" sz="1050" b="0" i="1" smtClean="0">
                              <a:solidFill>
                                <a:schemeClr val="tx1"/>
                              </a:solidFill>
                              <a:latin typeface="Cambria Math" panose="02040503050406030204" pitchFamily="18" charset="0"/>
                            </a:rPr>
                            <m:t>1</m:t>
                          </m:r>
                        </m:sub>
                      </m:sSub>
                      <m:d>
                        <m:dPr>
                          <m:ctrlPr>
                            <a:rPr lang="en-US" sz="1050" b="0" i="1" smtClean="0">
                              <a:solidFill>
                                <a:schemeClr val="tx1"/>
                              </a:solidFill>
                              <a:latin typeface="Cambria Math" panose="02040503050406030204" pitchFamily="18" charset="0"/>
                            </a:rPr>
                          </m:ctrlPr>
                        </m:dPr>
                        <m:e>
                          <m:r>
                            <a:rPr lang="en-US" sz="1050" b="0" i="1" smtClean="0">
                              <a:solidFill>
                                <a:schemeClr val="tx1"/>
                              </a:solidFill>
                              <a:latin typeface="Cambria Math" panose="02040503050406030204" pitchFamily="18" charset="0"/>
                              <a:ea typeface="Cambria Math" panose="02040503050406030204" pitchFamily="18" charset="0"/>
                            </a:rPr>
                            <m:t>𝜃</m:t>
                          </m:r>
                        </m:e>
                      </m:d>
                      <m:r>
                        <a:rPr lang="en-US" sz="1050" b="0" i="1" smtClean="0">
                          <a:solidFill>
                            <a:schemeClr val="tx1"/>
                          </a:solidFill>
                          <a:latin typeface="Cambria Math" panose="02040503050406030204" pitchFamily="18" charset="0"/>
                        </a:rPr>
                        <m:t>=</m:t>
                      </m:r>
                      <m:sSup>
                        <m:sSupPr>
                          <m:ctrlPr>
                            <a:rPr lang="en-US" sz="1050" b="0" i="1" smtClean="0">
                              <a:solidFill>
                                <a:schemeClr val="tx1"/>
                              </a:solidFill>
                              <a:latin typeface="Cambria Math" panose="02040503050406030204" pitchFamily="18" charset="0"/>
                            </a:rPr>
                          </m:ctrlPr>
                        </m:sSupPr>
                        <m:e>
                          <m:r>
                            <a:rPr lang="en-US" sz="1050" b="0" i="1" smtClean="0">
                              <a:solidFill>
                                <a:schemeClr val="tx1"/>
                              </a:solidFill>
                              <a:latin typeface="Cambria Math" panose="02040503050406030204" pitchFamily="18" charset="0"/>
                            </a:rPr>
                            <m:t>𝑉</m:t>
                          </m:r>
                        </m:e>
                        <m:sup>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ea typeface="Cambria Math" panose="02040503050406030204" pitchFamily="18" charset="0"/>
                                </a:rPr>
                                <m:t>𝜋</m:t>
                              </m:r>
                            </m:e>
                            <m:sub>
                              <m:r>
                                <a:rPr lang="en-US" sz="1050" b="0" i="1" smtClean="0">
                                  <a:solidFill>
                                    <a:schemeClr val="tx1"/>
                                  </a:solidFill>
                                  <a:latin typeface="Cambria Math" panose="02040503050406030204" pitchFamily="18" charset="0"/>
                                  <a:ea typeface="Cambria Math" panose="02040503050406030204" pitchFamily="18" charset="0"/>
                                </a:rPr>
                                <m:t>𝜃</m:t>
                              </m:r>
                            </m:sub>
                          </m:sSub>
                        </m:sup>
                      </m:sSup>
                      <m:d>
                        <m:dPr>
                          <m:ctrlPr>
                            <a:rPr lang="en-US" sz="1050" b="0" i="1" smtClean="0">
                              <a:solidFill>
                                <a:schemeClr val="tx1"/>
                              </a:solidFill>
                              <a:latin typeface="Cambria Math" panose="02040503050406030204" pitchFamily="18" charset="0"/>
                            </a:rPr>
                          </m:ctrlPr>
                        </m:dPr>
                        <m:e>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𝑠</m:t>
                              </m:r>
                            </m:e>
                            <m:sub>
                              <m:r>
                                <a:rPr lang="en-US" sz="1050" b="0" i="1" smtClean="0">
                                  <a:solidFill>
                                    <a:schemeClr val="tx1"/>
                                  </a:solidFill>
                                  <a:latin typeface="Cambria Math" panose="02040503050406030204" pitchFamily="18" charset="0"/>
                                </a:rPr>
                                <m:t>1</m:t>
                              </m:r>
                            </m:sub>
                          </m:sSub>
                        </m:e>
                      </m:d>
                      <m:r>
                        <a:rPr lang="en-US" sz="1050" b="0" i="1" smtClean="0">
                          <a:solidFill>
                            <a:schemeClr val="tx1"/>
                          </a:solidFill>
                          <a:latin typeface="Cambria Math" panose="02040503050406030204" pitchFamily="18" charset="0"/>
                        </a:rPr>
                        <m:t>=</m:t>
                      </m:r>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𝐸</m:t>
                          </m:r>
                        </m:e>
                        <m:sub>
                          <m:r>
                            <a:rPr lang="en-US" sz="1050" b="0" i="1" smtClean="0">
                              <a:solidFill>
                                <a:schemeClr val="tx1"/>
                              </a:solidFill>
                              <a:latin typeface="Cambria Math" panose="02040503050406030204" pitchFamily="18" charset="0"/>
                              <a:ea typeface="Cambria Math" panose="02040503050406030204" pitchFamily="18" charset="0"/>
                            </a:rPr>
                            <m:t>𝜏</m:t>
                          </m:r>
                        </m:sub>
                      </m:sSub>
                      <m:r>
                        <a:rPr lang="en-US" sz="1050" b="0" i="1" smtClean="0">
                          <a:solidFill>
                            <a:schemeClr val="tx1"/>
                          </a:solidFill>
                          <a:latin typeface="Cambria Math" panose="02040503050406030204" pitchFamily="18" charset="0"/>
                        </a:rPr>
                        <m:t>(</m:t>
                      </m:r>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𝑉</m:t>
                          </m:r>
                        </m:e>
                        <m:sub>
                          <m:r>
                            <a:rPr lang="en-US" sz="1050" b="0" i="1" smtClean="0">
                              <a:solidFill>
                                <a:schemeClr val="tx1"/>
                              </a:solidFill>
                              <a:latin typeface="Cambria Math" panose="02040503050406030204" pitchFamily="18" charset="0"/>
                            </a:rPr>
                            <m:t>1</m:t>
                          </m:r>
                        </m:sub>
                      </m:sSub>
                      <m:r>
                        <a:rPr lang="en-US" sz="1050" b="0" i="1" smtClean="0">
                          <a:solidFill>
                            <a:schemeClr val="tx1"/>
                          </a:solidFill>
                          <a:latin typeface="Cambria Math" panose="02040503050406030204" pitchFamily="18" charset="0"/>
                        </a:rPr>
                        <m:t>)</m:t>
                      </m:r>
                    </m:oMath>
                  </m:oMathPara>
                </a14:m>
                <a:endParaRPr lang="en-US" sz="1050" dirty="0">
                  <a:solidFill>
                    <a:schemeClr val="tx1"/>
                  </a:solidFill>
                </a:endParaRPr>
              </a:p>
            </p:txBody>
          </p:sp>
        </mc:Choice>
        <mc:Fallback xmlns="">
          <p:sp>
            <p:nvSpPr>
              <p:cNvPr id="49" name="Rectangle 48"/>
              <p:cNvSpPr>
                <a:spLocks noRot="1" noChangeAspect="1" noMove="1" noResize="1" noEditPoints="1" noAdjustHandles="1" noChangeArrowheads="1" noChangeShapeType="1" noTextEdit="1"/>
              </p:cNvSpPr>
              <p:nvPr/>
            </p:nvSpPr>
            <p:spPr>
              <a:xfrm>
                <a:off x="204447" y="5316642"/>
                <a:ext cx="1759020" cy="48209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2140379" y="5316642"/>
                <a:ext cx="1759020" cy="48209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𝐽</m:t>
                          </m:r>
                        </m:e>
                        <m:sub>
                          <m:r>
                            <a:rPr lang="en-US" sz="1050" b="0" i="1" smtClean="0">
                              <a:solidFill>
                                <a:schemeClr val="tx1"/>
                              </a:solidFill>
                              <a:latin typeface="Cambria Math" panose="02040503050406030204" pitchFamily="18" charset="0"/>
                            </a:rPr>
                            <m:t>𝑎𝑣𝑉</m:t>
                          </m:r>
                        </m:sub>
                      </m:sSub>
                      <m:d>
                        <m:dPr>
                          <m:ctrlPr>
                            <a:rPr lang="en-US" sz="1050" b="0" i="1" smtClean="0">
                              <a:solidFill>
                                <a:schemeClr val="tx1"/>
                              </a:solidFill>
                              <a:latin typeface="Cambria Math" panose="02040503050406030204" pitchFamily="18" charset="0"/>
                            </a:rPr>
                          </m:ctrlPr>
                        </m:dPr>
                        <m:e>
                          <m:r>
                            <a:rPr lang="en-US" sz="1050" b="0" i="1" smtClean="0">
                              <a:solidFill>
                                <a:schemeClr val="tx1"/>
                              </a:solidFill>
                              <a:latin typeface="Cambria Math" panose="02040503050406030204" pitchFamily="18" charset="0"/>
                              <a:ea typeface="Cambria Math" panose="02040503050406030204" pitchFamily="18" charset="0"/>
                            </a:rPr>
                            <m:t>𝜃</m:t>
                          </m:r>
                        </m:e>
                      </m:d>
                      <m:r>
                        <a:rPr lang="en-US" sz="1050" b="0" i="1" smtClean="0">
                          <a:solidFill>
                            <a:schemeClr val="tx1"/>
                          </a:solidFill>
                          <a:latin typeface="Cambria Math" panose="02040503050406030204" pitchFamily="18" charset="0"/>
                        </a:rPr>
                        <m:t>=</m:t>
                      </m:r>
                      <m:nary>
                        <m:naryPr>
                          <m:chr m:val="∑"/>
                          <m:supHide m:val="on"/>
                          <m:ctrlPr>
                            <a:rPr lang="en-US" sz="1050" b="0" i="1" smtClean="0">
                              <a:solidFill>
                                <a:schemeClr val="tx1"/>
                              </a:solidFill>
                              <a:latin typeface="Cambria Math" panose="02040503050406030204" pitchFamily="18" charset="0"/>
                            </a:rPr>
                          </m:ctrlPr>
                        </m:naryPr>
                        <m:sub>
                          <m:r>
                            <m:rPr>
                              <m:brk m:alnAt="7"/>
                            </m:rPr>
                            <a:rPr lang="en-US" sz="1050" b="0" i="1" smtClean="0">
                              <a:solidFill>
                                <a:schemeClr val="tx1"/>
                              </a:solidFill>
                              <a:latin typeface="Cambria Math" panose="02040503050406030204" pitchFamily="18" charset="0"/>
                            </a:rPr>
                            <m:t>𝑆</m:t>
                          </m:r>
                        </m:sub>
                        <m:sup/>
                        <m:e>
                          <m:sSup>
                            <m:sSupPr>
                              <m:ctrlPr>
                                <a:rPr lang="en-US" sz="1050" b="0" i="1" smtClean="0">
                                  <a:solidFill>
                                    <a:schemeClr val="tx1"/>
                                  </a:solidFill>
                                  <a:latin typeface="Cambria Math" panose="02040503050406030204" pitchFamily="18" charset="0"/>
                                </a:rPr>
                              </m:ctrlPr>
                            </m:sSupPr>
                            <m:e>
                              <m:r>
                                <a:rPr lang="en-US" sz="1050" b="0" i="1" smtClean="0">
                                  <a:solidFill>
                                    <a:schemeClr val="tx1"/>
                                  </a:solidFill>
                                  <a:latin typeface="Cambria Math" panose="02040503050406030204" pitchFamily="18" charset="0"/>
                                </a:rPr>
                                <m:t>𝑑</m:t>
                              </m:r>
                            </m:e>
                            <m:sup>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ea typeface="Cambria Math" panose="02040503050406030204" pitchFamily="18" charset="0"/>
                                    </a:rPr>
                                    <m:t>𝜋</m:t>
                                  </m:r>
                                </m:e>
                                <m:sub>
                                  <m:r>
                                    <a:rPr lang="en-US" sz="1050" b="0" i="1" smtClean="0">
                                      <a:solidFill>
                                        <a:schemeClr val="tx1"/>
                                      </a:solidFill>
                                      <a:latin typeface="Cambria Math" panose="02040503050406030204" pitchFamily="18" charset="0"/>
                                      <a:ea typeface="Cambria Math" panose="02040503050406030204" pitchFamily="18" charset="0"/>
                                    </a:rPr>
                                    <m:t>𝜃</m:t>
                                  </m:r>
                                </m:sub>
                              </m:sSub>
                            </m:sup>
                          </m:sSup>
                          <m:r>
                            <a:rPr lang="en-US" sz="1050" b="0" i="1" smtClean="0">
                              <a:solidFill>
                                <a:schemeClr val="tx1"/>
                              </a:solidFill>
                              <a:latin typeface="Cambria Math" panose="02040503050406030204" pitchFamily="18" charset="0"/>
                            </a:rPr>
                            <m:t>(</m:t>
                          </m:r>
                          <m:r>
                            <a:rPr lang="en-US" sz="1050" b="0" i="1" smtClean="0">
                              <a:solidFill>
                                <a:schemeClr val="tx1"/>
                              </a:solidFill>
                              <a:latin typeface="Cambria Math" panose="02040503050406030204" pitchFamily="18" charset="0"/>
                            </a:rPr>
                            <m:t>𝑠</m:t>
                          </m:r>
                          <m:r>
                            <a:rPr lang="en-US" sz="1050" b="0" i="1" smtClean="0">
                              <a:solidFill>
                                <a:schemeClr val="tx1"/>
                              </a:solidFill>
                              <a:latin typeface="Cambria Math" panose="02040503050406030204" pitchFamily="18" charset="0"/>
                            </a:rPr>
                            <m:t>)</m:t>
                          </m:r>
                          <m:sSup>
                            <m:sSupPr>
                              <m:ctrlPr>
                                <a:rPr lang="en-US" sz="1050" b="0" i="1" smtClean="0">
                                  <a:solidFill>
                                    <a:schemeClr val="tx1"/>
                                  </a:solidFill>
                                  <a:latin typeface="Cambria Math" panose="02040503050406030204" pitchFamily="18" charset="0"/>
                                </a:rPr>
                              </m:ctrlPr>
                            </m:sSupPr>
                            <m:e>
                              <m:r>
                                <a:rPr lang="en-US" sz="1050" b="0" i="1" smtClean="0">
                                  <a:solidFill>
                                    <a:schemeClr val="tx1"/>
                                  </a:solidFill>
                                  <a:latin typeface="Cambria Math" panose="02040503050406030204" pitchFamily="18" charset="0"/>
                                </a:rPr>
                                <m:t>𝑣</m:t>
                              </m:r>
                            </m:e>
                            <m:sup>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ea typeface="Cambria Math" panose="02040503050406030204" pitchFamily="18" charset="0"/>
                                    </a:rPr>
                                    <m:t>𝜋</m:t>
                                  </m:r>
                                </m:e>
                                <m:sub>
                                  <m:r>
                                    <a:rPr lang="en-US" sz="1050" b="0" i="1" smtClean="0">
                                      <a:solidFill>
                                        <a:schemeClr val="tx1"/>
                                      </a:solidFill>
                                      <a:latin typeface="Cambria Math" panose="02040503050406030204" pitchFamily="18" charset="0"/>
                                      <a:ea typeface="Cambria Math" panose="02040503050406030204" pitchFamily="18" charset="0"/>
                                    </a:rPr>
                                    <m:t>𝜃</m:t>
                                  </m:r>
                                </m:sub>
                              </m:sSub>
                            </m:sup>
                          </m:sSup>
                          <m:r>
                            <a:rPr lang="en-US" sz="1050" b="0" i="1" smtClean="0">
                              <a:solidFill>
                                <a:schemeClr val="tx1"/>
                              </a:solidFill>
                              <a:latin typeface="Cambria Math" panose="02040503050406030204" pitchFamily="18" charset="0"/>
                            </a:rPr>
                            <m:t>(</m:t>
                          </m:r>
                          <m:r>
                            <a:rPr lang="en-US" sz="1050" b="0" i="1" smtClean="0">
                              <a:solidFill>
                                <a:schemeClr val="tx1"/>
                              </a:solidFill>
                              <a:latin typeface="Cambria Math" panose="02040503050406030204" pitchFamily="18" charset="0"/>
                            </a:rPr>
                            <m:t>𝑠</m:t>
                          </m:r>
                          <m:r>
                            <a:rPr lang="en-US" sz="1050" b="0" i="1" smtClean="0">
                              <a:solidFill>
                                <a:schemeClr val="tx1"/>
                              </a:solidFill>
                              <a:latin typeface="Cambria Math" panose="02040503050406030204" pitchFamily="18" charset="0"/>
                            </a:rPr>
                            <m:t>)</m:t>
                          </m:r>
                        </m:e>
                      </m:nary>
                    </m:oMath>
                  </m:oMathPara>
                </a14:m>
                <a:endParaRPr lang="en-US" sz="1050" dirty="0">
                  <a:solidFill>
                    <a:schemeClr val="tx1"/>
                  </a:solidFill>
                </a:endParaRPr>
              </a:p>
            </p:txBody>
          </p:sp>
        </mc:Choice>
        <mc:Fallback xmlns="">
          <p:sp>
            <p:nvSpPr>
              <p:cNvPr id="52" name="Rectangle 51"/>
              <p:cNvSpPr>
                <a:spLocks noRot="1" noChangeAspect="1" noMove="1" noResize="1" noEditPoints="1" noAdjustHandles="1" noChangeArrowheads="1" noChangeShapeType="1" noTextEdit="1"/>
              </p:cNvSpPr>
              <p:nvPr/>
            </p:nvSpPr>
            <p:spPr>
              <a:xfrm>
                <a:off x="2140379" y="5316642"/>
                <a:ext cx="1759020" cy="482096"/>
              </a:xfrm>
              <a:prstGeom prst="rect">
                <a:avLst/>
              </a:prstGeom>
              <a:blipFill rotWithShape="0">
                <a:blip r:embed="rId3"/>
                <a:stretch>
                  <a:fillRect t="-109877" r="-5842" b="-154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4076311" y="5316642"/>
                <a:ext cx="2594203" cy="48209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𝐽</m:t>
                          </m:r>
                        </m:e>
                        <m:sub>
                          <m:r>
                            <a:rPr lang="en-US" sz="1000" b="0" i="1" smtClean="0">
                              <a:solidFill>
                                <a:schemeClr val="tx1"/>
                              </a:solidFill>
                              <a:latin typeface="Cambria Math" panose="02040503050406030204" pitchFamily="18" charset="0"/>
                            </a:rPr>
                            <m:t>𝑎𝑣𝑅</m:t>
                          </m:r>
                        </m:sub>
                      </m:sSub>
                      <m:d>
                        <m:dPr>
                          <m:ctrlPr>
                            <a:rPr lang="en-US" sz="1000" b="0" i="1" smtClean="0">
                              <a:solidFill>
                                <a:schemeClr val="tx1"/>
                              </a:solidFill>
                              <a:latin typeface="Cambria Math" panose="02040503050406030204" pitchFamily="18" charset="0"/>
                            </a:rPr>
                          </m:ctrlPr>
                        </m:dPr>
                        <m:e>
                          <m:r>
                            <a:rPr lang="en-US" sz="1000" b="0" i="1" smtClean="0">
                              <a:solidFill>
                                <a:schemeClr val="tx1"/>
                              </a:solidFill>
                              <a:latin typeface="Cambria Math" panose="02040503050406030204" pitchFamily="18" charset="0"/>
                              <a:ea typeface="Cambria Math" panose="02040503050406030204" pitchFamily="18" charset="0"/>
                            </a:rPr>
                            <m:t>𝜃</m:t>
                          </m:r>
                        </m:e>
                      </m:d>
                      <m:r>
                        <a:rPr lang="en-US" sz="1000" b="0" i="1" smtClean="0">
                          <a:solidFill>
                            <a:schemeClr val="tx1"/>
                          </a:solidFill>
                          <a:latin typeface="Cambria Math" panose="02040503050406030204" pitchFamily="18" charset="0"/>
                        </a:rPr>
                        <m:t>=</m:t>
                      </m:r>
                      <m:nary>
                        <m:naryPr>
                          <m:chr m:val="∑"/>
                          <m:supHide m:val="on"/>
                          <m:ctrlPr>
                            <a:rPr lang="en-US" sz="1000" b="0" i="1" smtClean="0">
                              <a:solidFill>
                                <a:schemeClr val="tx1"/>
                              </a:solidFill>
                              <a:latin typeface="Cambria Math" panose="02040503050406030204" pitchFamily="18" charset="0"/>
                            </a:rPr>
                          </m:ctrlPr>
                        </m:naryPr>
                        <m:sub>
                          <m:r>
                            <m:rPr>
                              <m:brk m:alnAt="7"/>
                            </m:rPr>
                            <a:rPr lang="en-US" sz="1000" b="0" i="1" smtClean="0">
                              <a:solidFill>
                                <a:schemeClr val="tx1"/>
                              </a:solidFill>
                              <a:latin typeface="Cambria Math" panose="02040503050406030204" pitchFamily="18" charset="0"/>
                            </a:rPr>
                            <m:t>𝑆</m:t>
                          </m:r>
                        </m:sub>
                        <m:sup/>
                        <m:e>
                          <m:sSup>
                            <m:sSupPr>
                              <m:ctrlPr>
                                <a:rPr lang="en-US" sz="1000" b="0" i="1" smtClean="0">
                                  <a:solidFill>
                                    <a:schemeClr val="tx1"/>
                                  </a:solidFill>
                                  <a:latin typeface="Cambria Math" panose="02040503050406030204" pitchFamily="18" charset="0"/>
                                </a:rPr>
                              </m:ctrlPr>
                            </m:sSupPr>
                            <m:e>
                              <m:r>
                                <a:rPr lang="en-US" sz="1000" b="0" i="1" smtClean="0">
                                  <a:solidFill>
                                    <a:schemeClr val="tx1"/>
                                  </a:solidFill>
                                  <a:latin typeface="Cambria Math" panose="02040503050406030204" pitchFamily="18" charset="0"/>
                                </a:rPr>
                                <m:t>𝑑</m:t>
                              </m:r>
                            </m:e>
                            <m:sup>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ea typeface="Cambria Math" panose="02040503050406030204" pitchFamily="18" charset="0"/>
                                    </a:rPr>
                                    <m:t>𝜋</m:t>
                                  </m:r>
                                </m:e>
                                <m:sub>
                                  <m:r>
                                    <a:rPr lang="en-US" sz="1000" b="0" i="1" smtClean="0">
                                      <a:solidFill>
                                        <a:schemeClr val="tx1"/>
                                      </a:solidFill>
                                      <a:latin typeface="Cambria Math" panose="02040503050406030204" pitchFamily="18" charset="0"/>
                                      <a:ea typeface="Cambria Math" panose="02040503050406030204" pitchFamily="18" charset="0"/>
                                    </a:rPr>
                                    <m:t>𝜃</m:t>
                                  </m:r>
                                </m:sub>
                              </m:sSub>
                            </m:sup>
                          </m:sSup>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r>
                            <a:rPr lang="en-US" sz="1000" b="0" i="1" smtClean="0">
                              <a:solidFill>
                                <a:schemeClr val="tx1"/>
                              </a:solidFill>
                              <a:latin typeface="Cambria Math" panose="02040503050406030204" pitchFamily="18" charset="0"/>
                            </a:rPr>
                            <m:t>)</m:t>
                          </m:r>
                          <m:nary>
                            <m:naryPr>
                              <m:chr m:val="∑"/>
                              <m:supHide m:val="on"/>
                              <m:ctrlPr>
                                <a:rPr lang="en-US" sz="1000" b="0" i="1" smtClean="0">
                                  <a:solidFill>
                                    <a:schemeClr val="tx1"/>
                                  </a:solidFill>
                                  <a:latin typeface="Cambria Math" panose="02040503050406030204" pitchFamily="18" charset="0"/>
                                </a:rPr>
                              </m:ctrlPr>
                            </m:naryPr>
                            <m:sub>
                              <m:r>
                                <m:rPr>
                                  <m:brk m:alnAt="7"/>
                                </m:rPr>
                                <a:rPr lang="en-US" sz="1000" b="0" i="1" smtClean="0">
                                  <a:solidFill>
                                    <a:schemeClr val="tx1"/>
                                  </a:solidFill>
                                  <a:latin typeface="Cambria Math" panose="02040503050406030204" pitchFamily="18" charset="0"/>
                                </a:rPr>
                                <m:t>𝑎</m:t>
                              </m:r>
                            </m:sub>
                            <m:sup/>
                            <m:e>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ea typeface="Cambria Math" panose="02040503050406030204" pitchFamily="18" charset="0"/>
                                    </a:rPr>
                                    <m:t>𝜋</m:t>
                                  </m:r>
                                </m:e>
                                <m:sub>
                                  <m:r>
                                    <a:rPr lang="en-US" sz="1000" b="0" i="1" smtClean="0">
                                      <a:solidFill>
                                        <a:schemeClr val="tx1"/>
                                      </a:solidFill>
                                      <a:latin typeface="Cambria Math" panose="02040503050406030204" pitchFamily="18" charset="0"/>
                                      <a:ea typeface="Cambria Math" panose="02040503050406030204" pitchFamily="18" charset="0"/>
                                    </a:rPr>
                                    <m:t>𝜃</m:t>
                                  </m:r>
                                </m:sub>
                              </m:sSub>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𝑠</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𝑎</m:t>
                              </m:r>
                              <m:r>
                                <a:rPr lang="en-US" sz="1000" b="0" i="1" smtClean="0">
                                  <a:solidFill>
                                    <a:schemeClr val="tx1"/>
                                  </a:solidFill>
                                  <a:latin typeface="Cambria Math" panose="02040503050406030204" pitchFamily="18" charset="0"/>
                                </a:rPr>
                                <m:t>)</m:t>
                              </m:r>
                              <m:sSubSup>
                                <m:sSubSupPr>
                                  <m:ctrlPr>
                                    <a:rPr lang="en-US" sz="1000" b="0" i="1" smtClean="0">
                                      <a:solidFill>
                                        <a:schemeClr val="tx1"/>
                                      </a:solidFill>
                                      <a:latin typeface="Cambria Math" panose="02040503050406030204" pitchFamily="18" charset="0"/>
                                    </a:rPr>
                                  </m:ctrlPr>
                                </m:sSubSupPr>
                                <m:e>
                                  <m:r>
                                    <a:rPr lang="en-US" sz="1000" b="0" i="1" smtClean="0">
                                      <a:solidFill>
                                        <a:schemeClr val="tx1"/>
                                      </a:solidFill>
                                      <a:latin typeface="Cambria Math" panose="02040503050406030204" pitchFamily="18" charset="0"/>
                                    </a:rPr>
                                    <m:t>𝑅</m:t>
                                  </m:r>
                                </m:e>
                                <m:sub>
                                  <m:r>
                                    <a:rPr lang="en-US" sz="1000" b="0" i="1" smtClean="0">
                                      <a:solidFill>
                                        <a:schemeClr val="tx1"/>
                                      </a:solidFill>
                                      <a:latin typeface="Cambria Math" panose="02040503050406030204" pitchFamily="18" charset="0"/>
                                    </a:rPr>
                                    <m:t>𝑠</m:t>
                                  </m:r>
                                </m:sub>
                                <m:sup>
                                  <m:r>
                                    <a:rPr lang="en-US" sz="1000" b="0" i="1" smtClean="0">
                                      <a:solidFill>
                                        <a:schemeClr val="tx1"/>
                                      </a:solidFill>
                                      <a:latin typeface="Cambria Math" panose="02040503050406030204" pitchFamily="18" charset="0"/>
                                    </a:rPr>
                                    <m:t>𝑎</m:t>
                                  </m:r>
                                </m:sup>
                              </m:sSubSup>
                            </m:e>
                          </m:nary>
                          <m:r>
                            <a:rPr lang="en-US" sz="1000" b="0" i="1" smtClean="0">
                              <a:solidFill>
                                <a:schemeClr val="tx1"/>
                              </a:solidFill>
                              <a:latin typeface="Cambria Math" panose="02040503050406030204" pitchFamily="18" charset="0"/>
                            </a:rPr>
                            <m:t> </m:t>
                          </m:r>
                        </m:e>
                      </m:nary>
                    </m:oMath>
                  </m:oMathPara>
                </a14:m>
                <a:endParaRPr lang="en-US" sz="1050" dirty="0">
                  <a:solidFill>
                    <a:schemeClr val="tx1"/>
                  </a:solidFill>
                </a:endParaRPr>
              </a:p>
            </p:txBody>
          </p:sp>
        </mc:Choice>
        <mc:Fallback xmlns="">
          <p:sp>
            <p:nvSpPr>
              <p:cNvPr id="54" name="Rectangle 53"/>
              <p:cNvSpPr>
                <a:spLocks noRot="1" noChangeAspect="1" noMove="1" noResize="1" noEditPoints="1" noAdjustHandles="1" noChangeArrowheads="1" noChangeShapeType="1" noTextEdit="1"/>
              </p:cNvSpPr>
              <p:nvPr/>
            </p:nvSpPr>
            <p:spPr>
              <a:xfrm>
                <a:off x="4076311" y="5316642"/>
                <a:ext cx="2594203" cy="482096"/>
              </a:xfrm>
              <a:prstGeom prst="rect">
                <a:avLst/>
              </a:prstGeom>
              <a:blipFill rotWithShape="0">
                <a:blip r:embed="rId4"/>
                <a:stretch>
                  <a:fillRect t="-101235" b="-1456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4076311" y="6176729"/>
                <a:ext cx="3238889" cy="64279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𝑑</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solidFill>
                      <a:schemeClr val="tx1"/>
                    </a:solidFill>
                  </a:rPr>
                  <a:t>-&gt; probability of being in one specific state</a:t>
                </a:r>
              </a:p>
            </p:txBody>
          </p:sp>
        </mc:Choice>
        <mc:Fallback xmlns="">
          <p:sp>
            <p:nvSpPr>
              <p:cNvPr id="56" name="Rectangle 55"/>
              <p:cNvSpPr>
                <a:spLocks noRot="1" noChangeAspect="1" noMove="1" noResize="1" noEditPoints="1" noAdjustHandles="1" noChangeArrowheads="1" noChangeShapeType="1" noTextEdit="1"/>
              </p:cNvSpPr>
              <p:nvPr/>
            </p:nvSpPr>
            <p:spPr>
              <a:xfrm>
                <a:off x="4076311" y="6176729"/>
                <a:ext cx="3238889" cy="642796"/>
              </a:xfrm>
              <a:prstGeom prst="rect">
                <a:avLst/>
              </a:prstGeom>
              <a:blipFill rotWithShape="0">
                <a:blip r:embed="rId5"/>
                <a:stretch>
                  <a:fillRect t="-3704" r="-938" b="-12963"/>
                </a:stretch>
              </a:blipFill>
            </p:spPr>
            <p:txBody>
              <a:bodyPr/>
              <a:lstStyle/>
              <a:p>
                <a:r>
                  <a:rPr lang="en-US">
                    <a:noFill/>
                  </a:rPr>
                  <a:t> </a:t>
                </a:r>
              </a:p>
            </p:txBody>
          </p:sp>
        </mc:Fallback>
      </mc:AlternateContent>
      <p:sp>
        <p:nvSpPr>
          <p:cNvPr id="57" name="Left Brace 56"/>
          <p:cNvSpPr/>
          <p:nvPr/>
        </p:nvSpPr>
        <p:spPr>
          <a:xfrm rot="5400000">
            <a:off x="3397315" y="2822419"/>
            <a:ext cx="226335" cy="63329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9" name="Elbow Connector 58"/>
          <p:cNvCxnSpPr>
            <a:endCxn id="56" idx="1"/>
          </p:cNvCxnSpPr>
          <p:nvPr/>
        </p:nvCxnSpPr>
        <p:spPr>
          <a:xfrm>
            <a:off x="3141552" y="5631255"/>
            <a:ext cx="934759" cy="866872"/>
          </a:xfrm>
          <a:prstGeom prst="bentConnector3">
            <a:avLst>
              <a:gd name="adj1" fmla="val 605"/>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p:cNvSpPr/>
              <p:nvPr/>
            </p:nvSpPr>
            <p:spPr>
              <a:xfrm>
                <a:off x="3845462" y="3121190"/>
                <a:ext cx="1483632" cy="35534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r>
                        <a:rPr lang="en-US" sz="1600" i="1" smtClean="0">
                          <a:solidFill>
                            <a:schemeClr val="tx1"/>
                          </a:solidFill>
                          <a:latin typeface="Cambria Math" panose="02040503050406030204" pitchFamily="18" charset="0"/>
                          <a:ea typeface="Cambria Math" panose="02040503050406030204" pitchFamily="18" charset="0"/>
                        </a:rPr>
                        <m:t>𝜃</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𝛼</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m:t>
                          </m:r>
                        </m:e>
                        <m:sub>
                          <m:r>
                            <a:rPr lang="en-US" sz="1600" b="0" i="1" smtClean="0">
                              <a:solidFill>
                                <a:schemeClr val="tx1"/>
                              </a:solidFill>
                              <a:latin typeface="Cambria Math" panose="02040503050406030204" pitchFamily="18" charset="0"/>
                              <a:ea typeface="Cambria Math" panose="02040503050406030204" pitchFamily="18" charset="0"/>
                            </a:rPr>
                            <m:t>𝜃</m:t>
                          </m:r>
                        </m:sub>
                      </m:sSub>
                      <m:r>
                        <a:rPr lang="en-US" sz="1600" b="0" i="1" smtClean="0">
                          <a:solidFill>
                            <a:schemeClr val="tx1"/>
                          </a:solidFill>
                          <a:latin typeface="Cambria Math" panose="02040503050406030204" pitchFamily="18" charset="0"/>
                          <a:ea typeface="Cambria Math" panose="02040503050406030204" pitchFamily="18" charset="0"/>
                        </a:rPr>
                        <m:t>𝐽</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𝜃</m:t>
                      </m:r>
                      <m:r>
                        <a:rPr lang="en-US" sz="1600" b="0" i="1" smtClean="0">
                          <a:solidFill>
                            <a:schemeClr val="tx1"/>
                          </a:solidFill>
                          <a:latin typeface="Cambria Math" panose="02040503050406030204" pitchFamily="18" charset="0"/>
                          <a:ea typeface="Cambria Math" panose="02040503050406030204" pitchFamily="18" charset="0"/>
                        </a:rPr>
                        <m:t>)</m:t>
                      </m:r>
                    </m:oMath>
                  </m:oMathPara>
                </a14:m>
                <a:endParaRPr lang="en-US" sz="1600" dirty="0">
                  <a:solidFill>
                    <a:schemeClr val="tx1"/>
                  </a:solidFill>
                </a:endParaRPr>
              </a:p>
            </p:txBody>
          </p:sp>
        </mc:Choice>
        <mc:Fallback xmlns="">
          <p:sp>
            <p:nvSpPr>
              <p:cNvPr id="61" name="Rectangle 60"/>
              <p:cNvSpPr>
                <a:spLocks noRot="1" noChangeAspect="1" noMove="1" noResize="1" noEditPoints="1" noAdjustHandles="1" noChangeArrowheads="1" noChangeShapeType="1" noTextEdit="1"/>
              </p:cNvSpPr>
              <p:nvPr/>
            </p:nvSpPr>
            <p:spPr>
              <a:xfrm>
                <a:off x="3845462" y="3121190"/>
                <a:ext cx="1483632" cy="355343"/>
              </a:xfrm>
              <a:prstGeom prst="rect">
                <a:avLst/>
              </a:prstGeom>
              <a:blipFill rotWithShape="0">
                <a:blip r:embed="rId6"/>
                <a:stretch>
                  <a:fillRect b="-6667"/>
                </a:stretch>
              </a:blipFill>
            </p:spPr>
            <p:txBody>
              <a:bodyPr/>
              <a:lstStyle/>
              <a:p>
                <a:r>
                  <a:rPr lang="en-US">
                    <a:noFill/>
                  </a:rPr>
                  <a:t> </a:t>
                </a:r>
              </a:p>
            </p:txBody>
          </p:sp>
        </mc:Fallback>
      </mc:AlternateContent>
      <p:cxnSp>
        <p:nvCxnSpPr>
          <p:cNvPr id="67" name="Elbow Connector 66"/>
          <p:cNvCxnSpPr>
            <a:stCxn id="35" idx="7"/>
            <a:endCxn id="61" idx="1"/>
          </p:cNvCxnSpPr>
          <p:nvPr/>
        </p:nvCxnSpPr>
        <p:spPr>
          <a:xfrm rot="5400000" flipH="1" flipV="1">
            <a:off x="3476293" y="3236725"/>
            <a:ext cx="307031" cy="4313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35" idx="1"/>
          </p:cNvCxnSpPr>
          <p:nvPr/>
        </p:nvCxnSpPr>
        <p:spPr>
          <a:xfrm rot="16200000" flipV="1">
            <a:off x="1902819" y="3171654"/>
            <a:ext cx="225549" cy="6429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749" y="2957536"/>
            <a:ext cx="1239056" cy="758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67328697"/>
      </p:ext>
    </p:extLst>
  </p:cSld>
  <p:clrMapOvr>
    <a:masterClrMapping/>
  </p:clrMapOvr>
  <p:transition spd="slow">
    <p:circle/>
  </p:transition>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828512" y="101850"/>
            <a:ext cx="2444436" cy="89629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We can solve policy gradient with 3 way</a:t>
            </a:r>
          </a:p>
        </p:txBody>
      </p:sp>
      <p:sp>
        <p:nvSpPr>
          <p:cNvPr id="3" name="Oval 2"/>
          <p:cNvSpPr/>
          <p:nvPr/>
        </p:nvSpPr>
        <p:spPr>
          <a:xfrm>
            <a:off x="950614" y="1267482"/>
            <a:ext cx="1901227" cy="89629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Finite difference</a:t>
            </a:r>
          </a:p>
        </p:txBody>
      </p:sp>
      <p:sp>
        <p:nvSpPr>
          <p:cNvPr id="4" name="Oval 3"/>
          <p:cNvSpPr/>
          <p:nvPr/>
        </p:nvSpPr>
        <p:spPr>
          <a:xfrm>
            <a:off x="5100115" y="1559455"/>
            <a:ext cx="1901227" cy="89629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Monte Carlo policy gradient</a:t>
            </a:r>
          </a:p>
        </p:txBody>
      </p:sp>
      <p:sp>
        <p:nvSpPr>
          <p:cNvPr id="5" name="Oval 4"/>
          <p:cNvSpPr/>
          <p:nvPr/>
        </p:nvSpPr>
        <p:spPr>
          <a:xfrm>
            <a:off x="9122874" y="1559455"/>
            <a:ext cx="1901227" cy="89629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Actor-critic</a:t>
            </a:r>
            <a:r>
              <a:rPr lang="en-US" dirty="0"/>
              <a:t> </a:t>
            </a:r>
          </a:p>
        </p:txBody>
      </p:sp>
      <p:sp>
        <p:nvSpPr>
          <p:cNvPr id="6" name="Rectangle 5"/>
          <p:cNvSpPr/>
          <p:nvPr/>
        </p:nvSpPr>
        <p:spPr>
          <a:xfrm>
            <a:off x="2464049" y="3383731"/>
            <a:ext cx="8455937" cy="2743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p>
          <a:p>
            <a:pPr algn="ctr"/>
            <a:endParaRPr lang="en-US" dirty="0"/>
          </a:p>
          <a:p>
            <a:pPr algn="ctr"/>
            <a:endParaRPr lang="en-US" dirty="0"/>
          </a:p>
          <a:p>
            <a:pPr algn="ctr"/>
            <a:endParaRPr lang="en-US" dirty="0"/>
          </a:p>
        </p:txBody>
      </p:sp>
      <p:cxnSp>
        <p:nvCxnSpPr>
          <p:cNvPr id="8" name="Elbow Connector 7"/>
          <p:cNvCxnSpPr>
            <a:stCxn id="3" idx="4"/>
            <a:endCxn id="6" idx="1"/>
          </p:cNvCxnSpPr>
          <p:nvPr/>
        </p:nvCxnSpPr>
        <p:spPr>
          <a:xfrm rot="16200000" flipH="1">
            <a:off x="886860" y="3178142"/>
            <a:ext cx="2591556" cy="5628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2679826" y="4318503"/>
                <a:ext cx="2275435" cy="633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 have (n) parameter </a:t>
                </a:r>
                <a:r>
                  <a:rPr lang="en-US" sz="1200" dirty="0">
                    <a:sym typeface="Wingdings" panose="05000000000000000000" pitchFamily="2" charset="2"/>
                  </a:rPr>
                  <a:t> </a:t>
                </a:r>
                <a14:m>
                  <m:oMath xmlns:m="http://schemas.openxmlformats.org/officeDocument/2006/math">
                    <m:r>
                      <a:rPr lang="en-US" sz="1200" b="0" i="0"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𝜃</m:t>
                    </m:r>
                    <m:r>
                      <a:rPr lang="en-US" sz="1200" b="0" i="1" smtClean="0">
                        <a:latin typeface="Cambria Math" panose="02040503050406030204" pitchFamily="18" charset="0"/>
                        <a:ea typeface="Cambria Math" panose="02040503050406030204" pitchFamily="18" charset="0"/>
                      </a:rPr>
                      <m:t>)</m:t>
                    </m:r>
                  </m:oMath>
                </a14:m>
                <a:r>
                  <a:rPr lang="en-US" sz="1200" dirty="0"/>
                  <a:t> means (n) dimension</a:t>
                </a:r>
              </a:p>
            </p:txBody>
          </p:sp>
        </mc:Choice>
        <mc:Fallback xmlns="">
          <p:sp>
            <p:nvSpPr>
              <p:cNvPr id="9" name="Rectangle 8"/>
              <p:cNvSpPr>
                <a:spLocks noRot="1" noChangeAspect="1" noMove="1" noResize="1" noEditPoints="1" noAdjustHandles="1" noChangeArrowheads="1" noChangeShapeType="1" noTextEdit="1"/>
              </p:cNvSpPr>
              <p:nvPr/>
            </p:nvSpPr>
            <p:spPr>
              <a:xfrm>
                <a:off x="2679826" y="4318503"/>
                <a:ext cx="2275435" cy="63374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770072" y="4318503"/>
                <a:ext cx="1843892" cy="63374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For each dimension</a:t>
                </a:r>
              </a:p>
              <a:p>
                <a:pPr algn="ctr"/>
                <a:r>
                  <a:rPr lang="en-US" sz="1400" dirty="0">
                    <a:solidFill>
                      <a:schemeClr val="tx1"/>
                    </a:solidFill>
                  </a:rPr>
                  <a:t> k</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1</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𝑛</m:t>
                    </m:r>
                    <m:r>
                      <a:rPr lang="en-US" sz="1400" b="0" i="1" smtClean="0">
                        <a:solidFill>
                          <a:schemeClr val="tx1"/>
                        </a:solidFill>
                        <a:latin typeface="Cambria Math" panose="02040503050406030204" pitchFamily="18" charset="0"/>
                        <a:ea typeface="Cambria Math" panose="02040503050406030204" pitchFamily="18" charset="0"/>
                      </a:rPr>
                      <m:t>]</m:t>
                    </m:r>
                  </m:oMath>
                </a14:m>
                <a:endParaRPr lang="en-US" sz="14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5770072" y="4318503"/>
                <a:ext cx="1843892" cy="6337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374455" y="4318503"/>
                <a:ext cx="1792587" cy="63374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r>
                            <a:rPr lang="en-US" sz="110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𝐽</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𝜃</m:t>
                          </m:r>
                          <m:r>
                            <a:rPr lang="en-US" sz="1100" b="0" i="1" smtClean="0">
                              <a:solidFill>
                                <a:schemeClr val="tx1"/>
                              </a:solidFill>
                              <a:latin typeface="Cambria Math" panose="02040503050406030204" pitchFamily="18" charset="0"/>
                              <a:ea typeface="Cambria Math" panose="02040503050406030204" pitchFamily="18" charset="0"/>
                            </a:rPr>
                            <m:t>)</m:t>
                          </m:r>
                        </m:num>
                        <m:den>
                          <m:r>
                            <a:rPr lang="en-US" sz="1100" i="1" smtClean="0">
                              <a:solidFill>
                                <a:schemeClr val="tx1"/>
                              </a:solidFill>
                              <a:latin typeface="Cambria Math" panose="02040503050406030204" pitchFamily="18" charset="0"/>
                              <a:ea typeface="Cambria Math" panose="02040503050406030204" pitchFamily="18" charset="0"/>
                            </a:rPr>
                            <m:t>𝜕</m:t>
                          </m:r>
                          <m:sSub>
                            <m:sSubPr>
                              <m:ctrlPr>
                                <a:rPr lang="en-US" sz="1100" i="1" smtClean="0">
                                  <a:solidFill>
                                    <a:schemeClr val="tx1"/>
                                  </a:solidFill>
                                  <a:latin typeface="Cambria Math" panose="02040503050406030204" pitchFamily="18" charset="0"/>
                                  <a:ea typeface="Cambria Math" panose="02040503050406030204" pitchFamily="18" charset="0"/>
                                </a:rPr>
                              </m:ctrlPr>
                            </m:sSubPr>
                            <m:e>
                              <m:r>
                                <a:rPr lang="en-US" sz="1100" i="1" smtClean="0">
                                  <a:solidFill>
                                    <a:schemeClr val="tx1"/>
                                  </a:solidFill>
                                  <a:latin typeface="Cambria Math" panose="02040503050406030204" pitchFamily="18" charset="0"/>
                                  <a:ea typeface="Cambria Math" panose="02040503050406030204" pitchFamily="18" charset="0"/>
                                </a:rPr>
                                <m:t>𝜃</m:t>
                              </m:r>
                            </m:e>
                            <m:sub>
                              <m:r>
                                <a:rPr lang="en-US" sz="1100" b="0" i="1" smtClean="0">
                                  <a:solidFill>
                                    <a:schemeClr val="tx1"/>
                                  </a:solidFill>
                                  <a:latin typeface="Cambria Math" panose="02040503050406030204" pitchFamily="18" charset="0"/>
                                  <a:ea typeface="Cambria Math" panose="02040503050406030204" pitchFamily="18" charset="0"/>
                                </a:rPr>
                                <m:t>𝑘</m:t>
                              </m:r>
                            </m:sub>
                          </m:sSub>
                        </m:den>
                      </m:f>
                      <m:r>
                        <a:rPr lang="en-US" sz="1100" i="1" smtClean="0">
                          <a:solidFill>
                            <a:schemeClr val="tx1"/>
                          </a:solidFill>
                          <a:latin typeface="Cambria Math" panose="02040503050406030204" pitchFamily="18" charset="0"/>
                          <a:ea typeface="Cambria Math" panose="02040503050406030204" pitchFamily="18" charset="0"/>
                        </a:rPr>
                        <m:t>~</m:t>
                      </m:r>
                      <m:f>
                        <m:fPr>
                          <m:ctrlPr>
                            <a:rPr lang="en-US" sz="1100" i="1" smtClean="0">
                              <a:solidFill>
                                <a:schemeClr val="tx1"/>
                              </a:solidFill>
                              <a:latin typeface="Cambria Math" panose="02040503050406030204" pitchFamily="18" charset="0"/>
                              <a:ea typeface="Cambria Math" panose="02040503050406030204" pitchFamily="18" charset="0"/>
                            </a:rPr>
                          </m:ctrlPr>
                        </m:fPr>
                        <m:num>
                          <m:r>
                            <a:rPr lang="en-US" sz="1100" b="0" i="1" smtClean="0">
                              <a:solidFill>
                                <a:schemeClr val="tx1"/>
                              </a:solidFill>
                              <a:latin typeface="Cambria Math" panose="02040503050406030204" pitchFamily="18" charset="0"/>
                              <a:ea typeface="Cambria Math" panose="02040503050406030204" pitchFamily="18" charset="0"/>
                            </a:rPr>
                            <m:t>𝐽</m:t>
                          </m:r>
                          <m:d>
                            <m:dPr>
                              <m:ctrlPr>
                                <a:rPr lang="en-US" sz="1100" b="0" i="1" smtClean="0">
                                  <a:solidFill>
                                    <a:schemeClr val="tx1"/>
                                  </a:solidFill>
                                  <a:latin typeface="Cambria Math" panose="02040503050406030204" pitchFamily="18" charset="0"/>
                                  <a:ea typeface="Cambria Math" panose="02040503050406030204" pitchFamily="18" charset="0"/>
                                </a:rPr>
                              </m:ctrlPr>
                            </m:dPr>
                            <m:e>
                              <m:r>
                                <a:rPr lang="en-US" sz="1100" b="0" i="1" smtClean="0">
                                  <a:solidFill>
                                    <a:schemeClr val="tx1"/>
                                  </a:solidFill>
                                  <a:latin typeface="Cambria Math" panose="02040503050406030204" pitchFamily="18" charset="0"/>
                                  <a:ea typeface="Cambria Math" panose="02040503050406030204" pitchFamily="18" charset="0"/>
                                </a:rPr>
                                <m:t>𝜃</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𝜖</m:t>
                              </m:r>
                              <m:sSub>
                                <m:sSubPr>
                                  <m:ctrlPr>
                                    <a:rPr lang="en-US" sz="1100" b="0" i="1" smtClean="0">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𝜇</m:t>
                                  </m:r>
                                </m:e>
                                <m:sub>
                                  <m:r>
                                    <a:rPr lang="en-US" sz="1100" b="0" i="1" smtClean="0">
                                      <a:solidFill>
                                        <a:schemeClr val="tx1"/>
                                      </a:solidFill>
                                      <a:latin typeface="Cambria Math" panose="02040503050406030204" pitchFamily="18" charset="0"/>
                                      <a:ea typeface="Cambria Math" panose="02040503050406030204" pitchFamily="18" charset="0"/>
                                    </a:rPr>
                                    <m:t>𝐾</m:t>
                                  </m:r>
                                </m:sub>
                              </m:sSub>
                            </m:e>
                          </m:d>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𝐽</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𝜃</m:t>
                          </m:r>
                          <m:r>
                            <a:rPr lang="en-US" sz="1100" b="0" i="1" smtClean="0">
                              <a:solidFill>
                                <a:schemeClr val="tx1"/>
                              </a:solidFill>
                              <a:latin typeface="Cambria Math" panose="02040503050406030204" pitchFamily="18" charset="0"/>
                              <a:ea typeface="Cambria Math" panose="02040503050406030204" pitchFamily="18" charset="0"/>
                            </a:rPr>
                            <m:t>)</m:t>
                          </m:r>
                        </m:num>
                        <m:den>
                          <m:r>
                            <a:rPr lang="en-US" sz="1100" i="1" smtClean="0">
                              <a:solidFill>
                                <a:schemeClr val="tx1"/>
                              </a:solidFill>
                              <a:latin typeface="Cambria Math" panose="02040503050406030204" pitchFamily="18" charset="0"/>
                              <a:ea typeface="Cambria Math" panose="02040503050406030204" pitchFamily="18" charset="0"/>
                            </a:rPr>
                            <m:t>𝜖</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8374455" y="4318503"/>
                <a:ext cx="1792587" cy="633743"/>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955261" y="4635374"/>
            <a:ext cx="362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5069941" y="4490519"/>
            <a:ext cx="579421" cy="30329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7695445" y="4452041"/>
            <a:ext cx="597528" cy="30329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p:cNvSpPr/>
              <p:nvPr/>
            </p:nvSpPr>
            <p:spPr>
              <a:xfrm>
                <a:off x="7844826" y="3496899"/>
                <a:ext cx="2851843" cy="6518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i="1" smtClean="0">
                              <a:latin typeface="Cambria Math" panose="02040503050406030204" pitchFamily="18" charset="0"/>
                              <a:ea typeface="Cambria Math" panose="02040503050406030204" pitchFamily="18" charset="0"/>
                            </a:rPr>
                            <m:t>𝜇</m:t>
                          </m:r>
                        </m:e>
                        <m:sub>
                          <m:r>
                            <a:rPr lang="en-US" sz="900" b="0" i="1" smtClean="0">
                              <a:latin typeface="Cambria Math" panose="02040503050406030204" pitchFamily="18" charset="0"/>
                            </a:rPr>
                            <m:t>𝐾</m:t>
                          </m:r>
                        </m:sub>
                      </m:sSub>
                      <m:r>
                        <a:rPr lang="en-US" sz="900" b="0" i="1" smtClean="0">
                          <a:latin typeface="Cambria Math" panose="02040503050406030204" pitchFamily="18" charset="0"/>
                        </a:rPr>
                        <m:t>→</m:t>
                      </m:r>
                      <m:r>
                        <a:rPr lang="en-US" sz="900" b="0" i="1" smtClean="0">
                          <a:latin typeface="Cambria Math" panose="02040503050406030204" pitchFamily="18" charset="0"/>
                        </a:rPr>
                        <m:t>𝑢𝑛𝑖𝑡</m:t>
                      </m:r>
                      <m:r>
                        <a:rPr lang="en-US" sz="900" b="0" i="1" smtClean="0">
                          <a:latin typeface="Cambria Math" panose="02040503050406030204" pitchFamily="18" charset="0"/>
                        </a:rPr>
                        <m:t> </m:t>
                      </m:r>
                      <m:r>
                        <a:rPr lang="en-US" sz="900" b="0" i="1" smtClean="0">
                          <a:latin typeface="Cambria Math" panose="02040503050406030204" pitchFamily="18" charset="0"/>
                        </a:rPr>
                        <m:t>𝑣𝑒𝑐𝑡𝑜𝑟</m:t>
                      </m:r>
                      <m:r>
                        <a:rPr lang="en-US" sz="900" b="0" i="1" smtClean="0">
                          <a:latin typeface="Cambria Math" panose="02040503050406030204" pitchFamily="18" charset="0"/>
                        </a:rPr>
                        <m:t> </m:t>
                      </m:r>
                      <m:r>
                        <a:rPr lang="en-US" sz="900" b="0" i="1" smtClean="0">
                          <a:latin typeface="Cambria Math" panose="02040503050406030204" pitchFamily="18" charset="0"/>
                        </a:rPr>
                        <m:t>𝑖𝑛</m:t>
                      </m:r>
                      <m:r>
                        <a:rPr lang="en-US" sz="900" b="0" i="1" smtClean="0">
                          <a:latin typeface="Cambria Math" panose="02040503050406030204" pitchFamily="18" charset="0"/>
                        </a:rPr>
                        <m:t> </m:t>
                      </m:r>
                      <m:sSup>
                        <m:sSupPr>
                          <m:ctrlPr>
                            <a:rPr lang="en-US" sz="900" b="0" i="1" smtClean="0">
                              <a:latin typeface="Cambria Math" panose="02040503050406030204" pitchFamily="18" charset="0"/>
                            </a:rPr>
                          </m:ctrlPr>
                        </m:sSupPr>
                        <m:e>
                          <m:r>
                            <a:rPr lang="en-US" sz="900" b="0" i="1" smtClean="0">
                              <a:latin typeface="Cambria Math" panose="02040503050406030204" pitchFamily="18" charset="0"/>
                            </a:rPr>
                            <m:t>𝑘</m:t>
                          </m:r>
                        </m:e>
                        <m:sup>
                          <m:r>
                            <a:rPr lang="en-US" sz="900" b="0" i="1" smtClean="0">
                              <a:latin typeface="Cambria Math" panose="02040503050406030204" pitchFamily="18" charset="0"/>
                            </a:rPr>
                            <m:t>′</m:t>
                          </m:r>
                        </m:sup>
                      </m:sSup>
                      <m:r>
                        <a:rPr lang="en-US" sz="900" b="0" i="1" smtClean="0">
                          <a:latin typeface="Cambria Math" panose="02040503050406030204" pitchFamily="18" charset="0"/>
                        </a:rPr>
                        <m:t>𝑡</m:t>
                      </m:r>
                      <m:r>
                        <a:rPr lang="en-US" sz="900" b="0" i="1" smtClean="0">
                          <a:latin typeface="Cambria Math" panose="02040503050406030204" pitchFamily="18" charset="0"/>
                        </a:rPr>
                        <m:t>h</m:t>
                      </m:r>
                      <m:r>
                        <a:rPr lang="en-US" sz="900" b="0" i="1" smtClean="0">
                          <a:latin typeface="Cambria Math" panose="02040503050406030204" pitchFamily="18" charset="0"/>
                        </a:rPr>
                        <m:t> </m:t>
                      </m:r>
                      <m:r>
                        <a:rPr lang="en-US" sz="900" b="0" i="1" smtClean="0">
                          <a:latin typeface="Cambria Math" panose="02040503050406030204" pitchFamily="18" charset="0"/>
                        </a:rPr>
                        <m:t>𝑑𝑖𝑚𝑒𝑛𝑠𝑖𝑜𝑛</m:t>
                      </m:r>
                      <m:r>
                        <a:rPr lang="en-US" sz="900" b="0" i="1" smtClean="0">
                          <a:latin typeface="Cambria Math" panose="02040503050406030204" pitchFamily="18" charset="0"/>
                        </a:rPr>
                        <m:t> </m:t>
                      </m:r>
                      <m:r>
                        <a:rPr lang="en-US" sz="900" b="0" i="1" smtClean="0">
                          <a:latin typeface="Cambria Math" panose="02040503050406030204" pitchFamily="18" charset="0"/>
                        </a:rPr>
                        <m:t>𝑜𝑡</m:t>
                      </m:r>
                      <m:r>
                        <a:rPr lang="en-US" sz="900" b="0" i="1" smtClean="0">
                          <a:latin typeface="Cambria Math" panose="02040503050406030204" pitchFamily="18" charset="0"/>
                        </a:rPr>
                        <m:t>h</m:t>
                      </m:r>
                      <m:r>
                        <a:rPr lang="en-US" sz="900" b="0" i="1" smtClean="0">
                          <a:latin typeface="Cambria Math" panose="02040503050406030204" pitchFamily="18" charset="0"/>
                        </a:rPr>
                        <m:t>𝑒𝑟𝑤𝑖𝑠𝑒</m:t>
                      </m:r>
                      <m:r>
                        <a:rPr lang="en-US" sz="900" b="0" i="1" smtClean="0">
                          <a:latin typeface="Cambria Math" panose="02040503050406030204" pitchFamily="18" charset="0"/>
                        </a:rPr>
                        <m:t> </m:t>
                      </m:r>
                      <m:r>
                        <a:rPr lang="en-US" sz="900" b="0" i="1" smtClean="0">
                          <a:latin typeface="Cambria Math" panose="02040503050406030204" pitchFamily="18" charset="0"/>
                        </a:rPr>
                        <m:t>0</m:t>
                      </m:r>
                    </m:oMath>
                  </m:oMathPara>
                </a14:m>
                <a:endParaRPr lang="en-US" sz="600" dirty="0"/>
              </a:p>
            </p:txBody>
          </p:sp>
        </mc:Choice>
        <mc:Fallback xmlns="">
          <p:sp>
            <p:nvSpPr>
              <p:cNvPr id="16" name="Rectangle 15"/>
              <p:cNvSpPr>
                <a:spLocks noRot="1" noChangeAspect="1" noMove="1" noResize="1" noEditPoints="1" noAdjustHandles="1" noChangeArrowheads="1" noChangeShapeType="1" noTextEdit="1"/>
              </p:cNvSpPr>
              <p:nvPr/>
            </p:nvSpPr>
            <p:spPr>
              <a:xfrm>
                <a:off x="7844826" y="3496899"/>
                <a:ext cx="2851843" cy="651849"/>
              </a:xfrm>
              <a:prstGeom prst="rect">
                <a:avLst/>
              </a:prstGeom>
              <a:blipFill>
                <a:blip r:embed="rId5"/>
                <a:stretch>
                  <a:fillRect/>
                </a:stretch>
              </a:blipFill>
            </p:spPr>
            <p:txBody>
              <a:bodyPr/>
              <a:lstStyle/>
              <a:p>
                <a:r>
                  <a:rPr lang="en-US">
                    <a:noFill/>
                  </a:rPr>
                  <a:t> </a:t>
                </a:r>
              </a:p>
            </p:txBody>
          </p:sp>
        </mc:Fallback>
      </mc:AlternateContent>
      <p:cxnSp>
        <p:nvCxnSpPr>
          <p:cNvPr id="20" name="Straight Arrow Connector 19"/>
          <p:cNvCxnSpPr>
            <a:stCxn id="11" idx="0"/>
            <a:endCxn id="16" idx="2"/>
          </p:cNvCxnSpPr>
          <p:nvPr/>
        </p:nvCxnSpPr>
        <p:spPr>
          <a:xfrm flipH="1" flipV="1">
            <a:off x="9270748" y="4148748"/>
            <a:ext cx="1" cy="16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258550" y="5239693"/>
            <a:ext cx="3277355" cy="7423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should use (n) evaluation to compute policy gradient in (n) dimension</a:t>
            </a:r>
          </a:p>
        </p:txBody>
      </p:sp>
      <p:cxnSp>
        <p:nvCxnSpPr>
          <p:cNvPr id="23" name="Elbow Connector 22"/>
          <p:cNvCxnSpPr>
            <a:stCxn id="11" idx="2"/>
          </p:cNvCxnSpPr>
          <p:nvPr/>
        </p:nvCxnSpPr>
        <p:spPr>
          <a:xfrm rot="5400000">
            <a:off x="8578159" y="4920558"/>
            <a:ext cx="660903" cy="7242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 idx="4"/>
            <a:endCxn id="3" idx="0"/>
          </p:cNvCxnSpPr>
          <p:nvPr/>
        </p:nvCxnSpPr>
        <p:spPr>
          <a:xfrm rot="5400000">
            <a:off x="3841310" y="-941938"/>
            <a:ext cx="269338" cy="41495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 idx="4"/>
            <a:endCxn id="4" idx="0"/>
          </p:cNvCxnSpPr>
          <p:nvPr/>
        </p:nvCxnSpPr>
        <p:spPr>
          <a:xfrm flipH="1">
            <a:off x="6050729" y="998144"/>
            <a:ext cx="1" cy="561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 idx="4"/>
            <a:endCxn id="5" idx="0"/>
          </p:cNvCxnSpPr>
          <p:nvPr/>
        </p:nvCxnSpPr>
        <p:spPr>
          <a:xfrm rot="16200000" flipH="1">
            <a:off x="7781454" y="-732580"/>
            <a:ext cx="561311" cy="4022758"/>
          </a:xfrm>
          <a:prstGeom prst="bentConnector3">
            <a:avLst>
              <a:gd name="adj1" fmla="val 20967"/>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ight Arrow 38"/>
          <p:cNvSpPr/>
          <p:nvPr/>
        </p:nvSpPr>
        <p:spPr>
          <a:xfrm rot="10800000" flipH="1">
            <a:off x="5649362" y="2589286"/>
            <a:ext cx="5947493" cy="226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stCxn id="4" idx="4"/>
          </p:cNvCxnSpPr>
          <p:nvPr/>
        </p:nvCxnSpPr>
        <p:spPr>
          <a:xfrm flipH="1">
            <a:off x="6050728" y="2455748"/>
            <a:ext cx="1" cy="16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5" idx="4"/>
          </p:cNvCxnSpPr>
          <p:nvPr/>
        </p:nvCxnSpPr>
        <p:spPr>
          <a:xfrm flipH="1">
            <a:off x="10073487" y="2455748"/>
            <a:ext cx="1" cy="207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817134" y="3458990"/>
            <a:ext cx="1929895" cy="499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rPr>
              <a:t>Very basic and naive method </a:t>
            </a:r>
          </a:p>
        </p:txBody>
      </p:sp>
    </p:spTree>
    <p:extLst>
      <p:ext uri="{BB962C8B-B14F-4D97-AF65-F5344CB8AC3E}">
        <p14:creationId xmlns:p14="http://schemas.microsoft.com/office/powerpoint/2010/main" val="637437246"/>
      </p:ext>
    </p:extLst>
  </p:cSld>
  <p:clrMapOvr>
    <a:masterClrMapping/>
  </p:clrMapOvr>
  <p:transition spd="slow">
    <p:circle/>
  </p:transition>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3CDFDF5-8E29-460C-A26C-A3742AB43CB0}"/>
              </a:ext>
            </a:extLst>
          </p:cNvPr>
          <p:cNvSpPr/>
          <p:nvPr/>
        </p:nvSpPr>
        <p:spPr>
          <a:xfrm>
            <a:off x="4805683" y="216321"/>
            <a:ext cx="2435382" cy="6156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Monte Carlo policy gradient</a:t>
            </a:r>
          </a:p>
        </p:txBody>
      </p:sp>
      <p:sp>
        <p:nvSpPr>
          <p:cNvPr id="3" name="Rectangle 2">
            <a:extLst>
              <a:ext uri="{FF2B5EF4-FFF2-40B4-BE49-F238E27FC236}">
                <a16:creationId xmlns:a16="http://schemas.microsoft.com/office/drawing/2014/main" id="{D7AA4906-C411-496C-8ED6-B229293B026E}"/>
              </a:ext>
            </a:extLst>
          </p:cNvPr>
          <p:cNvSpPr/>
          <p:nvPr/>
        </p:nvSpPr>
        <p:spPr>
          <a:xfrm>
            <a:off x="279698" y="1825718"/>
            <a:ext cx="1161826" cy="484095"/>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proof</a:t>
            </a:r>
          </a:p>
        </p:txBody>
      </p:sp>
      <p:sp>
        <p:nvSpPr>
          <p:cNvPr id="4" name="Left Brace 3">
            <a:extLst>
              <a:ext uri="{FF2B5EF4-FFF2-40B4-BE49-F238E27FC236}">
                <a16:creationId xmlns:a16="http://schemas.microsoft.com/office/drawing/2014/main" id="{79F0D211-E674-4F1F-BCB6-CB8E3B188D3B}"/>
              </a:ext>
            </a:extLst>
          </p:cNvPr>
          <p:cNvSpPr/>
          <p:nvPr/>
        </p:nvSpPr>
        <p:spPr>
          <a:xfrm>
            <a:off x="1742739" y="1312433"/>
            <a:ext cx="398033" cy="15106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A6E6D7B-90F3-495F-8A7C-463008622BA0}"/>
                  </a:ext>
                </a:extLst>
              </p:cNvPr>
              <p:cNvSpPr/>
              <p:nvPr/>
            </p:nvSpPr>
            <p:spPr>
              <a:xfrm>
                <a:off x="2122575" y="1601766"/>
                <a:ext cx="1349405" cy="35656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a:t>
                </a:r>
                <a14:m>
                  <m:oMath xmlns:m="http://schemas.openxmlformats.org/officeDocument/2006/math">
                    <m:r>
                      <a:rPr lang="en-US" sz="1000" i="1" smtClean="0">
                        <a:solidFill>
                          <a:schemeClr val="tx1"/>
                        </a:solidFill>
                        <a:latin typeface="Cambria Math" panose="02040503050406030204" pitchFamily="18" charset="0"/>
                        <a:ea typeface="Cambria Math" panose="02040503050406030204" pitchFamily="18" charset="0"/>
                      </a:rPr>
                      <m:t>𝜏</m:t>
                    </m:r>
                    <m:r>
                      <a:rPr lang="en-US" sz="1000" b="0" i="1" smtClean="0">
                        <a:solidFill>
                          <a:schemeClr val="tx1"/>
                        </a:solidFill>
                        <a:latin typeface="Cambria Math" panose="02040503050406030204" pitchFamily="18" charset="0"/>
                        <a:ea typeface="Cambria Math" panose="02040503050406030204" pitchFamily="18" charset="0"/>
                      </a:rPr>
                      <m:t>)=</m:t>
                    </m:r>
                    <m:nary>
                      <m:naryPr>
                        <m:chr m:val="∑"/>
                        <m:ctrlPr>
                          <a:rPr lang="en-US" sz="1000" b="0" i="1" smtClean="0">
                            <a:solidFill>
                              <a:schemeClr val="tx1"/>
                            </a:solidFill>
                            <a:latin typeface="Cambria Math" panose="02040503050406030204" pitchFamily="18" charset="0"/>
                            <a:ea typeface="Cambria Math" panose="02040503050406030204" pitchFamily="18" charset="0"/>
                          </a:rPr>
                        </m:ctrlPr>
                      </m:naryPr>
                      <m:sub>
                        <m:r>
                          <m:rPr>
                            <m:brk m:alnAt="23"/>
                          </m:rPr>
                          <a:rPr lang="en-US" sz="1000" b="0" i="1" smtClean="0">
                            <a:solidFill>
                              <a:schemeClr val="tx1"/>
                            </a:solidFill>
                            <a:latin typeface="Cambria Math" panose="02040503050406030204" pitchFamily="18" charset="0"/>
                            <a:ea typeface="Cambria Math" panose="02040503050406030204" pitchFamily="18" charset="0"/>
                          </a:rPr>
                          <m:t>𝑡</m:t>
                        </m:r>
                        <m:r>
                          <a:rPr lang="en-US" sz="1000" b="0" i="1" smtClean="0">
                            <a:solidFill>
                              <a:schemeClr val="tx1"/>
                            </a:solidFill>
                            <a:latin typeface="Cambria Math" panose="02040503050406030204" pitchFamily="18" charset="0"/>
                            <a:ea typeface="Cambria Math" panose="02040503050406030204" pitchFamily="18" charset="0"/>
                          </a:rPr>
                          <m:t>=</m:t>
                        </m:r>
                        <m:r>
                          <a:rPr lang="en-US" sz="1000" b="0" i="1" smtClean="0">
                            <a:solidFill>
                              <a:schemeClr val="tx1"/>
                            </a:solidFill>
                            <a:latin typeface="Cambria Math" panose="02040503050406030204" pitchFamily="18" charset="0"/>
                            <a:ea typeface="Cambria Math" panose="02040503050406030204" pitchFamily="18" charset="0"/>
                          </a:rPr>
                          <m:t>0</m:t>
                        </m:r>
                      </m:sub>
                      <m:sup>
                        <m:r>
                          <a:rPr lang="en-US" sz="1000" b="0" i="1" smtClean="0">
                            <a:solidFill>
                              <a:schemeClr val="tx1"/>
                            </a:solidFill>
                            <a:latin typeface="Cambria Math" panose="02040503050406030204" pitchFamily="18" charset="0"/>
                            <a:ea typeface="Cambria Math" panose="02040503050406030204" pitchFamily="18" charset="0"/>
                          </a:rPr>
                          <m:t>𝑡</m:t>
                        </m:r>
                        <m:r>
                          <a:rPr lang="en-US" sz="1000" b="0" i="1" smtClean="0">
                            <a:solidFill>
                              <a:schemeClr val="tx1"/>
                            </a:solidFill>
                            <a:latin typeface="Cambria Math" panose="02040503050406030204" pitchFamily="18" charset="0"/>
                            <a:ea typeface="Cambria Math" panose="02040503050406030204" pitchFamily="18" charset="0"/>
                          </a:rPr>
                          <m:t>=</m:t>
                        </m:r>
                        <m:r>
                          <a:rPr lang="en-US" sz="1000" b="0" i="1" smtClean="0">
                            <a:solidFill>
                              <a:schemeClr val="tx1"/>
                            </a:solidFill>
                            <a:latin typeface="Cambria Math" panose="02040503050406030204" pitchFamily="18" charset="0"/>
                            <a:ea typeface="Cambria Math" panose="02040503050406030204" pitchFamily="18" charset="0"/>
                          </a:rPr>
                          <m:t>𝑇</m:t>
                        </m:r>
                      </m:sup>
                      <m:e>
                        <m:r>
                          <a:rPr lang="en-US" sz="1000" b="0" i="1" smtClean="0">
                            <a:solidFill>
                              <a:schemeClr val="tx1"/>
                            </a:solidFill>
                            <a:latin typeface="Cambria Math" panose="02040503050406030204" pitchFamily="18" charset="0"/>
                            <a:ea typeface="Cambria Math" panose="02040503050406030204" pitchFamily="18" charset="0"/>
                          </a:rPr>
                          <m:t>𝑅</m:t>
                        </m:r>
                        <m:r>
                          <a:rPr lang="en-US" sz="1000" b="0" i="1" smtClean="0">
                            <a:solidFill>
                              <a:schemeClr val="tx1"/>
                            </a:solidFill>
                            <a:latin typeface="Cambria Math" panose="02040503050406030204" pitchFamily="18" charset="0"/>
                            <a:ea typeface="Cambria Math" panose="02040503050406030204" pitchFamily="18" charset="0"/>
                          </a:rPr>
                          <m:t>(</m:t>
                        </m:r>
                        <m:sSub>
                          <m:sSubPr>
                            <m:ctrlPr>
                              <a:rPr lang="en-US" sz="1000" b="0" i="1" smtClean="0">
                                <a:solidFill>
                                  <a:schemeClr val="tx1"/>
                                </a:solidFill>
                                <a:latin typeface="Cambria Math" panose="02040503050406030204" pitchFamily="18" charset="0"/>
                                <a:ea typeface="Cambria Math" panose="02040503050406030204" pitchFamily="18" charset="0"/>
                              </a:rPr>
                            </m:ctrlPr>
                          </m:sSubPr>
                          <m:e>
                            <m:r>
                              <a:rPr lang="en-US" sz="1000" b="0" i="1" smtClean="0">
                                <a:solidFill>
                                  <a:schemeClr val="tx1"/>
                                </a:solidFill>
                                <a:latin typeface="Cambria Math" panose="02040503050406030204" pitchFamily="18" charset="0"/>
                                <a:ea typeface="Cambria Math" panose="02040503050406030204" pitchFamily="18" charset="0"/>
                              </a:rPr>
                              <m:t>𝑠</m:t>
                            </m:r>
                          </m:e>
                          <m:sub>
                            <m:r>
                              <a:rPr lang="en-US" sz="1000" b="0" i="1" smtClean="0">
                                <a:solidFill>
                                  <a:schemeClr val="tx1"/>
                                </a:solidFill>
                                <a:latin typeface="Cambria Math" panose="02040503050406030204" pitchFamily="18" charset="0"/>
                                <a:ea typeface="Cambria Math" panose="02040503050406030204" pitchFamily="18" charset="0"/>
                              </a:rPr>
                              <m:t>𝑡</m:t>
                            </m:r>
                          </m:sub>
                        </m:sSub>
                        <m:r>
                          <a:rPr lang="en-US" sz="1000" b="0" i="1" smtClean="0">
                            <a:solidFill>
                              <a:schemeClr val="tx1"/>
                            </a:solidFill>
                            <a:latin typeface="Cambria Math" panose="02040503050406030204" pitchFamily="18" charset="0"/>
                            <a:ea typeface="Cambria Math" panose="02040503050406030204" pitchFamily="18" charset="0"/>
                          </a:rPr>
                          <m:t>,</m:t>
                        </m:r>
                        <m:sSub>
                          <m:sSubPr>
                            <m:ctrlPr>
                              <a:rPr lang="en-US" sz="1000" b="0" i="1" smtClean="0">
                                <a:solidFill>
                                  <a:schemeClr val="tx1"/>
                                </a:solidFill>
                                <a:latin typeface="Cambria Math" panose="02040503050406030204" pitchFamily="18" charset="0"/>
                                <a:ea typeface="Cambria Math" panose="02040503050406030204" pitchFamily="18" charset="0"/>
                              </a:rPr>
                            </m:ctrlPr>
                          </m:sSubPr>
                          <m:e>
                            <m:r>
                              <a:rPr lang="en-US" sz="1000" b="0" i="1" smtClean="0">
                                <a:solidFill>
                                  <a:schemeClr val="tx1"/>
                                </a:solidFill>
                                <a:latin typeface="Cambria Math" panose="02040503050406030204" pitchFamily="18" charset="0"/>
                                <a:ea typeface="Cambria Math" panose="02040503050406030204" pitchFamily="18" charset="0"/>
                              </a:rPr>
                              <m:t>𝑎</m:t>
                            </m:r>
                          </m:e>
                          <m:sub>
                            <m:r>
                              <a:rPr lang="en-US" sz="1000" b="0" i="1" smtClean="0">
                                <a:solidFill>
                                  <a:schemeClr val="tx1"/>
                                </a:solidFill>
                                <a:latin typeface="Cambria Math" panose="02040503050406030204" pitchFamily="18" charset="0"/>
                                <a:ea typeface="Cambria Math" panose="02040503050406030204" pitchFamily="18" charset="0"/>
                              </a:rPr>
                              <m:t>𝑡</m:t>
                            </m:r>
                          </m:sub>
                        </m:sSub>
                        <m:r>
                          <a:rPr lang="en-US" sz="1000" b="0" i="1" smtClean="0">
                            <a:solidFill>
                              <a:schemeClr val="tx1"/>
                            </a:solidFill>
                            <a:latin typeface="Cambria Math" panose="02040503050406030204" pitchFamily="18" charset="0"/>
                            <a:ea typeface="Cambria Math" panose="02040503050406030204" pitchFamily="18" charset="0"/>
                          </a:rPr>
                          <m:t>)</m:t>
                        </m:r>
                      </m:e>
                    </m:nary>
                  </m:oMath>
                </a14:m>
                <a:endParaRPr lang="en-US" sz="1000" dirty="0">
                  <a:solidFill>
                    <a:schemeClr val="tx1"/>
                  </a:solidFill>
                </a:endParaRPr>
              </a:p>
            </p:txBody>
          </p:sp>
        </mc:Choice>
        <mc:Fallback xmlns="">
          <p:sp>
            <p:nvSpPr>
              <p:cNvPr id="5" name="Rectangle 4">
                <a:extLst>
                  <a:ext uri="{FF2B5EF4-FFF2-40B4-BE49-F238E27FC236}">
                    <a16:creationId xmlns:a16="http://schemas.microsoft.com/office/drawing/2014/main" id="{5A6E6D7B-90F3-495F-8A7C-463008622BA0}"/>
                  </a:ext>
                </a:extLst>
              </p:cNvPr>
              <p:cNvSpPr>
                <a:spLocks noRot="1" noChangeAspect="1" noMove="1" noResize="1" noEditPoints="1" noAdjustHandles="1" noChangeArrowheads="1" noChangeShapeType="1" noTextEdit="1"/>
              </p:cNvSpPr>
              <p:nvPr/>
            </p:nvSpPr>
            <p:spPr>
              <a:xfrm>
                <a:off x="2122575" y="1601766"/>
                <a:ext cx="1349405" cy="356569"/>
              </a:xfrm>
              <a:prstGeom prst="rect">
                <a:avLst/>
              </a:prstGeom>
              <a:blipFill>
                <a:blip r:embed="rId2"/>
                <a:stretch>
                  <a:fillRect t="-41667" b="-81667"/>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45863D6B-347D-4F3F-8DBF-C1000C3E1230}"/>
              </a:ext>
            </a:extLst>
          </p:cNvPr>
          <p:cNvSpPr/>
          <p:nvPr/>
        </p:nvSpPr>
        <p:spPr>
          <a:xfrm>
            <a:off x="3718747" y="1669003"/>
            <a:ext cx="840170"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1B5AB23-EE47-48E1-9158-8030ADE442CB}"/>
                  </a:ext>
                </a:extLst>
              </p:cNvPr>
              <p:cNvSpPr/>
              <p:nvPr/>
            </p:nvSpPr>
            <p:spPr>
              <a:xfrm>
                <a:off x="4805684" y="1601766"/>
                <a:ext cx="2610035" cy="35657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Sum of rewards for trajectory </a:t>
                </a:r>
                <a14:m>
                  <m:oMath xmlns:m="http://schemas.openxmlformats.org/officeDocument/2006/math">
                    <m:r>
                      <a:rPr lang="en-US" sz="1400" i="1" smtClean="0">
                        <a:latin typeface="Cambria Math" panose="02040503050406030204" pitchFamily="18" charset="0"/>
                        <a:ea typeface="Cambria Math" panose="02040503050406030204" pitchFamily="18" charset="0"/>
                      </a:rPr>
                      <m:t>𝜏</m:t>
                    </m:r>
                  </m:oMath>
                </a14:m>
                <a:endParaRPr lang="en-US" sz="1400" dirty="0"/>
              </a:p>
            </p:txBody>
          </p:sp>
        </mc:Choice>
        <mc:Fallback xmlns="">
          <p:sp>
            <p:nvSpPr>
              <p:cNvPr id="7" name="Rectangle 6">
                <a:extLst>
                  <a:ext uri="{FF2B5EF4-FFF2-40B4-BE49-F238E27FC236}">
                    <a16:creationId xmlns:a16="http://schemas.microsoft.com/office/drawing/2014/main" id="{51B5AB23-EE47-48E1-9158-8030ADE442CB}"/>
                  </a:ext>
                </a:extLst>
              </p:cNvPr>
              <p:cNvSpPr>
                <a:spLocks noRot="1" noChangeAspect="1" noMove="1" noResize="1" noEditPoints="1" noAdjustHandles="1" noChangeArrowheads="1" noChangeShapeType="1" noTextEdit="1"/>
              </p:cNvSpPr>
              <p:nvPr/>
            </p:nvSpPr>
            <p:spPr>
              <a:xfrm>
                <a:off x="4805684" y="1601766"/>
                <a:ext cx="2610035" cy="356570"/>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A197C00-02EE-4D8A-9E19-9DBA45328846}"/>
                  </a:ext>
                </a:extLst>
              </p:cNvPr>
              <p:cNvSpPr/>
              <p:nvPr/>
            </p:nvSpPr>
            <p:spPr>
              <a:xfrm>
                <a:off x="2140772" y="2309813"/>
                <a:ext cx="1417889" cy="35656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𝜋</m:t>
                          </m:r>
                        </m:e>
                        <m:sub>
                          <m:r>
                            <a:rPr lang="en-US" i="1" smtClean="0">
                              <a:solidFill>
                                <a:schemeClr val="tx1"/>
                              </a:solidFill>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8" name="Rectangle 7">
                <a:extLst>
                  <a:ext uri="{FF2B5EF4-FFF2-40B4-BE49-F238E27FC236}">
                    <a16:creationId xmlns:a16="http://schemas.microsoft.com/office/drawing/2014/main" id="{8A197C00-02EE-4D8A-9E19-9DBA45328846}"/>
                  </a:ext>
                </a:extLst>
              </p:cNvPr>
              <p:cNvSpPr>
                <a:spLocks noRot="1" noChangeAspect="1" noMove="1" noResize="1" noEditPoints="1" noAdjustHandles="1" noChangeArrowheads="1" noChangeShapeType="1" noTextEdit="1"/>
              </p:cNvSpPr>
              <p:nvPr/>
            </p:nvSpPr>
            <p:spPr>
              <a:xfrm>
                <a:off x="2140772" y="2309813"/>
                <a:ext cx="1417889" cy="356569"/>
              </a:xfrm>
              <a:prstGeom prst="rect">
                <a:avLst/>
              </a:prstGeom>
              <a:blipFill>
                <a:blip r:embed="rId4"/>
                <a:stretch>
                  <a:fillRect b="-1667"/>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3E79C132-1711-4B9D-B267-24760D7F94AF}"/>
              </a:ext>
            </a:extLst>
          </p:cNvPr>
          <p:cNvSpPr/>
          <p:nvPr/>
        </p:nvSpPr>
        <p:spPr>
          <a:xfrm>
            <a:off x="3668063" y="2356394"/>
            <a:ext cx="9188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FD8F56-3DEF-4C87-9B67-C85C0D4AA869}"/>
              </a:ext>
            </a:extLst>
          </p:cNvPr>
          <p:cNvSpPr/>
          <p:nvPr/>
        </p:nvSpPr>
        <p:spPr>
          <a:xfrm>
            <a:off x="4805683" y="2241713"/>
            <a:ext cx="2610035" cy="35657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Our policy</a:t>
            </a:r>
          </a:p>
        </p:txBody>
      </p:sp>
      <p:sp>
        <p:nvSpPr>
          <p:cNvPr id="11" name="Arrow: Right 10">
            <a:extLst>
              <a:ext uri="{FF2B5EF4-FFF2-40B4-BE49-F238E27FC236}">
                <a16:creationId xmlns:a16="http://schemas.microsoft.com/office/drawing/2014/main" id="{095AB036-6EF1-4B0D-BAEE-301528F3A34C}"/>
              </a:ext>
            </a:extLst>
          </p:cNvPr>
          <p:cNvSpPr/>
          <p:nvPr/>
        </p:nvSpPr>
        <p:spPr>
          <a:xfrm>
            <a:off x="7527956" y="1958335"/>
            <a:ext cx="763479" cy="218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2CFB8D4-B512-49E6-A044-FC2382CE780D}"/>
                  </a:ext>
                </a:extLst>
              </p:cNvPr>
              <p:cNvSpPr/>
              <p:nvPr/>
            </p:nvSpPr>
            <p:spPr>
              <a:xfrm>
                <a:off x="8409408" y="1601766"/>
                <a:ext cx="3342441" cy="960251"/>
              </a:xfrm>
              <a:prstGeom prst="rect">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solidFill>
                      <a:schemeClr val="tx1"/>
                    </a:solidFill>
                  </a:rPr>
                  <a:t>V(</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𝜃</m:t>
                    </m:r>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𝐸</m:t>
                        </m:r>
                      </m:e>
                      <m:sub>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𝜋</m:t>
                            </m:r>
                          </m:e>
                          <m:sub>
                            <m:r>
                              <a:rPr lang="en-US" sz="1200" b="0" i="1" smtClean="0">
                                <a:solidFill>
                                  <a:schemeClr val="tx1"/>
                                </a:solidFill>
                                <a:latin typeface="Cambria Math" panose="02040503050406030204" pitchFamily="18" charset="0"/>
                                <a:ea typeface="Cambria Math" panose="02040503050406030204" pitchFamily="18" charset="0"/>
                              </a:rPr>
                              <m:t>𝜃</m:t>
                            </m:r>
                          </m:sub>
                        </m:sSub>
                      </m:sub>
                    </m:sSub>
                    <m:r>
                      <a:rPr lang="en-US" sz="1200" b="0" i="1" smtClean="0">
                        <a:solidFill>
                          <a:schemeClr val="tx1"/>
                        </a:solidFill>
                        <a:latin typeface="Cambria Math" panose="02040503050406030204" pitchFamily="18" charset="0"/>
                        <a:ea typeface="Cambria Math" panose="02040503050406030204" pitchFamily="18" charset="0"/>
                      </a:rPr>
                      <m:t>[</m:t>
                    </m:r>
                    <m:nary>
                      <m:naryPr>
                        <m:chr m:val="∑"/>
                        <m:ctrlPr>
                          <a:rPr lang="en-US" sz="1200" i="1">
                            <a:solidFill>
                              <a:schemeClr val="tx1"/>
                            </a:solidFill>
                            <a:latin typeface="Cambria Math" panose="02040503050406030204" pitchFamily="18" charset="0"/>
                            <a:ea typeface="Cambria Math" panose="02040503050406030204" pitchFamily="18" charset="0"/>
                          </a:rPr>
                        </m:ctrlPr>
                      </m:naryPr>
                      <m:sub>
                        <m:r>
                          <m:rPr>
                            <m:brk m:alnAt="23"/>
                          </m:rPr>
                          <a:rPr lang="en-US" sz="1200" i="1">
                            <a:solidFill>
                              <a:schemeClr val="tx1"/>
                            </a:solidFill>
                            <a:latin typeface="Cambria Math" panose="02040503050406030204" pitchFamily="18" charset="0"/>
                            <a:ea typeface="Cambria Math" panose="02040503050406030204" pitchFamily="18" charset="0"/>
                          </a:rPr>
                          <m:t>𝑡</m:t>
                        </m:r>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0</m:t>
                        </m:r>
                      </m:sub>
                      <m:sup>
                        <m:r>
                          <a:rPr lang="en-US" sz="1200" i="1">
                            <a:solidFill>
                              <a:schemeClr val="tx1"/>
                            </a:solidFill>
                            <a:latin typeface="Cambria Math" panose="02040503050406030204" pitchFamily="18" charset="0"/>
                            <a:ea typeface="Cambria Math" panose="02040503050406030204" pitchFamily="18" charset="0"/>
                          </a:rPr>
                          <m:t>𝑡</m:t>
                        </m:r>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𝑇</m:t>
                        </m:r>
                      </m:sup>
                      <m:e>
                        <m:r>
                          <a:rPr lang="en-US" sz="1200" i="1">
                            <a:solidFill>
                              <a:schemeClr val="tx1"/>
                            </a:solidFill>
                            <a:latin typeface="Cambria Math" panose="02040503050406030204" pitchFamily="18" charset="0"/>
                            <a:ea typeface="Cambria Math" panose="02040503050406030204" pitchFamily="18" charset="0"/>
                          </a:rPr>
                          <m:t>𝑅</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sub>
                            </m:sSub>
                            <m:r>
                              <a:rPr lang="en-US" sz="120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𝑎</m:t>
                                </m:r>
                              </m:e>
                              <m:sub>
                                <m:r>
                                  <a:rPr lang="en-US" sz="1200" i="1">
                                    <a:solidFill>
                                      <a:schemeClr val="tx1"/>
                                    </a:solidFill>
                                    <a:latin typeface="Cambria Math" panose="02040503050406030204" pitchFamily="18" charset="0"/>
                                    <a:ea typeface="Cambria Math" panose="02040503050406030204" pitchFamily="18" charset="0"/>
                                  </a:rPr>
                                  <m:t>𝑡</m:t>
                                </m:r>
                              </m:sub>
                            </m:sSub>
                          </m:e>
                        </m:d>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𝜋</m:t>
                            </m:r>
                          </m:e>
                          <m:sub>
                            <m:r>
                              <a:rPr lang="en-US" sz="1200" i="1">
                                <a:solidFill>
                                  <a:schemeClr val="tx1"/>
                                </a:solidFill>
                                <a:latin typeface="Cambria Math" panose="02040503050406030204" pitchFamily="18" charset="0"/>
                                <a:ea typeface="Cambria Math" panose="02040503050406030204" pitchFamily="18" charset="0"/>
                              </a:rPr>
                              <m:t>𝜃</m:t>
                            </m:r>
                          </m:sub>
                        </m:sSub>
                        <m:r>
                          <a:rPr lang="en-US" sz="1200" b="0" i="1" smtClean="0">
                            <a:solidFill>
                              <a:schemeClr val="tx1"/>
                            </a:solidFill>
                            <a:latin typeface="Cambria Math" panose="02040503050406030204" pitchFamily="18" charset="0"/>
                            <a:ea typeface="Cambria Math" panose="02040503050406030204" pitchFamily="18" charset="0"/>
                          </a:rPr>
                          <m:t>]</m:t>
                        </m:r>
                      </m:e>
                    </m:nary>
                  </m:oMath>
                </a14:m>
                <a:r>
                  <a:rPr lang="en-US" sz="1200" dirty="0">
                    <a:solidFill>
                      <a:schemeClr val="tx1"/>
                    </a:solidFill>
                  </a:rPr>
                  <a:t>=</a:t>
                </a:r>
                <a14:m>
                  <m:oMath xmlns:m="http://schemas.openxmlformats.org/officeDocument/2006/math">
                    <m:nary>
                      <m:naryPr>
                        <m:chr m:val="∑"/>
                        <m:supHide m:val="on"/>
                        <m:ctrlPr>
                          <a:rPr lang="en-US" sz="1200" i="1" dirty="0" smtClean="0">
                            <a:solidFill>
                              <a:schemeClr val="tx1"/>
                            </a:solidFill>
                            <a:latin typeface="Cambria Math" panose="02040503050406030204" pitchFamily="18" charset="0"/>
                          </a:rPr>
                        </m:ctrlPr>
                      </m:naryPr>
                      <m:sub>
                        <m:r>
                          <m:rPr>
                            <m:brk m:alnAt="7"/>
                          </m:rPr>
                          <a:rPr lang="en-US" sz="1200" i="1" dirty="0" smtClean="0">
                            <a:solidFill>
                              <a:schemeClr val="tx1"/>
                            </a:solidFill>
                            <a:latin typeface="Cambria Math" panose="02040503050406030204" pitchFamily="18" charset="0"/>
                            <a:ea typeface="Cambria Math" panose="02040503050406030204" pitchFamily="18" charset="0"/>
                          </a:rPr>
                          <m:t>𝜏</m:t>
                        </m:r>
                      </m:sub>
                      <m:sup/>
                      <m:e>
                        <m:r>
                          <a:rPr lang="en-US" sz="1200" b="0" i="1" dirty="0" smtClean="0">
                            <a:solidFill>
                              <a:schemeClr val="tx1"/>
                            </a:solidFill>
                            <a:latin typeface="Cambria Math" panose="02040503050406030204" pitchFamily="18" charset="0"/>
                          </a:rPr>
                          <m:t>𝑝</m:t>
                        </m:r>
                        <m:d>
                          <m:dPr>
                            <m:ctrlPr>
                              <a:rPr lang="en-US" sz="1200" b="0" i="1" dirty="0" smtClean="0">
                                <a:solidFill>
                                  <a:schemeClr val="tx1"/>
                                </a:solidFill>
                                <a:latin typeface="Cambria Math" panose="02040503050406030204" pitchFamily="18" charset="0"/>
                              </a:rPr>
                            </m:ctrlPr>
                          </m:dPr>
                          <m:e>
                            <m:r>
                              <a:rPr lang="en-US" sz="1200" b="0" i="1" dirty="0" smtClean="0">
                                <a:solidFill>
                                  <a:schemeClr val="tx1"/>
                                </a:solidFill>
                                <a:latin typeface="Cambria Math" panose="02040503050406030204" pitchFamily="18" charset="0"/>
                                <a:ea typeface="Cambria Math" panose="02040503050406030204" pitchFamily="18" charset="0"/>
                              </a:rPr>
                              <m:t>𝜏</m:t>
                            </m:r>
                            <m:r>
                              <a:rPr lang="en-US" sz="1200" b="0" i="1" dirty="0" smtClean="0">
                                <a:solidFill>
                                  <a:schemeClr val="tx1"/>
                                </a:solidFill>
                                <a:latin typeface="Cambria Math" panose="02040503050406030204" pitchFamily="18" charset="0"/>
                                <a:ea typeface="Cambria Math" panose="02040503050406030204" pitchFamily="18" charset="0"/>
                              </a:rPr>
                              <m:t>;</m:t>
                            </m:r>
                            <m:r>
                              <a:rPr lang="en-US" sz="1200" b="0" i="1" dirty="0" smtClean="0">
                                <a:solidFill>
                                  <a:schemeClr val="tx1"/>
                                </a:solidFill>
                                <a:latin typeface="Cambria Math" panose="02040503050406030204" pitchFamily="18" charset="0"/>
                                <a:ea typeface="Cambria Math" panose="02040503050406030204" pitchFamily="18" charset="0"/>
                              </a:rPr>
                              <m:t>𝜃</m:t>
                            </m:r>
                          </m:e>
                        </m:d>
                        <m:r>
                          <a:rPr lang="en-US" sz="1200" b="0" i="1" dirty="0" smtClean="0">
                            <a:solidFill>
                              <a:schemeClr val="tx1"/>
                            </a:solidFill>
                            <a:latin typeface="Cambria Math" panose="02040503050406030204" pitchFamily="18" charset="0"/>
                            <a:ea typeface="Cambria Math" panose="02040503050406030204" pitchFamily="18" charset="0"/>
                          </a:rPr>
                          <m:t>𝑅</m:t>
                        </m:r>
                        <m:r>
                          <a:rPr lang="en-US" sz="1200" b="0" i="1" dirty="0" smtClean="0">
                            <a:solidFill>
                              <a:schemeClr val="tx1"/>
                            </a:solidFill>
                            <a:latin typeface="Cambria Math" panose="02040503050406030204" pitchFamily="18" charset="0"/>
                            <a:ea typeface="Cambria Math" panose="02040503050406030204" pitchFamily="18" charset="0"/>
                          </a:rPr>
                          <m:t>(</m:t>
                        </m:r>
                        <m:r>
                          <a:rPr lang="en-US" sz="1200" b="0" i="1" dirty="0" smtClean="0">
                            <a:solidFill>
                              <a:schemeClr val="tx1"/>
                            </a:solidFill>
                            <a:latin typeface="Cambria Math" panose="02040503050406030204" pitchFamily="18" charset="0"/>
                            <a:ea typeface="Cambria Math" panose="02040503050406030204" pitchFamily="18" charset="0"/>
                          </a:rPr>
                          <m:t>𝜏</m:t>
                        </m:r>
                        <m:r>
                          <a:rPr lang="en-US" sz="1200" b="0" i="1" dirty="0" smtClean="0">
                            <a:solidFill>
                              <a:schemeClr val="tx1"/>
                            </a:solidFill>
                            <a:latin typeface="Cambria Math" panose="02040503050406030204" pitchFamily="18" charset="0"/>
                            <a:ea typeface="Cambria Math" panose="02040503050406030204" pitchFamily="18" charset="0"/>
                          </a:rPr>
                          <m:t>)</m:t>
                        </m:r>
                      </m:e>
                    </m:nary>
                  </m:oMath>
                </a14:m>
                <a:endParaRPr lang="en-US" sz="1200" dirty="0">
                  <a:solidFill>
                    <a:schemeClr val="tx1"/>
                  </a:solidFill>
                </a:endParaRPr>
              </a:p>
            </p:txBody>
          </p:sp>
        </mc:Choice>
        <mc:Fallback xmlns="">
          <p:sp>
            <p:nvSpPr>
              <p:cNvPr id="12" name="Rectangle 11">
                <a:extLst>
                  <a:ext uri="{FF2B5EF4-FFF2-40B4-BE49-F238E27FC236}">
                    <a16:creationId xmlns:a16="http://schemas.microsoft.com/office/drawing/2014/main" id="{72CFB8D4-B512-49E6-A044-FC2382CE780D}"/>
                  </a:ext>
                </a:extLst>
              </p:cNvPr>
              <p:cNvSpPr>
                <a:spLocks noRot="1" noChangeAspect="1" noMove="1" noResize="1" noEditPoints="1" noAdjustHandles="1" noChangeArrowheads="1" noChangeShapeType="1" noTextEdit="1"/>
              </p:cNvSpPr>
              <p:nvPr/>
            </p:nvSpPr>
            <p:spPr>
              <a:xfrm>
                <a:off x="8409408" y="1601766"/>
                <a:ext cx="3342441" cy="960251"/>
              </a:xfrm>
              <a:prstGeom prst="rect">
                <a:avLst/>
              </a:prstGeom>
              <a:blipFill>
                <a:blip r:embed="rId5"/>
                <a:stretch>
                  <a:fillRect b="-9434"/>
                </a:stretch>
              </a:blipFill>
            </p:spPr>
            <p:txBody>
              <a:bodyPr/>
              <a:lstStyle/>
              <a:p>
                <a:r>
                  <a:rPr lang="en-US">
                    <a:noFill/>
                  </a:rPr>
                  <a:t> </a:t>
                </a:r>
              </a:p>
            </p:txBody>
          </p:sp>
        </mc:Fallback>
      </mc:AlternateContent>
      <p:cxnSp>
        <p:nvCxnSpPr>
          <p:cNvPr id="14" name="Connector: Elbow 13">
            <a:extLst>
              <a:ext uri="{FF2B5EF4-FFF2-40B4-BE49-F238E27FC236}">
                <a16:creationId xmlns:a16="http://schemas.microsoft.com/office/drawing/2014/main" id="{3C2B9882-E6FE-42AF-B2A0-7691006AB07D}"/>
              </a:ext>
            </a:extLst>
          </p:cNvPr>
          <p:cNvCxnSpPr>
            <a:stCxn id="12" idx="2"/>
          </p:cNvCxnSpPr>
          <p:nvPr/>
        </p:nvCxnSpPr>
        <p:spPr>
          <a:xfrm rot="5400000">
            <a:off x="9236529" y="2584899"/>
            <a:ext cx="866983" cy="8212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2B38541-7C83-4D07-AB30-D39AAD9B2927}"/>
                  </a:ext>
                </a:extLst>
              </p:cNvPr>
              <p:cNvSpPr/>
              <p:nvPr/>
            </p:nvSpPr>
            <p:spPr>
              <a:xfrm>
                <a:off x="6096000" y="3522268"/>
                <a:ext cx="3749337" cy="5948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 </a:t>
                </a:r>
                <a:r>
                  <a:rPr lang="en-US" dirty="0">
                    <a:solidFill>
                      <a:schemeClr val="bg1"/>
                    </a:solidFill>
                    <a:sym typeface="Wingdings" panose="05000000000000000000" pitchFamily="2" charset="2"/>
                  </a:rPr>
                  <a:t> probability over trajectories when executing policy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𝜋</m:t>
                        </m:r>
                      </m:e>
                      <m:sub>
                        <m:r>
                          <a:rPr lang="en-US" i="1" smtClean="0">
                            <a:solidFill>
                              <a:schemeClr val="bg1"/>
                            </a:solidFill>
                            <a:latin typeface="Cambria Math" panose="02040503050406030204" pitchFamily="18" charset="0"/>
                            <a:ea typeface="Cambria Math" panose="02040503050406030204" pitchFamily="18" charset="0"/>
                          </a:rPr>
                          <m:t>𝜃</m:t>
                        </m:r>
                      </m:sub>
                    </m:sSub>
                  </m:oMath>
                </a14:m>
                <a:endParaRPr lang="en-US" dirty="0">
                  <a:solidFill>
                    <a:schemeClr val="bg1"/>
                  </a:solidFill>
                </a:endParaRPr>
              </a:p>
            </p:txBody>
          </p:sp>
        </mc:Choice>
        <mc:Fallback xmlns="">
          <p:sp>
            <p:nvSpPr>
              <p:cNvPr id="15" name="Rectangle 14">
                <a:extLst>
                  <a:ext uri="{FF2B5EF4-FFF2-40B4-BE49-F238E27FC236}">
                    <a16:creationId xmlns:a16="http://schemas.microsoft.com/office/drawing/2014/main" id="{E2B38541-7C83-4D07-AB30-D39AAD9B2927}"/>
                  </a:ext>
                </a:extLst>
              </p:cNvPr>
              <p:cNvSpPr>
                <a:spLocks noRot="1" noChangeAspect="1" noMove="1" noResize="1" noEditPoints="1" noAdjustHandles="1" noChangeArrowheads="1" noChangeShapeType="1" noTextEdit="1"/>
              </p:cNvSpPr>
              <p:nvPr/>
            </p:nvSpPr>
            <p:spPr>
              <a:xfrm>
                <a:off x="6096000" y="3522268"/>
                <a:ext cx="3749337" cy="594804"/>
              </a:xfrm>
              <a:prstGeom prst="rect">
                <a:avLst/>
              </a:prstGeom>
              <a:blipFill>
                <a:blip r:embed="rId6"/>
                <a:stretch>
                  <a:fillRect t="-9091" b="-19192"/>
                </a:stretch>
              </a:blipFill>
            </p:spPr>
            <p:txBody>
              <a:bodyPr/>
              <a:lstStyle/>
              <a:p>
                <a:r>
                  <a:rPr lang="en-US">
                    <a:noFill/>
                  </a:rPr>
                  <a:t> </a:t>
                </a:r>
              </a:p>
            </p:txBody>
          </p:sp>
        </mc:Fallback>
      </mc:AlternateContent>
      <p:cxnSp>
        <p:nvCxnSpPr>
          <p:cNvPr id="17" name="Connector: Elbow 16">
            <a:extLst>
              <a:ext uri="{FF2B5EF4-FFF2-40B4-BE49-F238E27FC236}">
                <a16:creationId xmlns:a16="http://schemas.microsoft.com/office/drawing/2014/main" id="{CCB265D4-1D4D-4F99-A85C-31DDC51B9DD2}"/>
              </a:ext>
            </a:extLst>
          </p:cNvPr>
          <p:cNvCxnSpPr>
            <a:cxnSpLocks/>
            <a:stCxn id="15" idx="2"/>
            <a:endCxn id="18" idx="0"/>
          </p:cNvCxnSpPr>
          <p:nvPr/>
        </p:nvCxnSpPr>
        <p:spPr>
          <a:xfrm rot="5400000">
            <a:off x="6120105" y="3629206"/>
            <a:ext cx="1362699" cy="23384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32F7438-F87C-462D-B087-EEBA11C34DB7}"/>
                  </a:ext>
                </a:extLst>
              </p:cNvPr>
              <p:cNvSpPr/>
              <p:nvPr/>
            </p:nvSpPr>
            <p:spPr>
              <a:xfrm>
                <a:off x="3150288" y="5479771"/>
                <a:ext cx="4963902" cy="11978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Goal </a:t>
                </a:r>
                <a:r>
                  <a:rPr lang="en-US" sz="1400" dirty="0">
                    <a:solidFill>
                      <a:schemeClr val="tx1"/>
                    </a:solidFill>
                    <a:sym typeface="Wingdings" panose="05000000000000000000" pitchFamily="2" charset="2"/>
                  </a:rPr>
                  <a:t> </a:t>
                </a:r>
                <a14:m>
                  <m:oMath xmlns:m="http://schemas.openxmlformats.org/officeDocument/2006/math">
                    <m:sSub>
                      <m:sSubPr>
                        <m:ctrlPr>
                          <a:rPr lang="en-US" sz="1400" i="1" smtClean="0">
                            <a:solidFill>
                              <a:schemeClr val="tx1"/>
                            </a:solidFill>
                            <a:latin typeface="Cambria Math" panose="02040503050406030204" pitchFamily="18" charset="0"/>
                            <a:sym typeface="Wingdings" panose="05000000000000000000" pitchFamily="2" charset="2"/>
                          </a:rPr>
                        </m:ctrlPr>
                      </m:sSubPr>
                      <m:e>
                        <m:r>
                          <a:rPr lang="en-US" sz="1400" b="0" i="1" smtClean="0">
                            <a:solidFill>
                              <a:schemeClr val="tx1"/>
                            </a:solidFill>
                            <a:latin typeface="Cambria Math" panose="02040503050406030204" pitchFamily="18" charset="0"/>
                            <a:sym typeface="Wingdings" panose="05000000000000000000" pitchFamily="2" charset="2"/>
                          </a:rPr>
                          <m:t>𝑎𝑟𝑔𝑚𝑎𝑥</m:t>
                        </m:r>
                      </m:e>
                      <m:sub>
                        <m:r>
                          <a:rPr lang="en-US" sz="1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𝜃</m:t>
                        </m:r>
                      </m:sub>
                    </m:sSub>
                    <m:r>
                      <a:rPr lang="en-US" sz="1400" b="0" i="1" smtClean="0">
                        <a:solidFill>
                          <a:schemeClr val="tx1"/>
                        </a:solidFill>
                        <a:latin typeface="Cambria Math" panose="02040503050406030204" pitchFamily="18" charset="0"/>
                        <a:sym typeface="Wingdings" panose="05000000000000000000" pitchFamily="2" charset="2"/>
                      </a:rPr>
                      <m:t>𝑉</m:t>
                    </m:r>
                    <m:d>
                      <m:dPr>
                        <m:ctrlPr>
                          <a:rPr lang="en-US" sz="1400" b="0" i="1" smtClean="0">
                            <a:solidFill>
                              <a:schemeClr val="tx1"/>
                            </a:solidFill>
                            <a:latin typeface="Cambria Math" panose="02040503050406030204" pitchFamily="18" charset="0"/>
                            <a:sym typeface="Wingdings" panose="05000000000000000000" pitchFamily="2" charset="2"/>
                          </a:rPr>
                        </m:ctrlPr>
                      </m:dPr>
                      <m:e>
                        <m:r>
                          <a:rPr lang="en-US" sz="14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𝜃</m:t>
                        </m:r>
                      </m:e>
                    </m:d>
                    <m:r>
                      <a:rPr lang="en-US" sz="14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m:t>
                    </m:r>
                    <m:sSub>
                      <m:sSubPr>
                        <m:ctrlPr>
                          <a:rPr lang="en-US" sz="1400" i="1">
                            <a:solidFill>
                              <a:schemeClr val="tx1"/>
                            </a:solidFill>
                            <a:latin typeface="Cambria Math" panose="02040503050406030204" pitchFamily="18" charset="0"/>
                            <a:sym typeface="Wingdings" panose="05000000000000000000" pitchFamily="2" charset="2"/>
                          </a:rPr>
                        </m:ctrlPr>
                      </m:sSubPr>
                      <m:e>
                        <m:r>
                          <a:rPr lang="en-US" sz="1400" i="1">
                            <a:solidFill>
                              <a:schemeClr val="tx1"/>
                            </a:solidFill>
                            <a:latin typeface="Cambria Math" panose="02040503050406030204" pitchFamily="18" charset="0"/>
                            <a:sym typeface="Wingdings" panose="05000000000000000000" pitchFamily="2" charset="2"/>
                          </a:rPr>
                          <m:t>𝑎𝑟𝑔𝑚𝑎𝑥</m:t>
                        </m:r>
                      </m:e>
                      <m:sub>
                        <m:r>
                          <a:rPr lang="en-US" sz="1400" i="1">
                            <a:solidFill>
                              <a:schemeClr val="tx1"/>
                            </a:solidFill>
                            <a:latin typeface="Cambria Math" panose="02040503050406030204" pitchFamily="18" charset="0"/>
                            <a:ea typeface="Cambria Math" panose="02040503050406030204" pitchFamily="18" charset="0"/>
                            <a:sym typeface="Wingdings" panose="05000000000000000000" pitchFamily="2" charset="2"/>
                          </a:rPr>
                          <m:t>𝜃</m:t>
                        </m:r>
                      </m:sub>
                    </m:sSub>
                    <m:nary>
                      <m:naryPr>
                        <m:chr m:val="∑"/>
                        <m:supHide m:val="on"/>
                        <m:ctrlPr>
                          <a:rPr lang="en-US" sz="1400" i="1" dirty="0">
                            <a:solidFill>
                              <a:schemeClr val="tx1"/>
                            </a:solidFill>
                            <a:latin typeface="Cambria Math" panose="02040503050406030204" pitchFamily="18" charset="0"/>
                          </a:rPr>
                        </m:ctrlPr>
                      </m:naryPr>
                      <m:sub>
                        <m:r>
                          <m:rPr>
                            <m:brk m:alnAt="7"/>
                          </m:rPr>
                          <a:rPr lang="en-US" sz="1400" i="1" dirty="0">
                            <a:solidFill>
                              <a:schemeClr val="tx1"/>
                            </a:solidFill>
                            <a:latin typeface="Cambria Math" panose="02040503050406030204" pitchFamily="18" charset="0"/>
                            <a:ea typeface="Cambria Math" panose="02040503050406030204" pitchFamily="18" charset="0"/>
                          </a:rPr>
                          <m:t>𝜏</m:t>
                        </m:r>
                      </m:sub>
                      <m:sup/>
                      <m:e>
                        <m:r>
                          <a:rPr lang="en-US" sz="1400" i="1" dirty="0">
                            <a:solidFill>
                              <a:schemeClr val="tx1"/>
                            </a:solidFill>
                            <a:latin typeface="Cambria Math" panose="02040503050406030204" pitchFamily="18" charset="0"/>
                          </a:rPr>
                          <m:t>𝑝</m:t>
                        </m:r>
                        <m:d>
                          <m:dPr>
                            <m:ctrlPr>
                              <a:rPr lang="en-US" sz="1400" i="1" dirty="0">
                                <a:solidFill>
                                  <a:schemeClr val="tx1"/>
                                </a:solidFill>
                                <a:latin typeface="Cambria Math" panose="02040503050406030204" pitchFamily="18" charset="0"/>
                              </a:rPr>
                            </m:ctrlPr>
                          </m:dPr>
                          <m:e>
                            <m:r>
                              <a:rPr lang="en-US" sz="1400" i="1" dirty="0">
                                <a:solidFill>
                                  <a:schemeClr val="tx1"/>
                                </a:solidFill>
                                <a:latin typeface="Cambria Math" panose="02040503050406030204" pitchFamily="18" charset="0"/>
                                <a:ea typeface="Cambria Math" panose="02040503050406030204" pitchFamily="18" charset="0"/>
                              </a:rPr>
                              <m:t>𝜏</m:t>
                            </m:r>
                            <m:r>
                              <a:rPr lang="en-US" sz="1400" i="1" dirty="0">
                                <a:solidFill>
                                  <a:schemeClr val="tx1"/>
                                </a:solidFill>
                                <a:latin typeface="Cambria Math" panose="02040503050406030204" pitchFamily="18" charset="0"/>
                                <a:ea typeface="Cambria Math" panose="02040503050406030204" pitchFamily="18" charset="0"/>
                              </a:rPr>
                              <m:t>;</m:t>
                            </m:r>
                            <m:r>
                              <a:rPr lang="en-US" sz="1400" i="1" dirty="0">
                                <a:solidFill>
                                  <a:schemeClr val="tx1"/>
                                </a:solidFill>
                                <a:latin typeface="Cambria Math" panose="02040503050406030204" pitchFamily="18" charset="0"/>
                                <a:ea typeface="Cambria Math" panose="02040503050406030204" pitchFamily="18" charset="0"/>
                              </a:rPr>
                              <m:t>𝜃</m:t>
                            </m:r>
                          </m:e>
                        </m:d>
                        <m:r>
                          <a:rPr lang="en-US" sz="1400" i="1" dirty="0">
                            <a:solidFill>
                              <a:schemeClr val="tx1"/>
                            </a:solidFill>
                            <a:latin typeface="Cambria Math" panose="02040503050406030204" pitchFamily="18" charset="0"/>
                            <a:ea typeface="Cambria Math" panose="02040503050406030204" pitchFamily="18" charset="0"/>
                          </a:rPr>
                          <m:t>𝑅</m:t>
                        </m:r>
                        <m:r>
                          <a:rPr lang="en-US" sz="1400" i="1" dirty="0">
                            <a:solidFill>
                              <a:schemeClr val="tx1"/>
                            </a:solidFill>
                            <a:latin typeface="Cambria Math" panose="02040503050406030204" pitchFamily="18" charset="0"/>
                            <a:ea typeface="Cambria Math" panose="02040503050406030204" pitchFamily="18" charset="0"/>
                          </a:rPr>
                          <m:t>(</m:t>
                        </m:r>
                        <m:r>
                          <a:rPr lang="en-US" sz="1400" i="1" dirty="0">
                            <a:solidFill>
                              <a:schemeClr val="tx1"/>
                            </a:solidFill>
                            <a:latin typeface="Cambria Math" panose="02040503050406030204" pitchFamily="18" charset="0"/>
                            <a:ea typeface="Cambria Math" panose="02040503050406030204" pitchFamily="18" charset="0"/>
                          </a:rPr>
                          <m:t>𝜏</m:t>
                        </m:r>
                        <m:r>
                          <a:rPr lang="en-US" sz="1400" i="1" dirty="0">
                            <a:solidFill>
                              <a:schemeClr val="tx1"/>
                            </a:solidFill>
                            <a:latin typeface="Cambria Math" panose="02040503050406030204" pitchFamily="18" charset="0"/>
                            <a:ea typeface="Cambria Math" panose="02040503050406030204" pitchFamily="18" charset="0"/>
                          </a:rPr>
                          <m:t>)</m:t>
                        </m:r>
                      </m:e>
                    </m:nary>
                  </m:oMath>
                </a14:m>
                <a:endParaRPr lang="en-US" sz="1400" dirty="0">
                  <a:solidFill>
                    <a:schemeClr val="tx1"/>
                  </a:solidFill>
                </a:endParaRPr>
              </a:p>
            </p:txBody>
          </p:sp>
        </mc:Choice>
        <mc:Fallback xmlns="">
          <p:sp>
            <p:nvSpPr>
              <p:cNvPr id="18" name="Rectangle 17">
                <a:extLst>
                  <a:ext uri="{FF2B5EF4-FFF2-40B4-BE49-F238E27FC236}">
                    <a16:creationId xmlns:a16="http://schemas.microsoft.com/office/drawing/2014/main" id="{132F7438-F87C-462D-B087-EEBA11C34DB7}"/>
                  </a:ext>
                </a:extLst>
              </p:cNvPr>
              <p:cNvSpPr>
                <a:spLocks noRot="1" noChangeAspect="1" noMove="1" noResize="1" noEditPoints="1" noAdjustHandles="1" noChangeArrowheads="1" noChangeShapeType="1" noTextEdit="1"/>
              </p:cNvSpPr>
              <p:nvPr/>
            </p:nvSpPr>
            <p:spPr>
              <a:xfrm>
                <a:off x="3150288" y="5479771"/>
                <a:ext cx="4963902" cy="1197832"/>
              </a:xfrm>
              <a:prstGeom prst="rect">
                <a:avLst/>
              </a:prstGeom>
              <a:blipFill>
                <a:blip r:embed="rId7"/>
                <a:stretch>
                  <a:fillRect b="-4040"/>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C68A68BC-2A67-48DE-B276-4243589F61C2}"/>
              </a:ext>
            </a:extLst>
          </p:cNvPr>
          <p:cNvSpPr/>
          <p:nvPr/>
        </p:nvSpPr>
        <p:spPr>
          <a:xfrm>
            <a:off x="8581530" y="5781285"/>
            <a:ext cx="2821576" cy="5948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308390"/>
      </p:ext>
    </p:extLst>
  </p:cSld>
  <p:clrMapOvr>
    <a:masterClrMapping/>
  </p:clrMapOvr>
  <p:transition spd="slow">
    <p:circle/>
  </p:transition>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14BF3B6-96CF-4770-987D-802B236F8D67}"/>
              </a:ext>
            </a:extLst>
          </p:cNvPr>
          <p:cNvSpPr/>
          <p:nvPr/>
        </p:nvSpPr>
        <p:spPr>
          <a:xfrm>
            <a:off x="699247" y="613186"/>
            <a:ext cx="1764254" cy="8068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Proof continue</a:t>
            </a:r>
          </a:p>
        </p:txBody>
      </p:sp>
      <p:sp>
        <p:nvSpPr>
          <p:cNvPr id="3" name="Arrow: Right 2">
            <a:extLst>
              <a:ext uri="{FF2B5EF4-FFF2-40B4-BE49-F238E27FC236}">
                <a16:creationId xmlns:a16="http://schemas.microsoft.com/office/drawing/2014/main" id="{2E7B79F8-E7BB-4174-B6CB-DFCA43BBDC03}"/>
              </a:ext>
            </a:extLst>
          </p:cNvPr>
          <p:cNvSpPr/>
          <p:nvPr/>
        </p:nvSpPr>
        <p:spPr>
          <a:xfrm>
            <a:off x="2775473" y="849854"/>
            <a:ext cx="1290918" cy="3550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EF03C20-FA8E-41C5-A6E9-9A04DE5E1FC5}"/>
                  </a:ext>
                </a:extLst>
              </p:cNvPr>
              <p:cNvSpPr/>
              <p:nvPr/>
            </p:nvSpPr>
            <p:spPr>
              <a:xfrm>
                <a:off x="4453665" y="734209"/>
                <a:ext cx="2076225" cy="5647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First take gradient with respect to </a:t>
                </a:r>
                <a14:m>
                  <m:oMath xmlns:m="http://schemas.openxmlformats.org/officeDocument/2006/math">
                    <m:r>
                      <a:rPr lang="en-US" sz="1200" i="1" smtClean="0">
                        <a:latin typeface="Cambria Math" panose="02040503050406030204" pitchFamily="18" charset="0"/>
                        <a:ea typeface="Cambria Math" panose="02040503050406030204" pitchFamily="18" charset="0"/>
                      </a:rPr>
                      <m:t>𝜃</m:t>
                    </m:r>
                  </m:oMath>
                </a14:m>
                <a:endParaRPr lang="en-US" sz="1200" dirty="0"/>
              </a:p>
            </p:txBody>
          </p:sp>
        </mc:Choice>
        <mc:Fallback xmlns="">
          <p:sp>
            <p:nvSpPr>
              <p:cNvPr id="4" name="Rectangle 3">
                <a:extLst>
                  <a:ext uri="{FF2B5EF4-FFF2-40B4-BE49-F238E27FC236}">
                    <a16:creationId xmlns:a16="http://schemas.microsoft.com/office/drawing/2014/main" id="{FEF03C20-FA8E-41C5-A6E9-9A04DE5E1FC5}"/>
                  </a:ext>
                </a:extLst>
              </p:cNvPr>
              <p:cNvSpPr>
                <a:spLocks noRot="1" noChangeAspect="1" noMove="1" noResize="1" noEditPoints="1" noAdjustHandles="1" noChangeArrowheads="1" noChangeShapeType="1" noTextEdit="1"/>
              </p:cNvSpPr>
              <p:nvPr/>
            </p:nvSpPr>
            <p:spPr>
              <a:xfrm>
                <a:off x="4453665" y="734209"/>
                <a:ext cx="2076225" cy="564776"/>
              </a:xfrm>
              <a:prstGeom prst="rect">
                <a:avLst/>
              </a:prstGeom>
              <a:blipFill>
                <a:blip r:embed="rId2"/>
                <a:stretch>
                  <a:fillRect/>
                </a:stretch>
              </a:blipFill>
            </p:spPr>
            <p:txBody>
              <a:bodyPr/>
              <a:lstStyle/>
              <a:p>
                <a:r>
                  <a:rPr lang="en-US">
                    <a:noFill/>
                  </a:rPr>
                  <a:t> </a:t>
                </a:r>
              </a:p>
            </p:txBody>
          </p:sp>
        </mc:Fallback>
      </mc:AlternateContent>
      <p:sp>
        <p:nvSpPr>
          <p:cNvPr id="5" name="Arrow: Right 4">
            <a:extLst>
              <a:ext uri="{FF2B5EF4-FFF2-40B4-BE49-F238E27FC236}">
                <a16:creationId xmlns:a16="http://schemas.microsoft.com/office/drawing/2014/main" id="{782579FA-A12A-4D19-AF20-03AE7D8194CA}"/>
              </a:ext>
            </a:extLst>
          </p:cNvPr>
          <p:cNvSpPr/>
          <p:nvPr/>
        </p:nvSpPr>
        <p:spPr>
          <a:xfrm>
            <a:off x="6766560" y="849854"/>
            <a:ext cx="1473798" cy="3550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A77035-E190-4EFF-B0C3-7CF1EF179597}"/>
                  </a:ext>
                </a:extLst>
              </p:cNvPr>
              <p:cNvSpPr/>
              <p:nvPr/>
            </p:nvSpPr>
            <p:spPr>
              <a:xfrm>
                <a:off x="8627633" y="469302"/>
                <a:ext cx="2678654" cy="111610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m:rPr>
                              <m:sty m:val="p"/>
                            </m:rPr>
                            <a:rPr lang="en-US" sz="1200" i="1" smtClean="0">
                              <a:solidFill>
                                <a:schemeClr val="tx1"/>
                              </a:solidFill>
                              <a:latin typeface="Cambria Math" panose="02040503050406030204" pitchFamily="18" charset="0"/>
                              <a:ea typeface="Cambria Math" panose="02040503050406030204" pitchFamily="18" charset="0"/>
                            </a:rPr>
                            <m:t>∇</m:t>
                          </m:r>
                        </m:e>
                        <m:sub>
                          <m:r>
                            <a:rPr lang="en-US" sz="1200" i="1" smtClean="0">
                              <a:solidFill>
                                <a:schemeClr val="tx1"/>
                              </a:solidFill>
                              <a:latin typeface="Cambria Math" panose="02040503050406030204" pitchFamily="18" charset="0"/>
                              <a:ea typeface="Cambria Math" panose="02040503050406030204" pitchFamily="18" charset="0"/>
                            </a:rPr>
                            <m:t>𝜃</m:t>
                          </m:r>
                        </m:sub>
                      </m:sSub>
                      <m:r>
                        <a:rPr lang="en-US" sz="1200" b="0" i="1" smtClean="0">
                          <a:solidFill>
                            <a:schemeClr val="tx1"/>
                          </a:solidFill>
                          <a:latin typeface="Cambria Math" panose="02040503050406030204" pitchFamily="18" charset="0"/>
                        </a:rPr>
                        <m:t>𝑉</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d>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m:rPr>
                              <m:sty m:val="p"/>
                            </m:rPr>
                            <a:rPr lang="en-US" sz="1200" i="1">
                              <a:solidFill>
                                <a:schemeClr val="tx1"/>
                              </a:solidFill>
                              <a:latin typeface="Cambria Math" panose="02040503050406030204" pitchFamily="18" charset="0"/>
                              <a:ea typeface="Cambria Math" panose="02040503050406030204" pitchFamily="18" charset="0"/>
                            </a:rPr>
                            <m:t>∇</m:t>
                          </m:r>
                        </m:e>
                        <m:sub>
                          <m:r>
                            <a:rPr lang="en-US" sz="1200" i="1">
                              <a:solidFill>
                                <a:schemeClr val="tx1"/>
                              </a:solidFill>
                              <a:latin typeface="Cambria Math" panose="02040503050406030204" pitchFamily="18" charset="0"/>
                              <a:ea typeface="Cambria Math" panose="02040503050406030204" pitchFamily="18" charset="0"/>
                            </a:rPr>
                            <m:t>𝜃</m:t>
                          </m:r>
                        </m:sub>
                      </m:sSub>
                      <m:nary>
                        <m:naryPr>
                          <m:chr m:val="∑"/>
                          <m:supHide m:val="on"/>
                          <m:ctrlPr>
                            <a:rPr lang="en-US" sz="1200" i="1" dirty="0">
                              <a:solidFill>
                                <a:schemeClr val="tx1"/>
                              </a:solidFill>
                              <a:latin typeface="Cambria Math" panose="02040503050406030204" pitchFamily="18" charset="0"/>
                            </a:rPr>
                          </m:ctrlPr>
                        </m:naryPr>
                        <m:sub>
                          <m:r>
                            <m:rPr>
                              <m:brk m:alnAt="7"/>
                            </m:rPr>
                            <a:rPr lang="en-US" sz="1200" i="1" dirty="0">
                              <a:solidFill>
                                <a:schemeClr val="tx1"/>
                              </a:solidFill>
                              <a:latin typeface="Cambria Math" panose="02040503050406030204" pitchFamily="18" charset="0"/>
                              <a:ea typeface="Cambria Math" panose="02040503050406030204" pitchFamily="18" charset="0"/>
                            </a:rPr>
                            <m:t>𝜏</m:t>
                          </m:r>
                        </m:sub>
                        <m:sup/>
                        <m:e>
                          <m:r>
                            <a:rPr lang="en-US" sz="1200" i="1" dirty="0">
                              <a:solidFill>
                                <a:schemeClr val="tx1"/>
                              </a:solidFill>
                              <a:latin typeface="Cambria Math" panose="02040503050406030204" pitchFamily="18" charset="0"/>
                            </a:rPr>
                            <m:t>𝑝</m:t>
                          </m:r>
                          <m:d>
                            <m:dPr>
                              <m:ctrlPr>
                                <a:rPr lang="en-US" sz="1200" i="1" dirty="0">
                                  <a:solidFill>
                                    <a:schemeClr val="tx1"/>
                                  </a:solidFill>
                                  <a:latin typeface="Cambria Math" panose="02040503050406030204" pitchFamily="18" charset="0"/>
                                </a:rPr>
                              </m:ctrlPr>
                            </m:dPr>
                            <m:e>
                              <m:r>
                                <a:rPr lang="en-US" sz="1200" i="1" dirty="0">
                                  <a:solidFill>
                                    <a:schemeClr val="tx1"/>
                                  </a:solidFill>
                                  <a:latin typeface="Cambria Math" panose="02040503050406030204" pitchFamily="18" charset="0"/>
                                  <a:ea typeface="Cambria Math" panose="02040503050406030204" pitchFamily="18" charset="0"/>
                                </a:rPr>
                                <m:t>𝜏</m:t>
                              </m:r>
                              <m:r>
                                <a:rPr lang="en-US" sz="1200" i="1" dirty="0">
                                  <a:solidFill>
                                    <a:schemeClr val="tx1"/>
                                  </a:solidFill>
                                  <a:latin typeface="Cambria Math" panose="02040503050406030204" pitchFamily="18" charset="0"/>
                                  <a:ea typeface="Cambria Math" panose="02040503050406030204" pitchFamily="18" charset="0"/>
                                </a:rPr>
                                <m:t>;</m:t>
                              </m:r>
                              <m:r>
                                <a:rPr lang="en-US" sz="1200" i="1" dirty="0">
                                  <a:solidFill>
                                    <a:schemeClr val="tx1"/>
                                  </a:solidFill>
                                  <a:latin typeface="Cambria Math" panose="02040503050406030204" pitchFamily="18" charset="0"/>
                                  <a:ea typeface="Cambria Math" panose="02040503050406030204" pitchFamily="18" charset="0"/>
                                </a:rPr>
                                <m:t>𝜃</m:t>
                              </m:r>
                            </m:e>
                          </m:d>
                          <m:r>
                            <a:rPr lang="en-US" sz="1200" i="1" dirty="0">
                              <a:solidFill>
                                <a:schemeClr val="tx1"/>
                              </a:solidFill>
                              <a:latin typeface="Cambria Math" panose="02040503050406030204" pitchFamily="18" charset="0"/>
                              <a:ea typeface="Cambria Math" panose="02040503050406030204" pitchFamily="18" charset="0"/>
                            </a:rPr>
                            <m:t>𝑅</m:t>
                          </m:r>
                          <m:r>
                            <a:rPr lang="en-US" sz="1200" i="1" dirty="0">
                              <a:solidFill>
                                <a:schemeClr val="tx1"/>
                              </a:solidFill>
                              <a:latin typeface="Cambria Math" panose="02040503050406030204" pitchFamily="18" charset="0"/>
                              <a:ea typeface="Cambria Math" panose="02040503050406030204" pitchFamily="18" charset="0"/>
                            </a:rPr>
                            <m:t>(</m:t>
                          </m:r>
                          <m:r>
                            <a:rPr lang="en-US" sz="1200" i="1" dirty="0">
                              <a:solidFill>
                                <a:schemeClr val="tx1"/>
                              </a:solidFill>
                              <a:latin typeface="Cambria Math" panose="02040503050406030204" pitchFamily="18" charset="0"/>
                              <a:ea typeface="Cambria Math" panose="02040503050406030204" pitchFamily="18" charset="0"/>
                            </a:rPr>
                            <m:t>𝜏</m:t>
                          </m:r>
                          <m:r>
                            <a:rPr lang="en-US" sz="1200" i="1" dirty="0">
                              <a:solidFill>
                                <a:schemeClr val="tx1"/>
                              </a:solidFill>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6" name="Rectangle 5">
                <a:extLst>
                  <a:ext uri="{FF2B5EF4-FFF2-40B4-BE49-F238E27FC236}">
                    <a16:creationId xmlns:a16="http://schemas.microsoft.com/office/drawing/2014/main" id="{71A77035-E190-4EFF-B0C3-7CF1EF179597}"/>
                  </a:ext>
                </a:extLst>
              </p:cNvPr>
              <p:cNvSpPr>
                <a:spLocks noRot="1" noChangeAspect="1" noMove="1" noResize="1" noEditPoints="1" noAdjustHandles="1" noChangeArrowheads="1" noChangeShapeType="1" noTextEdit="1"/>
              </p:cNvSpPr>
              <p:nvPr/>
            </p:nvSpPr>
            <p:spPr>
              <a:xfrm>
                <a:off x="8627633" y="469302"/>
                <a:ext cx="2678654" cy="1116106"/>
              </a:xfrm>
              <a:prstGeom prst="rect">
                <a:avLst/>
              </a:prstGeom>
              <a:blipFill>
                <a:blip r:embed="rId3"/>
                <a:stretch>
                  <a:fillRect t="-29189" b="-529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48547D6-EE59-49C1-A3A3-F38D1A7702F9}"/>
                  </a:ext>
                </a:extLst>
              </p:cNvPr>
              <p:cNvSpPr/>
              <p:nvPr/>
            </p:nvSpPr>
            <p:spPr>
              <a:xfrm>
                <a:off x="650837" y="2622177"/>
                <a:ext cx="2565699" cy="103542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supHide m:val="on"/>
                          <m:ctrlPr>
                            <a:rPr lang="en-US" sz="1800" i="1" dirty="0" smtClean="0">
                              <a:solidFill>
                                <a:schemeClr val="tx1"/>
                              </a:solidFill>
                              <a:latin typeface="Cambria Math" panose="02040503050406030204" pitchFamily="18" charset="0"/>
                            </a:rPr>
                          </m:ctrlPr>
                        </m:naryPr>
                        <m:sub>
                          <m:r>
                            <m:rPr>
                              <m:brk m:alnAt="7"/>
                            </m:rPr>
                            <a:rPr lang="en-US" sz="1800" i="1" dirty="0">
                              <a:solidFill>
                                <a:schemeClr val="tx1"/>
                              </a:solidFill>
                              <a:latin typeface="Cambria Math" panose="02040503050406030204" pitchFamily="18" charset="0"/>
                              <a:ea typeface="Cambria Math" panose="02040503050406030204" pitchFamily="18" charset="0"/>
                            </a:rPr>
                            <m:t>𝜏</m:t>
                          </m:r>
                        </m:sub>
                        <m:sup/>
                        <m:e>
                          <m:sSub>
                            <m:sSubPr>
                              <m:ctrlPr>
                                <a:rPr lang="en-US" i="1">
                                  <a:solidFill>
                                    <a:schemeClr val="tx1"/>
                                  </a:solidFill>
                                  <a:latin typeface="Cambria Math" panose="02040503050406030204" pitchFamily="18" charset="0"/>
                                </a:rPr>
                              </m:ctrlPr>
                            </m:sSubPr>
                            <m:e>
                              <m:r>
                                <m:rPr>
                                  <m:sty m:val="p"/>
                                </m:rP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sz="1800" i="1" dirty="0" smtClean="0">
                              <a:solidFill>
                                <a:schemeClr val="tx1"/>
                              </a:solidFill>
                              <a:latin typeface="Cambria Math" panose="02040503050406030204" pitchFamily="18" charset="0"/>
                            </a:rPr>
                            <m:t>𝑝</m:t>
                          </m:r>
                          <m:d>
                            <m:dPr>
                              <m:ctrlPr>
                                <a:rPr lang="en-US" sz="1800" i="1" dirty="0">
                                  <a:solidFill>
                                    <a:schemeClr val="tx1"/>
                                  </a:solidFill>
                                  <a:latin typeface="Cambria Math" panose="02040503050406030204" pitchFamily="18" charset="0"/>
                                </a:rPr>
                              </m:ctrlPr>
                            </m:dPr>
                            <m:e>
                              <m:r>
                                <a:rPr lang="en-US" sz="1800" i="1" dirty="0">
                                  <a:solidFill>
                                    <a:schemeClr val="tx1"/>
                                  </a:solidFill>
                                  <a:latin typeface="Cambria Math" panose="02040503050406030204" pitchFamily="18" charset="0"/>
                                  <a:ea typeface="Cambria Math" panose="02040503050406030204" pitchFamily="18" charset="0"/>
                                </a:rPr>
                                <m:t>𝜏</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𝜃</m:t>
                              </m:r>
                            </m:e>
                          </m:d>
                          <m:r>
                            <a:rPr lang="en-US" sz="1800" i="1" dirty="0">
                              <a:solidFill>
                                <a:schemeClr val="tx1"/>
                              </a:solidFill>
                              <a:latin typeface="Cambria Math" panose="02040503050406030204" pitchFamily="18" charset="0"/>
                              <a:ea typeface="Cambria Math" panose="02040503050406030204" pitchFamily="18" charset="0"/>
                            </a:rPr>
                            <m:t>𝑅</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𝜏</m:t>
                          </m:r>
                          <m:r>
                            <a:rPr lang="en-US" sz="1800" i="1" dirty="0">
                              <a:solidFill>
                                <a:schemeClr val="tx1"/>
                              </a:solidFill>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7" name="Rectangle 6">
                <a:extLst>
                  <a:ext uri="{FF2B5EF4-FFF2-40B4-BE49-F238E27FC236}">
                    <a16:creationId xmlns:a16="http://schemas.microsoft.com/office/drawing/2014/main" id="{E48547D6-EE59-49C1-A3A3-F38D1A7702F9}"/>
                  </a:ext>
                </a:extLst>
              </p:cNvPr>
              <p:cNvSpPr>
                <a:spLocks noRot="1" noChangeAspect="1" noMove="1" noResize="1" noEditPoints="1" noAdjustHandles="1" noChangeArrowheads="1" noChangeShapeType="1" noTextEdit="1"/>
              </p:cNvSpPr>
              <p:nvPr/>
            </p:nvSpPr>
            <p:spPr>
              <a:xfrm>
                <a:off x="650837" y="2622177"/>
                <a:ext cx="2565699" cy="1035423"/>
              </a:xfrm>
              <a:prstGeom prst="rect">
                <a:avLst/>
              </a:prstGeom>
              <a:blipFill>
                <a:blip r:embed="rId4"/>
                <a:stretch>
                  <a:fillRect/>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FB1016BF-5FCD-4E8D-A286-8F6E852F22D1}"/>
              </a:ext>
            </a:extLst>
          </p:cNvPr>
          <p:cNvCxnSpPr>
            <a:cxnSpLocks/>
            <a:stCxn id="6" idx="3"/>
            <a:endCxn id="7" idx="1"/>
          </p:cNvCxnSpPr>
          <p:nvPr/>
        </p:nvCxnSpPr>
        <p:spPr>
          <a:xfrm flipH="1">
            <a:off x="650837" y="1027355"/>
            <a:ext cx="10655450" cy="2112534"/>
          </a:xfrm>
          <a:prstGeom prst="bentConnector5">
            <a:avLst>
              <a:gd name="adj1" fmla="val -2145"/>
              <a:gd name="adj2" fmla="val 50955"/>
              <a:gd name="adj3" fmla="val 10214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Arrow: Right 11">
            <a:extLst>
              <a:ext uri="{FF2B5EF4-FFF2-40B4-BE49-F238E27FC236}">
                <a16:creationId xmlns:a16="http://schemas.microsoft.com/office/drawing/2014/main" id="{E19F5C50-25D1-48EC-B023-AB3B1BCFC9E6}"/>
              </a:ext>
            </a:extLst>
          </p:cNvPr>
          <p:cNvSpPr/>
          <p:nvPr/>
        </p:nvSpPr>
        <p:spPr>
          <a:xfrm>
            <a:off x="3388658" y="2990626"/>
            <a:ext cx="753036" cy="32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45BC2CA-210D-4950-AC33-82C6846A4FDF}"/>
                  </a:ext>
                </a:extLst>
              </p:cNvPr>
              <p:cNvSpPr/>
              <p:nvPr/>
            </p:nvSpPr>
            <p:spPr>
              <a:xfrm>
                <a:off x="4432150" y="2622176"/>
                <a:ext cx="2829261" cy="103542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supHide m:val="on"/>
                          <m:ctrlPr>
                            <a:rPr lang="en-US" sz="1800" i="1" dirty="0" smtClean="0">
                              <a:solidFill>
                                <a:schemeClr val="tx1"/>
                              </a:solidFill>
                              <a:latin typeface="Cambria Math" panose="02040503050406030204" pitchFamily="18" charset="0"/>
                            </a:rPr>
                          </m:ctrlPr>
                        </m:naryPr>
                        <m:sub>
                          <m:r>
                            <m:rPr>
                              <m:brk m:alnAt="7"/>
                            </m:rPr>
                            <a:rPr lang="en-US" sz="1800" i="1" dirty="0">
                              <a:solidFill>
                                <a:schemeClr val="tx1"/>
                              </a:solidFill>
                              <a:latin typeface="Cambria Math" panose="02040503050406030204" pitchFamily="18" charset="0"/>
                              <a:ea typeface="Cambria Math" panose="02040503050406030204" pitchFamily="18" charset="0"/>
                            </a:rPr>
                            <m:t>𝜏</m:t>
                          </m:r>
                        </m:sub>
                        <m:sup/>
                        <m:e>
                          <m:sSub>
                            <m:sSubPr>
                              <m:ctrlPr>
                                <a:rPr lang="en-US" i="1">
                                  <a:solidFill>
                                    <a:schemeClr val="tx1"/>
                                  </a:solidFill>
                                  <a:latin typeface="Cambria Math" panose="02040503050406030204" pitchFamily="18" charset="0"/>
                                </a:rPr>
                              </m:ctrlPr>
                            </m:sSubPr>
                            <m:e>
                              <m:r>
                                <m:rPr>
                                  <m:sty m:val="p"/>
                                </m:rP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sz="1800" i="1" dirty="0">
                              <a:solidFill>
                                <a:schemeClr val="tx1"/>
                              </a:solidFill>
                              <a:latin typeface="Cambria Math" panose="02040503050406030204" pitchFamily="18" charset="0"/>
                            </a:rPr>
                            <m:t>𝑝</m:t>
                          </m:r>
                          <m:d>
                            <m:dPr>
                              <m:ctrlPr>
                                <a:rPr lang="en-US" sz="1800" i="1" dirty="0">
                                  <a:solidFill>
                                    <a:schemeClr val="tx1"/>
                                  </a:solidFill>
                                  <a:latin typeface="Cambria Math" panose="02040503050406030204" pitchFamily="18" charset="0"/>
                                </a:rPr>
                              </m:ctrlPr>
                            </m:dPr>
                            <m:e>
                              <m:r>
                                <a:rPr lang="en-US" sz="1800" i="1" dirty="0">
                                  <a:solidFill>
                                    <a:schemeClr val="tx1"/>
                                  </a:solidFill>
                                  <a:latin typeface="Cambria Math" panose="02040503050406030204" pitchFamily="18" charset="0"/>
                                  <a:ea typeface="Cambria Math" panose="02040503050406030204" pitchFamily="18" charset="0"/>
                                </a:rPr>
                                <m:t>𝜏</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𝜃</m:t>
                              </m:r>
                            </m:e>
                          </m:d>
                          <m:r>
                            <a:rPr lang="en-US" sz="1800" i="1" dirty="0">
                              <a:solidFill>
                                <a:schemeClr val="tx1"/>
                              </a:solidFill>
                              <a:latin typeface="Cambria Math" panose="02040503050406030204" pitchFamily="18" charset="0"/>
                              <a:ea typeface="Cambria Math" panose="02040503050406030204" pitchFamily="18" charset="0"/>
                            </a:rPr>
                            <m:t>𝑅</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𝜏</m:t>
                          </m:r>
                          <m:r>
                            <a:rPr lang="en-US" sz="1800" i="1" dirty="0">
                              <a:solidFill>
                                <a:schemeClr val="tx1"/>
                              </a:solidFill>
                              <a:latin typeface="Cambria Math" panose="02040503050406030204" pitchFamily="18" charset="0"/>
                              <a:ea typeface="Cambria Math" panose="02040503050406030204" pitchFamily="18" charset="0"/>
                            </a:rPr>
                            <m:t>)</m:t>
                          </m:r>
                          <m:f>
                            <m:fPr>
                              <m:ctrlPr>
                                <a:rPr lang="en-US" sz="1800" i="1" dirty="0" smtClean="0">
                                  <a:solidFill>
                                    <a:schemeClr val="tx1"/>
                                  </a:solidFill>
                                  <a:latin typeface="Cambria Math" panose="02040503050406030204" pitchFamily="18" charset="0"/>
                                  <a:ea typeface="Cambria Math" panose="02040503050406030204" pitchFamily="18" charset="0"/>
                                </a:rPr>
                              </m:ctrlPr>
                            </m:fPr>
                            <m:num>
                              <m:r>
                                <a:rPr lang="en-US" i="1" dirty="0">
                                  <a:solidFill>
                                    <a:schemeClr val="tx1"/>
                                  </a:solidFill>
                                  <a:latin typeface="Cambria Math" panose="02040503050406030204" pitchFamily="18" charset="0"/>
                                </a:rPr>
                                <m:t>𝑝</m:t>
                              </m:r>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𝜏</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𝜃</m:t>
                                  </m:r>
                                </m:e>
                              </m:d>
                            </m:num>
                            <m:den>
                              <m:r>
                                <a:rPr lang="en-US" i="1" dirty="0">
                                  <a:solidFill>
                                    <a:schemeClr val="tx1"/>
                                  </a:solidFill>
                                  <a:latin typeface="Cambria Math" panose="02040503050406030204" pitchFamily="18" charset="0"/>
                                </a:rPr>
                                <m:t>𝑝</m:t>
                              </m:r>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𝜏</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𝜃</m:t>
                                  </m:r>
                                </m:e>
                              </m:d>
                            </m:den>
                          </m:f>
                        </m:e>
                      </m:nary>
                    </m:oMath>
                  </m:oMathPara>
                </a14:m>
                <a:endParaRPr lang="en-US" dirty="0"/>
              </a:p>
            </p:txBody>
          </p:sp>
        </mc:Choice>
        <mc:Fallback xmlns="">
          <p:sp>
            <p:nvSpPr>
              <p:cNvPr id="13" name="Rectangle 12">
                <a:extLst>
                  <a:ext uri="{FF2B5EF4-FFF2-40B4-BE49-F238E27FC236}">
                    <a16:creationId xmlns:a16="http://schemas.microsoft.com/office/drawing/2014/main" id="{445BC2CA-210D-4950-AC33-82C6846A4FDF}"/>
                  </a:ext>
                </a:extLst>
              </p:cNvPr>
              <p:cNvSpPr>
                <a:spLocks noRot="1" noChangeAspect="1" noMove="1" noResize="1" noEditPoints="1" noAdjustHandles="1" noChangeArrowheads="1" noChangeShapeType="1" noTextEdit="1"/>
              </p:cNvSpPr>
              <p:nvPr/>
            </p:nvSpPr>
            <p:spPr>
              <a:xfrm>
                <a:off x="4432150" y="2622176"/>
                <a:ext cx="2829261" cy="1035423"/>
              </a:xfrm>
              <a:prstGeom prst="rect">
                <a:avLst/>
              </a:prstGeom>
              <a:blipFill>
                <a:blip r:embed="rId5"/>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50B8AEDE-6B92-4059-AEA6-9C45B82D18E8}"/>
              </a:ext>
            </a:extLst>
          </p:cNvPr>
          <p:cNvSpPr/>
          <p:nvPr/>
        </p:nvSpPr>
        <p:spPr>
          <a:xfrm>
            <a:off x="7562626" y="3000039"/>
            <a:ext cx="720762" cy="32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8545557-C22A-4EEF-9B75-727FDEA927A6}"/>
                  </a:ext>
                </a:extLst>
              </p:cNvPr>
              <p:cNvSpPr/>
              <p:nvPr/>
            </p:nvSpPr>
            <p:spPr>
              <a:xfrm>
                <a:off x="8584602" y="2622175"/>
                <a:ext cx="3022899" cy="103542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supHide m:val="on"/>
                          <m:ctrlPr>
                            <a:rPr lang="en-US" sz="1800" i="1" dirty="0" smtClean="0">
                              <a:solidFill>
                                <a:schemeClr val="tx1"/>
                              </a:solidFill>
                              <a:latin typeface="Cambria Math" panose="02040503050406030204" pitchFamily="18" charset="0"/>
                            </a:rPr>
                          </m:ctrlPr>
                        </m:naryPr>
                        <m:sub>
                          <m:r>
                            <m:rPr>
                              <m:brk m:alnAt="7"/>
                            </m:rPr>
                            <a:rPr lang="en-US" sz="1800" i="1" dirty="0">
                              <a:solidFill>
                                <a:schemeClr val="tx1"/>
                              </a:solidFill>
                              <a:latin typeface="Cambria Math" panose="02040503050406030204" pitchFamily="18" charset="0"/>
                              <a:ea typeface="Cambria Math" panose="02040503050406030204" pitchFamily="18" charset="0"/>
                            </a:rPr>
                            <m:t>𝜏</m:t>
                          </m:r>
                        </m:sub>
                        <m:sup/>
                        <m:e>
                          <m:sSub>
                            <m:sSubPr>
                              <m:ctrlPr>
                                <a:rPr lang="en-US" i="1">
                                  <a:solidFill>
                                    <a:schemeClr val="tx1"/>
                                  </a:solidFill>
                                  <a:latin typeface="Cambria Math" panose="02040503050406030204" pitchFamily="18" charset="0"/>
                                </a:rPr>
                              </m:ctrlPr>
                            </m:sSubPr>
                            <m:e>
                              <m:r>
                                <m:rPr>
                                  <m:sty m:val="p"/>
                                </m:rP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b="0" i="1" smtClean="0">
                              <a:solidFill>
                                <a:schemeClr val="tx1"/>
                              </a:solidFill>
                              <a:latin typeface="Cambria Math" panose="02040503050406030204" pitchFamily="18" charset="0"/>
                              <a:ea typeface="Cambria Math" panose="02040503050406030204" pitchFamily="18" charset="0"/>
                            </a:rPr>
                            <m:t>𝑙𝑜𝑔</m:t>
                          </m:r>
                          <m:r>
                            <a:rPr lang="en-US" sz="1800" i="1" dirty="0">
                              <a:solidFill>
                                <a:schemeClr val="tx1"/>
                              </a:solidFill>
                              <a:latin typeface="Cambria Math" panose="02040503050406030204" pitchFamily="18" charset="0"/>
                            </a:rPr>
                            <m:t>𝑝</m:t>
                          </m:r>
                          <m:d>
                            <m:dPr>
                              <m:ctrlPr>
                                <a:rPr lang="en-US" sz="1800" i="1" dirty="0">
                                  <a:solidFill>
                                    <a:schemeClr val="tx1"/>
                                  </a:solidFill>
                                  <a:latin typeface="Cambria Math" panose="02040503050406030204" pitchFamily="18" charset="0"/>
                                </a:rPr>
                              </m:ctrlPr>
                            </m:dPr>
                            <m:e>
                              <m:r>
                                <a:rPr lang="en-US" sz="1800" i="1" dirty="0">
                                  <a:solidFill>
                                    <a:schemeClr val="tx1"/>
                                  </a:solidFill>
                                  <a:latin typeface="Cambria Math" panose="02040503050406030204" pitchFamily="18" charset="0"/>
                                  <a:ea typeface="Cambria Math" panose="02040503050406030204" pitchFamily="18" charset="0"/>
                                </a:rPr>
                                <m:t>𝜏</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𝜃</m:t>
                              </m:r>
                            </m:e>
                          </m:d>
                          <m:r>
                            <a:rPr lang="en-US" sz="1800" i="1" dirty="0">
                              <a:solidFill>
                                <a:schemeClr val="tx1"/>
                              </a:solidFill>
                              <a:latin typeface="Cambria Math" panose="02040503050406030204" pitchFamily="18" charset="0"/>
                              <a:ea typeface="Cambria Math" panose="02040503050406030204" pitchFamily="18" charset="0"/>
                            </a:rPr>
                            <m:t>𝑅</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𝜏</m:t>
                          </m:r>
                          <m:r>
                            <a:rPr lang="en-US" sz="1800"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rPr>
                            <m:t>𝑝</m:t>
                          </m:r>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𝜏</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𝜃</m:t>
                              </m:r>
                            </m:e>
                          </m:d>
                        </m:e>
                      </m:nary>
                    </m:oMath>
                  </m:oMathPara>
                </a14:m>
                <a:endParaRPr lang="en-US" dirty="0"/>
              </a:p>
            </p:txBody>
          </p:sp>
        </mc:Choice>
        <mc:Fallback xmlns="">
          <p:sp>
            <p:nvSpPr>
              <p:cNvPr id="15" name="Rectangle 14">
                <a:extLst>
                  <a:ext uri="{FF2B5EF4-FFF2-40B4-BE49-F238E27FC236}">
                    <a16:creationId xmlns:a16="http://schemas.microsoft.com/office/drawing/2014/main" id="{48545557-C22A-4EEF-9B75-727FDEA927A6}"/>
                  </a:ext>
                </a:extLst>
              </p:cNvPr>
              <p:cNvSpPr>
                <a:spLocks noRot="1" noChangeAspect="1" noMove="1" noResize="1" noEditPoints="1" noAdjustHandles="1" noChangeArrowheads="1" noChangeShapeType="1" noTextEdit="1"/>
              </p:cNvSpPr>
              <p:nvPr/>
            </p:nvSpPr>
            <p:spPr>
              <a:xfrm>
                <a:off x="8584602" y="2622175"/>
                <a:ext cx="3022899" cy="1035423"/>
              </a:xfrm>
              <a:prstGeom prst="rect">
                <a:avLst/>
              </a:prstGeom>
              <a:blipFill>
                <a:blip r:embed="rId6"/>
                <a:stretch>
                  <a:fillRect/>
                </a:stretch>
              </a:blipFill>
            </p:spPr>
            <p:txBody>
              <a:bodyPr/>
              <a:lstStyle/>
              <a:p>
                <a:r>
                  <a:rPr lang="en-US">
                    <a:noFill/>
                  </a:rPr>
                  <a:t> </a:t>
                </a:r>
              </a:p>
            </p:txBody>
          </p:sp>
        </mc:Fallback>
      </mc:AlternateContent>
      <p:cxnSp>
        <p:nvCxnSpPr>
          <p:cNvPr id="17" name="Connector: Elbow 16">
            <a:extLst>
              <a:ext uri="{FF2B5EF4-FFF2-40B4-BE49-F238E27FC236}">
                <a16:creationId xmlns:a16="http://schemas.microsoft.com/office/drawing/2014/main" id="{4F66E466-28BE-4FC5-9449-41ADAC27D3A3}"/>
              </a:ext>
            </a:extLst>
          </p:cNvPr>
          <p:cNvCxnSpPr>
            <a:cxnSpLocks/>
            <a:stCxn id="15" idx="2"/>
            <a:endCxn id="18" idx="1"/>
          </p:cNvCxnSpPr>
          <p:nvPr/>
        </p:nvCxnSpPr>
        <p:spPr>
          <a:xfrm rot="5400000">
            <a:off x="4864138" y="463586"/>
            <a:ext cx="2037903" cy="8425927"/>
          </a:xfrm>
          <a:prstGeom prst="bentConnector4">
            <a:avLst>
              <a:gd name="adj1" fmla="val 33256"/>
              <a:gd name="adj2" fmla="val 10271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8B8E538-9C48-41E0-AE99-25854211C1AB}"/>
                  </a:ext>
                </a:extLst>
              </p:cNvPr>
              <p:cNvSpPr/>
              <p:nvPr/>
            </p:nvSpPr>
            <p:spPr>
              <a:xfrm>
                <a:off x="1670125" y="5013062"/>
                <a:ext cx="8197327" cy="13648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i="1" smtClean="0">
                              <a:solidFill>
                                <a:schemeClr val="tx1"/>
                              </a:solidFill>
                              <a:latin typeface="Cambria Math" panose="02040503050406030204" pitchFamily="18" charset="0"/>
                              <a:ea typeface="Cambria Math" panose="02040503050406030204" pitchFamily="18" charset="0"/>
                            </a:rPr>
                            <m:t>∇</m:t>
                          </m:r>
                        </m:e>
                        <m:sub>
                          <m:r>
                            <a:rPr lang="en-US" sz="1800" i="1" smtClean="0">
                              <a:solidFill>
                                <a:schemeClr val="tx1"/>
                              </a:solidFill>
                              <a:latin typeface="Cambria Math" panose="02040503050406030204" pitchFamily="18" charset="0"/>
                              <a:ea typeface="Cambria Math" panose="02040503050406030204" pitchFamily="18" charset="0"/>
                            </a:rPr>
                            <m:t>𝜃</m:t>
                          </m:r>
                        </m:sub>
                      </m:sSub>
                      <m:r>
                        <a:rPr lang="en-US" sz="1800" b="0" i="1" smtClean="0">
                          <a:solidFill>
                            <a:schemeClr val="tx1"/>
                          </a:solidFill>
                          <a:latin typeface="Cambria Math" panose="02040503050406030204" pitchFamily="18" charset="0"/>
                        </a:rPr>
                        <m:t>𝑉</m:t>
                      </m:r>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𝜃</m:t>
                          </m:r>
                        </m:e>
                      </m:d>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𝑔</m:t>
                      </m:r>
                      <m:r>
                        <a:rPr lang="en-US" sz="1800" b="0" i="1" smtClean="0">
                          <a:solidFill>
                            <a:schemeClr val="tx1"/>
                          </a:solidFill>
                          <a:latin typeface="Cambria Math" panose="02040503050406030204" pitchFamily="18" charset="0"/>
                          <a:ea typeface="Cambria Math" panose="02040503050406030204" pitchFamily="18" charset="0"/>
                        </a:rPr>
                        <m:t>=(</m:t>
                      </m:r>
                      <m:f>
                        <m:fPr>
                          <m:ctrlPr>
                            <a:rPr lang="en-US" sz="1800" b="0" i="1" smtClean="0">
                              <a:solidFill>
                                <a:schemeClr val="tx1"/>
                              </a:solidFill>
                              <a:latin typeface="Cambria Math" panose="02040503050406030204" pitchFamily="18" charset="0"/>
                              <a:ea typeface="Cambria Math" panose="02040503050406030204" pitchFamily="18" charset="0"/>
                            </a:rPr>
                          </m:ctrlPr>
                        </m:fPr>
                        <m:num>
                          <m:r>
                            <a:rPr lang="en-US" sz="1800" b="0" i="1" smtClean="0">
                              <a:solidFill>
                                <a:schemeClr val="tx1"/>
                              </a:solidFill>
                              <a:latin typeface="Cambria Math" panose="02040503050406030204" pitchFamily="18" charset="0"/>
                              <a:ea typeface="Cambria Math" panose="02040503050406030204" pitchFamily="18" charset="0"/>
                            </a:rPr>
                            <m:t>1</m:t>
                          </m:r>
                        </m:num>
                        <m:den>
                          <m:r>
                            <a:rPr lang="en-US" sz="1800" b="0" i="1" smtClean="0">
                              <a:solidFill>
                                <a:schemeClr val="tx1"/>
                              </a:solidFill>
                              <a:latin typeface="Cambria Math" panose="02040503050406030204" pitchFamily="18" charset="0"/>
                              <a:ea typeface="Cambria Math" panose="02040503050406030204" pitchFamily="18" charset="0"/>
                            </a:rPr>
                            <m:t>𝑚</m:t>
                          </m:r>
                        </m:den>
                      </m:f>
                      <m:r>
                        <a:rPr lang="en-US" sz="1800" b="0" i="1" smtClean="0">
                          <a:solidFill>
                            <a:schemeClr val="tx1"/>
                          </a:solidFill>
                          <a:latin typeface="Cambria Math" panose="02040503050406030204" pitchFamily="18" charset="0"/>
                          <a:ea typeface="Cambria Math" panose="02040503050406030204" pitchFamily="18" charset="0"/>
                        </a:rPr>
                        <m:t>)</m:t>
                      </m:r>
                      <m:nary>
                        <m:naryPr>
                          <m:chr m:val="∑"/>
                          <m:ctrlPr>
                            <a:rPr lang="en-US" sz="1800" b="0" i="1" smtClean="0">
                              <a:solidFill>
                                <a:schemeClr val="tx1"/>
                              </a:solidFill>
                              <a:latin typeface="Cambria Math" panose="02040503050406030204" pitchFamily="18" charset="0"/>
                              <a:ea typeface="Cambria Math" panose="02040503050406030204" pitchFamily="18" charset="0"/>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rPr>
                            <m:t>𝑖</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1</m:t>
                          </m:r>
                        </m:sub>
                        <m:sup>
                          <m:r>
                            <a:rPr lang="en-US" sz="1800" b="0" i="1" smtClean="0">
                              <a:solidFill>
                                <a:schemeClr val="tx1"/>
                              </a:solidFill>
                              <a:latin typeface="Cambria Math" panose="02040503050406030204" pitchFamily="18" charset="0"/>
                              <a:ea typeface="Cambria Math" panose="02040503050406030204" pitchFamily="18" charset="0"/>
                            </a:rPr>
                            <m:t>𝑚</m:t>
                          </m:r>
                        </m:sup>
                        <m:e>
                          <m:sSub>
                            <m:sSubPr>
                              <m:ctrlPr>
                                <a:rPr lang="en-US" i="1">
                                  <a:solidFill>
                                    <a:schemeClr val="tx1"/>
                                  </a:solidFill>
                                  <a:latin typeface="Cambria Math" panose="02040503050406030204" pitchFamily="18" charset="0"/>
                                </a:rPr>
                              </m:ctrlPr>
                            </m:sSubPr>
                            <m:e>
                              <m:r>
                                <m:rPr>
                                  <m:sty m:val="p"/>
                                </m:rP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ea typeface="Cambria Math" panose="02040503050406030204" pitchFamily="18" charset="0"/>
                            </a:rPr>
                            <m:t>𝑙𝑜𝑔</m:t>
                          </m:r>
                          <m:r>
                            <a:rPr lang="en-US" i="1" dirty="0">
                              <a:solidFill>
                                <a:schemeClr val="tx1"/>
                              </a:solidFill>
                              <a:latin typeface="Cambria Math" panose="02040503050406030204" pitchFamily="18" charset="0"/>
                            </a:rPr>
                            <m:t>𝑝</m:t>
                          </m:r>
                          <m:d>
                            <m:dPr>
                              <m:ctrlPr>
                                <a:rPr lang="en-US" i="1" dirty="0">
                                  <a:solidFill>
                                    <a:schemeClr val="tx1"/>
                                  </a:solidFill>
                                  <a:latin typeface="Cambria Math" panose="02040503050406030204" pitchFamily="18" charset="0"/>
                                </a:rPr>
                              </m:ctrlPr>
                            </m:dPr>
                            <m:e>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ea typeface="Cambria Math" panose="02040503050406030204" pitchFamily="18" charset="0"/>
                                    </a:rPr>
                                    <m:t>𝜏</m:t>
                                  </m:r>
                                </m:e>
                                <m:sup>
                                  <m:r>
                                    <a:rPr lang="en-US" b="0" i="1" dirty="0" smtClean="0">
                                      <a:solidFill>
                                        <a:schemeClr val="tx1"/>
                                      </a:solidFill>
                                      <a:latin typeface="Cambria Math" panose="02040503050406030204" pitchFamily="18" charset="0"/>
                                    </a:rPr>
                                    <m:t>𝑖</m:t>
                                  </m:r>
                                </m:sup>
                              </m:s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𝜃</m:t>
                              </m:r>
                            </m:e>
                          </m:d>
                          <m:r>
                            <a:rPr lang="en-US" i="1" dirty="0">
                              <a:solidFill>
                                <a:schemeClr val="tx1"/>
                              </a:solidFill>
                              <a:latin typeface="Cambria Math" panose="02040503050406030204" pitchFamily="18" charset="0"/>
                              <a:ea typeface="Cambria Math" panose="02040503050406030204" pitchFamily="18" charset="0"/>
                            </a:rPr>
                            <m:t>𝑅</m:t>
                          </m:r>
                          <m:r>
                            <a:rPr lang="en-US" i="1" dirty="0">
                              <a:solidFill>
                                <a:schemeClr val="tx1"/>
                              </a:solidFill>
                              <a:latin typeface="Cambria Math" panose="02040503050406030204" pitchFamily="18" charset="0"/>
                              <a:ea typeface="Cambria Math" panose="02040503050406030204" pitchFamily="18" charset="0"/>
                            </a:rPr>
                            <m:t>(</m:t>
                          </m:r>
                          <m:sSup>
                            <m:sSupPr>
                              <m:ctrlPr>
                                <a:rPr lang="en-US" i="1" dirty="0" smtClean="0">
                                  <a:solidFill>
                                    <a:schemeClr val="tx1"/>
                                  </a:solidFill>
                                  <a:latin typeface="Cambria Math" panose="02040503050406030204" pitchFamily="18" charset="0"/>
                                  <a:ea typeface="Cambria Math" panose="02040503050406030204" pitchFamily="18" charset="0"/>
                                </a:rPr>
                              </m:ctrlPr>
                            </m:sSupPr>
                            <m:e>
                              <m:r>
                                <a:rPr lang="en-US" i="1" dirty="0" smtClean="0">
                                  <a:solidFill>
                                    <a:schemeClr val="tx1"/>
                                  </a:solidFill>
                                  <a:latin typeface="Cambria Math" panose="02040503050406030204" pitchFamily="18" charset="0"/>
                                  <a:ea typeface="Cambria Math" panose="02040503050406030204" pitchFamily="18" charset="0"/>
                                </a:rPr>
                                <m:t>𝜏</m:t>
                              </m:r>
                            </m:e>
                            <m:sup>
                              <m:r>
                                <a:rPr lang="en-US" b="0" i="1" dirty="0" smtClean="0">
                                  <a:solidFill>
                                    <a:schemeClr val="tx1"/>
                                  </a:solidFill>
                                  <a:latin typeface="Cambria Math" panose="02040503050406030204" pitchFamily="18" charset="0"/>
                                  <a:ea typeface="Cambria Math" panose="02040503050406030204" pitchFamily="18" charset="0"/>
                                </a:rPr>
                                <m:t>𝑖</m:t>
                              </m:r>
                            </m:sup>
                          </m:sSup>
                          <m:r>
                            <a:rPr lang="en-US" i="1" dirty="0">
                              <a:solidFill>
                                <a:schemeClr val="tx1"/>
                              </a:solidFill>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18" name="Rectangle 17">
                <a:extLst>
                  <a:ext uri="{FF2B5EF4-FFF2-40B4-BE49-F238E27FC236}">
                    <a16:creationId xmlns:a16="http://schemas.microsoft.com/office/drawing/2014/main" id="{E8B8E538-9C48-41E0-AE99-25854211C1AB}"/>
                  </a:ext>
                </a:extLst>
              </p:cNvPr>
              <p:cNvSpPr>
                <a:spLocks noRot="1" noChangeAspect="1" noMove="1" noResize="1" noEditPoints="1" noAdjustHandles="1" noChangeArrowheads="1" noChangeShapeType="1" noTextEdit="1"/>
              </p:cNvSpPr>
              <p:nvPr/>
            </p:nvSpPr>
            <p:spPr>
              <a:xfrm>
                <a:off x="1670125" y="5013062"/>
                <a:ext cx="8197327" cy="1364877"/>
              </a:xfrm>
              <a:prstGeom prst="rect">
                <a:avLst/>
              </a:prstGeom>
              <a:blipFill>
                <a:blip r:embed="rId7"/>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3B7C478C-D770-4891-AAFD-282E2D0B4EA6}"/>
              </a:ext>
            </a:extLst>
          </p:cNvPr>
          <p:cNvSpPr/>
          <p:nvPr/>
        </p:nvSpPr>
        <p:spPr>
          <a:xfrm>
            <a:off x="45720" y="849854"/>
            <a:ext cx="532503" cy="3550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396ED97E-978C-4254-A393-376000D18381}"/>
              </a:ext>
            </a:extLst>
          </p:cNvPr>
          <p:cNvSpPr/>
          <p:nvPr/>
        </p:nvSpPr>
        <p:spPr>
          <a:xfrm>
            <a:off x="10246659" y="5436309"/>
            <a:ext cx="1210236" cy="5183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571164"/>
      </p:ext>
    </p:extLst>
  </p:cSld>
  <p:clrMapOvr>
    <a:masterClrMapping/>
  </p:clrMapOvr>
  <p:transition spd="slow">
    <p:circl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01A6B91-75BD-47BF-9675-AAEABE87A6B1}"/>
              </a:ext>
            </a:extLst>
          </p:cNvPr>
          <p:cNvSpPr/>
          <p:nvPr/>
        </p:nvSpPr>
        <p:spPr>
          <a:xfrm>
            <a:off x="3740073" y="110797"/>
            <a:ext cx="4308441" cy="989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600" dirty="0"/>
              <a:t>Rewards</a:t>
            </a:r>
          </a:p>
          <a:p>
            <a:pPr algn="ctr"/>
            <a:r>
              <a:rPr lang="en-US" sz="1600" dirty="0"/>
              <a:t> (credit assignment problem)</a:t>
            </a:r>
            <a:endParaRPr lang="fa-IR" sz="1600" dirty="0"/>
          </a:p>
        </p:txBody>
      </p:sp>
      <p:sp>
        <p:nvSpPr>
          <p:cNvPr id="6" name="Star: 5 Points 5">
            <a:extLst>
              <a:ext uri="{FF2B5EF4-FFF2-40B4-BE49-F238E27FC236}">
                <a16:creationId xmlns:a16="http://schemas.microsoft.com/office/drawing/2014/main" id="{F0EEB063-A5F9-4D73-8220-D5BA3875B03C}"/>
              </a:ext>
            </a:extLst>
          </p:cNvPr>
          <p:cNvSpPr/>
          <p:nvPr/>
        </p:nvSpPr>
        <p:spPr>
          <a:xfrm>
            <a:off x="817581" y="3829723"/>
            <a:ext cx="645459" cy="602428"/>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7" name="Star: 5 Points 6">
            <a:extLst>
              <a:ext uri="{FF2B5EF4-FFF2-40B4-BE49-F238E27FC236}">
                <a16:creationId xmlns:a16="http://schemas.microsoft.com/office/drawing/2014/main" id="{C9B72421-7119-4F7E-9C4E-475C4C91B87A}"/>
              </a:ext>
            </a:extLst>
          </p:cNvPr>
          <p:cNvSpPr/>
          <p:nvPr/>
        </p:nvSpPr>
        <p:spPr>
          <a:xfrm>
            <a:off x="3264943" y="2826572"/>
            <a:ext cx="645459" cy="60242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Star: 5 Points 7">
            <a:extLst>
              <a:ext uri="{FF2B5EF4-FFF2-40B4-BE49-F238E27FC236}">
                <a16:creationId xmlns:a16="http://schemas.microsoft.com/office/drawing/2014/main" id="{CCAE0FB2-4EE0-4BE0-AB9C-7EE64FECEE00}"/>
              </a:ext>
            </a:extLst>
          </p:cNvPr>
          <p:cNvSpPr/>
          <p:nvPr/>
        </p:nvSpPr>
        <p:spPr>
          <a:xfrm>
            <a:off x="4170379" y="4269890"/>
            <a:ext cx="645459" cy="60242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Star: 5 Points 8">
            <a:extLst>
              <a:ext uri="{FF2B5EF4-FFF2-40B4-BE49-F238E27FC236}">
                <a16:creationId xmlns:a16="http://schemas.microsoft.com/office/drawing/2014/main" id="{02BAFFF0-16FF-44FC-8950-49D877283D67}"/>
              </a:ext>
            </a:extLst>
          </p:cNvPr>
          <p:cNvSpPr/>
          <p:nvPr/>
        </p:nvSpPr>
        <p:spPr>
          <a:xfrm>
            <a:off x="6431278" y="2689412"/>
            <a:ext cx="645459" cy="60242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Star: 5 Points 9">
            <a:extLst>
              <a:ext uri="{FF2B5EF4-FFF2-40B4-BE49-F238E27FC236}">
                <a16:creationId xmlns:a16="http://schemas.microsoft.com/office/drawing/2014/main" id="{CA4C5082-57DB-41B8-9781-36ABDF5886D6}"/>
              </a:ext>
            </a:extLst>
          </p:cNvPr>
          <p:cNvSpPr/>
          <p:nvPr/>
        </p:nvSpPr>
        <p:spPr>
          <a:xfrm>
            <a:off x="6754007" y="4571104"/>
            <a:ext cx="645459" cy="60242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Star: 5 Points 10">
            <a:extLst>
              <a:ext uri="{FF2B5EF4-FFF2-40B4-BE49-F238E27FC236}">
                <a16:creationId xmlns:a16="http://schemas.microsoft.com/office/drawing/2014/main" id="{06CF2526-6F8F-4480-A372-2B0C2CE9FCBC}"/>
              </a:ext>
            </a:extLst>
          </p:cNvPr>
          <p:cNvSpPr/>
          <p:nvPr/>
        </p:nvSpPr>
        <p:spPr>
          <a:xfrm>
            <a:off x="8810511" y="2388198"/>
            <a:ext cx="645459" cy="602428"/>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cxnSp>
        <p:nvCxnSpPr>
          <p:cNvPr id="15" name="Straight Arrow Connector 14">
            <a:extLst>
              <a:ext uri="{FF2B5EF4-FFF2-40B4-BE49-F238E27FC236}">
                <a16:creationId xmlns:a16="http://schemas.microsoft.com/office/drawing/2014/main" id="{C8239B0A-FD4F-4B4A-91DC-0718A881A936}"/>
              </a:ext>
            </a:extLst>
          </p:cNvPr>
          <p:cNvCxnSpPr>
            <a:endCxn id="7" idx="2"/>
          </p:cNvCxnSpPr>
          <p:nvPr/>
        </p:nvCxnSpPr>
        <p:spPr>
          <a:xfrm flipV="1">
            <a:off x="1602889" y="3428998"/>
            <a:ext cx="1785326" cy="5728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118FA35-A406-4B9A-BA92-BE07211DD7CE}"/>
              </a:ext>
            </a:extLst>
          </p:cNvPr>
          <p:cNvCxnSpPr>
            <a:endCxn id="8" idx="1"/>
          </p:cNvCxnSpPr>
          <p:nvPr/>
        </p:nvCxnSpPr>
        <p:spPr>
          <a:xfrm>
            <a:off x="1602889" y="4001845"/>
            <a:ext cx="2567491" cy="49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C097AA5-17AC-4B53-9DE4-0A27B4570C74}"/>
              </a:ext>
            </a:extLst>
          </p:cNvPr>
          <p:cNvCxnSpPr>
            <a:stCxn id="7" idx="4"/>
            <a:endCxn id="9" idx="1"/>
          </p:cNvCxnSpPr>
          <p:nvPr/>
        </p:nvCxnSpPr>
        <p:spPr>
          <a:xfrm flipV="1">
            <a:off x="3910401" y="2919518"/>
            <a:ext cx="2520878" cy="1371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E3961538-D4A7-4758-B02E-468C93D1F60F}"/>
              </a:ext>
            </a:extLst>
          </p:cNvPr>
          <p:cNvCxnSpPr>
            <a:stCxn id="7" idx="4"/>
            <a:endCxn id="10" idx="1"/>
          </p:cNvCxnSpPr>
          <p:nvPr/>
        </p:nvCxnSpPr>
        <p:spPr>
          <a:xfrm>
            <a:off x="3910401" y="3056678"/>
            <a:ext cx="2843607" cy="1744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D1044-CBCC-4CA1-B419-0993DEEEB925}"/>
              </a:ext>
            </a:extLst>
          </p:cNvPr>
          <p:cNvCxnSpPr>
            <a:stCxn id="8" idx="4"/>
            <a:endCxn id="9" idx="2"/>
          </p:cNvCxnSpPr>
          <p:nvPr/>
        </p:nvCxnSpPr>
        <p:spPr>
          <a:xfrm flipV="1">
            <a:off x="4815837" y="3291838"/>
            <a:ext cx="1738713" cy="1208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6206E06-AB3B-47F5-B620-960E676A3A69}"/>
              </a:ext>
            </a:extLst>
          </p:cNvPr>
          <p:cNvCxnSpPr>
            <a:endCxn id="10" idx="2"/>
          </p:cNvCxnSpPr>
          <p:nvPr/>
        </p:nvCxnSpPr>
        <p:spPr>
          <a:xfrm>
            <a:off x="4722826" y="4571104"/>
            <a:ext cx="2154453" cy="602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E72E9E0-490A-4ACB-9FA3-F51ABB435FDB}"/>
              </a:ext>
            </a:extLst>
          </p:cNvPr>
          <p:cNvCxnSpPr>
            <a:endCxn id="11" idx="1"/>
          </p:cNvCxnSpPr>
          <p:nvPr/>
        </p:nvCxnSpPr>
        <p:spPr>
          <a:xfrm flipV="1">
            <a:off x="7076736" y="2618304"/>
            <a:ext cx="1733776" cy="3672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D88376BA-E6D0-456A-9F75-8A7BD065395E}"/>
              </a:ext>
            </a:extLst>
          </p:cNvPr>
          <p:cNvCxnSpPr>
            <a:endCxn id="11" idx="2"/>
          </p:cNvCxnSpPr>
          <p:nvPr/>
        </p:nvCxnSpPr>
        <p:spPr>
          <a:xfrm flipV="1">
            <a:off x="7519595" y="2990624"/>
            <a:ext cx="1414188" cy="181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A2A3376-AEF6-45F4-8784-73DCD2E7A90B}"/>
              </a:ext>
            </a:extLst>
          </p:cNvPr>
          <p:cNvSpPr/>
          <p:nvPr/>
        </p:nvSpPr>
        <p:spPr>
          <a:xfrm>
            <a:off x="132678" y="4468459"/>
            <a:ext cx="930649" cy="60242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start</a:t>
            </a:r>
            <a:endParaRPr lang="fa-IR" dirty="0"/>
          </a:p>
        </p:txBody>
      </p:sp>
      <p:sp>
        <p:nvSpPr>
          <p:cNvPr id="32" name="Oval 31">
            <a:extLst>
              <a:ext uri="{FF2B5EF4-FFF2-40B4-BE49-F238E27FC236}">
                <a16:creationId xmlns:a16="http://schemas.microsoft.com/office/drawing/2014/main" id="{5E5DD012-6969-4CAF-91CA-D70885696C6E}"/>
              </a:ext>
            </a:extLst>
          </p:cNvPr>
          <p:cNvSpPr/>
          <p:nvPr/>
        </p:nvSpPr>
        <p:spPr>
          <a:xfrm>
            <a:off x="9058666" y="2066241"/>
            <a:ext cx="842793" cy="37199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end</a:t>
            </a:r>
            <a:endParaRPr lang="fa-IR" dirty="0"/>
          </a:p>
        </p:txBody>
      </p:sp>
      <p:sp>
        <p:nvSpPr>
          <p:cNvPr id="35" name="Rectangle: Rounded Corners 34">
            <a:extLst>
              <a:ext uri="{FF2B5EF4-FFF2-40B4-BE49-F238E27FC236}">
                <a16:creationId xmlns:a16="http://schemas.microsoft.com/office/drawing/2014/main" id="{235C71CD-A7CB-43A4-A17B-51CB39F54051}"/>
              </a:ext>
            </a:extLst>
          </p:cNvPr>
          <p:cNvSpPr/>
          <p:nvPr/>
        </p:nvSpPr>
        <p:spPr>
          <a:xfrm>
            <a:off x="817581" y="704994"/>
            <a:ext cx="2140771" cy="796066"/>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t>Chosen path</a:t>
            </a:r>
            <a:endParaRPr lang="fa-IR" dirty="0"/>
          </a:p>
        </p:txBody>
      </p:sp>
      <p:sp>
        <p:nvSpPr>
          <p:cNvPr id="38" name="Rectangle: Rounded Corners 37">
            <a:extLst>
              <a:ext uri="{FF2B5EF4-FFF2-40B4-BE49-F238E27FC236}">
                <a16:creationId xmlns:a16="http://schemas.microsoft.com/office/drawing/2014/main" id="{2E63C24F-1C11-4F06-B664-0D5CB2B171C8}"/>
              </a:ext>
            </a:extLst>
          </p:cNvPr>
          <p:cNvSpPr/>
          <p:nvPr/>
        </p:nvSpPr>
        <p:spPr>
          <a:xfrm>
            <a:off x="9597613" y="2826572"/>
            <a:ext cx="2192768" cy="82027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Return = x + y + z</a:t>
            </a:r>
            <a:endParaRPr lang="fa-IR" dirty="0"/>
          </a:p>
        </p:txBody>
      </p:sp>
      <p:cxnSp>
        <p:nvCxnSpPr>
          <p:cNvPr id="49" name="Straight Arrow Connector 48">
            <a:extLst>
              <a:ext uri="{FF2B5EF4-FFF2-40B4-BE49-F238E27FC236}">
                <a16:creationId xmlns:a16="http://schemas.microsoft.com/office/drawing/2014/main" id="{8DEF4D04-DE5E-467D-B4B7-5BAE40AC7683}"/>
              </a:ext>
            </a:extLst>
          </p:cNvPr>
          <p:cNvCxnSpPr/>
          <p:nvPr/>
        </p:nvCxnSpPr>
        <p:spPr>
          <a:xfrm>
            <a:off x="1968649" y="1784874"/>
            <a:ext cx="526903" cy="602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370734BF-5BA6-4AFF-9FE6-A1A728D5760B}"/>
              </a:ext>
            </a:extLst>
          </p:cNvPr>
          <p:cNvSpPr/>
          <p:nvPr/>
        </p:nvSpPr>
        <p:spPr>
          <a:xfrm>
            <a:off x="1177850" y="3044414"/>
            <a:ext cx="1355463" cy="5190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sz="1200" dirty="0"/>
              <a:t>Reward = x</a:t>
            </a:r>
            <a:endParaRPr lang="fa-IR" sz="1200" dirty="0"/>
          </a:p>
        </p:txBody>
      </p:sp>
      <p:sp>
        <p:nvSpPr>
          <p:cNvPr id="51" name="Oval 50">
            <a:extLst>
              <a:ext uri="{FF2B5EF4-FFF2-40B4-BE49-F238E27FC236}">
                <a16:creationId xmlns:a16="http://schemas.microsoft.com/office/drawing/2014/main" id="{91A3CDEA-06ED-4636-AA6A-11A3E7E7EB9D}"/>
              </a:ext>
            </a:extLst>
          </p:cNvPr>
          <p:cNvSpPr/>
          <p:nvPr/>
        </p:nvSpPr>
        <p:spPr>
          <a:xfrm>
            <a:off x="4430357" y="2266440"/>
            <a:ext cx="1355463" cy="5190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sz="1200" dirty="0"/>
              <a:t>Reward = y</a:t>
            </a:r>
            <a:endParaRPr lang="fa-IR" sz="1200" dirty="0"/>
          </a:p>
        </p:txBody>
      </p:sp>
      <p:sp>
        <p:nvSpPr>
          <p:cNvPr id="52" name="Oval 51">
            <a:extLst>
              <a:ext uri="{FF2B5EF4-FFF2-40B4-BE49-F238E27FC236}">
                <a16:creationId xmlns:a16="http://schemas.microsoft.com/office/drawing/2014/main" id="{826A2A44-F1C0-4639-A791-D30E49AEFAB3}"/>
              </a:ext>
            </a:extLst>
          </p:cNvPr>
          <p:cNvSpPr/>
          <p:nvPr/>
        </p:nvSpPr>
        <p:spPr>
          <a:xfrm>
            <a:off x="7033652" y="2015303"/>
            <a:ext cx="1355463" cy="5190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sz="1200" dirty="0"/>
              <a:t>Reward = z</a:t>
            </a:r>
            <a:endParaRPr lang="fa-IR" sz="1200" dirty="0"/>
          </a:p>
        </p:txBody>
      </p:sp>
      <p:sp>
        <p:nvSpPr>
          <p:cNvPr id="53" name="Arrow: Down 52">
            <a:extLst>
              <a:ext uri="{FF2B5EF4-FFF2-40B4-BE49-F238E27FC236}">
                <a16:creationId xmlns:a16="http://schemas.microsoft.com/office/drawing/2014/main" id="{2F4CD9FB-B7B4-430D-91C3-A38A3A9893F4}"/>
              </a:ext>
            </a:extLst>
          </p:cNvPr>
          <p:cNvSpPr/>
          <p:nvPr/>
        </p:nvSpPr>
        <p:spPr>
          <a:xfrm>
            <a:off x="10000913" y="3895917"/>
            <a:ext cx="337186" cy="6751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4" name="Rectangle: Rounded Corners 53">
            <a:extLst>
              <a:ext uri="{FF2B5EF4-FFF2-40B4-BE49-F238E27FC236}">
                <a16:creationId xmlns:a16="http://schemas.microsoft.com/office/drawing/2014/main" id="{A74A91ED-9097-4D70-BF86-99630B448351}"/>
              </a:ext>
            </a:extLst>
          </p:cNvPr>
          <p:cNvSpPr/>
          <p:nvPr/>
        </p:nvSpPr>
        <p:spPr>
          <a:xfrm>
            <a:off x="8545597" y="4644186"/>
            <a:ext cx="2272787" cy="55805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We only have return </a:t>
            </a:r>
            <a:endParaRPr lang="fa-IR" dirty="0">
              <a:solidFill>
                <a:schemeClr val="tx1"/>
              </a:solidFill>
            </a:endParaRPr>
          </a:p>
        </p:txBody>
      </p:sp>
      <p:sp>
        <p:nvSpPr>
          <p:cNvPr id="55" name="Arrow: Down 54">
            <a:extLst>
              <a:ext uri="{FF2B5EF4-FFF2-40B4-BE49-F238E27FC236}">
                <a16:creationId xmlns:a16="http://schemas.microsoft.com/office/drawing/2014/main" id="{4800F59E-C77F-4ED2-98A4-FF8572D90F65}"/>
              </a:ext>
            </a:extLst>
          </p:cNvPr>
          <p:cNvSpPr/>
          <p:nvPr/>
        </p:nvSpPr>
        <p:spPr>
          <a:xfrm>
            <a:off x="11424621" y="3928944"/>
            <a:ext cx="337186" cy="13772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6" name="Rectangle: Rounded Corners 55">
            <a:extLst>
              <a:ext uri="{FF2B5EF4-FFF2-40B4-BE49-F238E27FC236}">
                <a16:creationId xmlns:a16="http://schemas.microsoft.com/office/drawing/2014/main" id="{36D31D2F-FFB8-4CA7-B25F-08515C3A2068}"/>
              </a:ext>
            </a:extLst>
          </p:cNvPr>
          <p:cNvSpPr/>
          <p:nvPr/>
        </p:nvSpPr>
        <p:spPr>
          <a:xfrm>
            <a:off x="10165976" y="5588311"/>
            <a:ext cx="1796528" cy="97385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We don’t have </a:t>
            </a:r>
            <a:r>
              <a:rPr lang="en-US" dirty="0" err="1">
                <a:solidFill>
                  <a:schemeClr val="tx1"/>
                </a:solidFill>
              </a:rPr>
              <a:t>x,y,z</a:t>
            </a:r>
            <a:endParaRPr lang="fa-IR" dirty="0">
              <a:solidFill>
                <a:schemeClr val="tx1"/>
              </a:solidFill>
            </a:endParaRPr>
          </a:p>
        </p:txBody>
      </p:sp>
      <p:sp>
        <p:nvSpPr>
          <p:cNvPr id="57" name="Right Brace 56">
            <a:extLst>
              <a:ext uri="{FF2B5EF4-FFF2-40B4-BE49-F238E27FC236}">
                <a16:creationId xmlns:a16="http://schemas.microsoft.com/office/drawing/2014/main" id="{BF973824-9D0F-4292-9DE6-4447463ED6C7}"/>
              </a:ext>
            </a:extLst>
          </p:cNvPr>
          <p:cNvSpPr/>
          <p:nvPr/>
        </p:nvSpPr>
        <p:spPr>
          <a:xfrm>
            <a:off x="8208085" y="4820179"/>
            <a:ext cx="181030" cy="1810586"/>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58" name="Rectangle 57">
            <a:extLst>
              <a:ext uri="{FF2B5EF4-FFF2-40B4-BE49-F238E27FC236}">
                <a16:creationId xmlns:a16="http://schemas.microsoft.com/office/drawing/2014/main" id="{C43AEC6A-AB9C-4193-BF80-B4425D91D6A7}"/>
              </a:ext>
            </a:extLst>
          </p:cNvPr>
          <p:cNvSpPr/>
          <p:nvPr/>
        </p:nvSpPr>
        <p:spPr>
          <a:xfrm>
            <a:off x="914400" y="5787614"/>
            <a:ext cx="7024744" cy="94153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Credit assignment : to what extent x &amp; y &amp; z each contributed in return</a:t>
            </a:r>
            <a:endParaRPr lang="fa-IR" dirty="0"/>
          </a:p>
        </p:txBody>
      </p:sp>
    </p:spTree>
    <p:extLst>
      <p:ext uri="{BB962C8B-B14F-4D97-AF65-F5344CB8AC3E}">
        <p14:creationId xmlns:p14="http://schemas.microsoft.com/office/powerpoint/2010/main" val="1194859386"/>
      </p:ext>
    </p:extLst>
  </p:cSld>
  <p:clrMapOvr>
    <a:masterClrMapping/>
  </p:clrMapOvr>
  <p:transition spd="slow">
    <p:circle/>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1CB59277-CEA5-4911-B76B-FA85D87FDFD0}"/>
              </a:ext>
            </a:extLst>
          </p:cNvPr>
          <p:cNvSpPr/>
          <p:nvPr/>
        </p:nvSpPr>
        <p:spPr>
          <a:xfrm>
            <a:off x="273021" y="556986"/>
            <a:ext cx="1226372" cy="462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a:extLst>
              <a:ext uri="{FF2B5EF4-FFF2-40B4-BE49-F238E27FC236}">
                <a16:creationId xmlns:a16="http://schemas.microsoft.com/office/drawing/2014/main" id="{BD5685DC-E8DA-4E98-B054-946693F926F8}"/>
              </a:ext>
            </a:extLst>
          </p:cNvPr>
          <p:cNvSpPr/>
          <p:nvPr/>
        </p:nvSpPr>
        <p:spPr>
          <a:xfrm>
            <a:off x="7527817" y="696835"/>
            <a:ext cx="392469" cy="51445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Connector: Elbow 4">
            <a:extLst>
              <a:ext uri="{FF2B5EF4-FFF2-40B4-BE49-F238E27FC236}">
                <a16:creationId xmlns:a16="http://schemas.microsoft.com/office/drawing/2014/main" id="{9FB02C6C-6D29-4917-8CA8-F99630E628F0}"/>
              </a:ext>
            </a:extLst>
          </p:cNvPr>
          <p:cNvCxnSpPr>
            <a:cxnSpLocks/>
            <a:stCxn id="2" idx="3"/>
            <a:endCxn id="7" idx="0"/>
          </p:cNvCxnSpPr>
          <p:nvPr/>
        </p:nvCxnSpPr>
        <p:spPr>
          <a:xfrm flipH="1">
            <a:off x="1090325" y="788275"/>
            <a:ext cx="409068" cy="2065282"/>
          </a:xfrm>
          <a:prstGeom prst="bentConnector4">
            <a:avLst>
              <a:gd name="adj1" fmla="val -55883"/>
              <a:gd name="adj2" fmla="val 5559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8D8A657-96CE-44A3-BF13-A25DFFD654F2}"/>
                  </a:ext>
                </a:extLst>
              </p:cNvPr>
              <p:cNvSpPr/>
              <p:nvPr/>
            </p:nvSpPr>
            <p:spPr>
              <a:xfrm>
                <a:off x="273021" y="2853557"/>
                <a:ext cx="1634607" cy="11508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ea typeface="Cambria Math" panose="02040503050406030204" pitchFamily="18" charset="0"/>
                        </a:rPr>
                        <m:t>𝑙𝑜𝑔</m:t>
                      </m:r>
                      <m:r>
                        <a:rPr lang="en-US" i="1" dirty="0">
                          <a:solidFill>
                            <a:schemeClr val="tx1"/>
                          </a:solidFill>
                          <a:latin typeface="Cambria Math" panose="02040503050406030204" pitchFamily="18" charset="0"/>
                        </a:rPr>
                        <m:t>𝑝</m:t>
                      </m:r>
                      <m:d>
                        <m:dPr>
                          <m:ctrlPr>
                            <a:rPr lang="en-US" i="1" dirty="0">
                              <a:solidFill>
                                <a:schemeClr val="tx1"/>
                              </a:solidFill>
                              <a:latin typeface="Cambria Math" panose="02040503050406030204" pitchFamily="18" charset="0"/>
                            </a:rPr>
                          </m:ctrlPr>
                        </m:dPr>
                        <m:e>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ea typeface="Cambria Math" panose="02040503050406030204" pitchFamily="18" charset="0"/>
                                </a:rPr>
                                <m:t>𝜏</m:t>
                              </m:r>
                            </m:e>
                            <m:sup>
                              <m:r>
                                <a:rPr lang="en-US" b="0" i="1" dirty="0" smtClean="0">
                                  <a:solidFill>
                                    <a:schemeClr val="tx1"/>
                                  </a:solidFill>
                                  <a:latin typeface="Cambria Math" panose="02040503050406030204" pitchFamily="18" charset="0"/>
                                </a:rPr>
                                <m:t>𝑖</m:t>
                              </m:r>
                            </m:sup>
                          </m:s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𝜃</m:t>
                          </m:r>
                        </m:e>
                      </m:d>
                    </m:oMath>
                  </m:oMathPara>
                </a14:m>
                <a:endParaRPr lang="en-US" dirty="0"/>
              </a:p>
            </p:txBody>
          </p:sp>
        </mc:Choice>
        <mc:Fallback xmlns="">
          <p:sp>
            <p:nvSpPr>
              <p:cNvPr id="7" name="Rectangle 6">
                <a:extLst>
                  <a:ext uri="{FF2B5EF4-FFF2-40B4-BE49-F238E27FC236}">
                    <a16:creationId xmlns:a16="http://schemas.microsoft.com/office/drawing/2014/main" id="{98D8A657-96CE-44A3-BF13-A25DFFD654F2}"/>
                  </a:ext>
                </a:extLst>
              </p:cNvPr>
              <p:cNvSpPr>
                <a:spLocks noRot="1" noChangeAspect="1" noMove="1" noResize="1" noEditPoints="1" noAdjustHandles="1" noChangeArrowheads="1" noChangeShapeType="1" noTextEdit="1"/>
              </p:cNvSpPr>
              <p:nvPr/>
            </p:nvSpPr>
            <p:spPr>
              <a:xfrm>
                <a:off x="273021" y="2853557"/>
                <a:ext cx="1634607" cy="115088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CD902DD-FF5B-4B87-BE5D-7F7DDDFFCA88}"/>
                  </a:ext>
                </a:extLst>
              </p:cNvPr>
              <p:cNvSpPr/>
              <p:nvPr/>
            </p:nvSpPr>
            <p:spPr>
              <a:xfrm>
                <a:off x="3275703" y="2688019"/>
                <a:ext cx="4055263" cy="148195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rPr>
                        </m:ctrlPr>
                      </m:sSubPr>
                      <m:e>
                        <m:r>
                          <m:rPr>
                            <m:sty m:val="p"/>
                          </m:rPr>
                          <a:rPr lang="en-US" sz="1600" i="1" smtClean="0">
                            <a:solidFill>
                              <a:schemeClr val="tx1"/>
                            </a:solidFill>
                            <a:latin typeface="Cambria Math" panose="02040503050406030204" pitchFamily="18" charset="0"/>
                            <a:ea typeface="Cambria Math" panose="02040503050406030204" pitchFamily="18" charset="0"/>
                          </a:rPr>
                          <m:t>∇</m:t>
                        </m:r>
                      </m:e>
                      <m:sub>
                        <m:r>
                          <a:rPr lang="en-US" sz="1600" i="1" smtClean="0">
                            <a:solidFill>
                              <a:schemeClr val="tx1"/>
                            </a:solidFill>
                            <a:latin typeface="Cambria Math" panose="02040503050406030204" pitchFamily="18" charset="0"/>
                            <a:ea typeface="Cambria Math" panose="02040503050406030204" pitchFamily="18" charset="0"/>
                          </a:rPr>
                          <m:t>𝜃</m:t>
                        </m:r>
                      </m:sub>
                    </m:sSub>
                  </m:oMath>
                </a14:m>
                <a:r>
                  <a:rPr lang="en-US" sz="1600" dirty="0">
                    <a:solidFill>
                      <a:schemeClr val="tx1"/>
                    </a:solidFill>
                  </a:rPr>
                  <a:t>log[u(</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0</m:t>
                        </m:r>
                      </m:sub>
                    </m:sSub>
                  </m:oMath>
                </a14:m>
                <a:r>
                  <a:rPr lang="en-US" sz="1600" dirty="0">
                    <a:solidFill>
                      <a:schemeClr val="tx1"/>
                    </a:solidFill>
                  </a:rPr>
                  <a:t>)</a:t>
                </a:r>
                <a14:m>
                  <m:oMath xmlns:m="http://schemas.openxmlformats.org/officeDocument/2006/math">
                    <m:nary>
                      <m:naryPr>
                        <m:chr m:val="∏"/>
                        <m:ctrlPr>
                          <a:rPr lang="en-US" sz="1600" i="1" dirty="0" smtClean="0">
                            <a:solidFill>
                              <a:schemeClr val="tx1"/>
                            </a:solidFill>
                            <a:latin typeface="Cambria Math" panose="02040503050406030204" pitchFamily="18" charset="0"/>
                          </a:rPr>
                        </m:ctrlPr>
                      </m:naryPr>
                      <m:sub>
                        <m:r>
                          <m:rPr>
                            <m:brk m:alnAt="23"/>
                          </m:rPr>
                          <a:rPr lang="en-US" sz="1600" b="0" i="1" dirty="0" smtClean="0">
                            <a:solidFill>
                              <a:schemeClr val="tx1"/>
                            </a:solidFill>
                            <a:latin typeface="Cambria Math" panose="02040503050406030204" pitchFamily="18" charset="0"/>
                          </a:rPr>
                          <m:t>𝑡</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0</m:t>
                        </m:r>
                      </m:sub>
                      <m:sup>
                        <m:r>
                          <a:rPr lang="en-US" sz="1600" b="0" i="1" dirty="0" smtClean="0">
                            <a:solidFill>
                              <a:schemeClr val="tx1"/>
                            </a:solidFill>
                            <a:latin typeface="Cambria Math" panose="02040503050406030204" pitchFamily="18" charset="0"/>
                          </a:rPr>
                          <m:t>𝑡</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𝑇</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1</m:t>
                        </m:r>
                      </m:sup>
                      <m:e>
                        <m:sSub>
                          <m:sSubPr>
                            <m:ctrlPr>
                              <a:rPr lang="en-US" sz="1600" i="1" dirty="0" smtClean="0">
                                <a:solidFill>
                                  <a:schemeClr val="tx1"/>
                                </a:solidFill>
                                <a:latin typeface="Cambria Math" panose="02040503050406030204" pitchFamily="18" charset="0"/>
                              </a:rPr>
                            </m:ctrlPr>
                          </m:sSubPr>
                          <m:e>
                            <m:r>
                              <a:rPr lang="en-US" sz="1600" i="1" dirty="0" smtClean="0">
                                <a:solidFill>
                                  <a:schemeClr val="tx1"/>
                                </a:solidFill>
                                <a:latin typeface="Cambria Math" panose="02040503050406030204" pitchFamily="18" charset="0"/>
                                <a:ea typeface="Cambria Math" panose="02040503050406030204" pitchFamily="18" charset="0"/>
                              </a:rPr>
                              <m:t>𝜋</m:t>
                            </m:r>
                          </m:e>
                          <m:sub>
                            <m:r>
                              <a:rPr lang="en-US" sz="1600" i="1" dirty="0" smtClean="0">
                                <a:solidFill>
                                  <a:schemeClr val="tx1"/>
                                </a:solidFill>
                                <a:latin typeface="Cambria Math" panose="02040503050406030204" pitchFamily="18" charset="0"/>
                                <a:ea typeface="Cambria Math" panose="02040503050406030204" pitchFamily="18" charset="0"/>
                              </a:rPr>
                              <m:t>𝜃</m:t>
                            </m:r>
                          </m:sub>
                        </m:sSub>
                        <m:d>
                          <m:dPr>
                            <m:ctrlPr>
                              <a:rPr lang="en-US" sz="1600" b="0" i="1" dirty="0" smtClean="0">
                                <a:solidFill>
                                  <a:schemeClr val="tx1"/>
                                </a:solidFill>
                                <a:latin typeface="Cambria Math" panose="02040503050406030204" pitchFamily="18" charset="0"/>
                              </a:rPr>
                            </m:ctrlPr>
                          </m:dPr>
                          <m:e>
                            <m:sSub>
                              <m:sSubPr>
                                <m:ctrlPr>
                                  <a:rPr lang="en-US" sz="1600" b="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𝑎</m:t>
                                </m:r>
                              </m:e>
                              <m:sub>
                                <m:r>
                                  <a:rPr lang="en-US" sz="1600" b="0" i="1" dirty="0" smtClean="0">
                                    <a:solidFill>
                                      <a:schemeClr val="tx1"/>
                                    </a:solidFill>
                                    <a:latin typeface="Cambria Math" panose="02040503050406030204" pitchFamily="18" charset="0"/>
                                  </a:rPr>
                                  <m:t>𝑡</m:t>
                                </m:r>
                              </m:sub>
                            </m:sSub>
                          </m:e>
                          <m:e>
                            <m:sSub>
                              <m:sSubPr>
                                <m:ctrlPr>
                                  <a:rPr lang="en-US" sz="1600" b="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𝑠</m:t>
                                </m:r>
                              </m:e>
                              <m:sub>
                                <m:r>
                                  <a:rPr lang="en-US" sz="1600" b="0" i="1" dirty="0" smtClean="0">
                                    <a:solidFill>
                                      <a:schemeClr val="tx1"/>
                                    </a:solidFill>
                                    <a:latin typeface="Cambria Math" panose="02040503050406030204" pitchFamily="18" charset="0"/>
                                  </a:rPr>
                                  <m:t>𝑡</m:t>
                                </m:r>
                              </m:sub>
                            </m:sSub>
                          </m:e>
                        </m:d>
                        <m:r>
                          <a:rPr lang="en-US" sz="1600" b="0" i="1" dirty="0" smtClean="0">
                            <a:solidFill>
                              <a:schemeClr val="tx1"/>
                            </a:solidFill>
                            <a:latin typeface="Cambria Math" panose="02040503050406030204" pitchFamily="18" charset="0"/>
                          </a:rPr>
                          <m:t>𝑃</m:t>
                        </m:r>
                        <m:r>
                          <a:rPr lang="en-US" sz="1600" b="0" i="1" dirty="0" smtClean="0">
                            <a:solidFill>
                              <a:schemeClr val="tx1"/>
                            </a:solidFill>
                            <a:latin typeface="Cambria Math" panose="02040503050406030204" pitchFamily="18" charset="0"/>
                          </a:rPr>
                          <m:t>(</m:t>
                        </m:r>
                        <m:sSub>
                          <m:sSubPr>
                            <m:ctrlPr>
                              <a:rPr lang="en-US" sz="1600" b="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𝑠</m:t>
                            </m:r>
                          </m:e>
                          <m:sub>
                            <m:r>
                              <a:rPr lang="en-US" sz="1600" b="0" i="1" dirty="0" smtClean="0">
                                <a:solidFill>
                                  <a:schemeClr val="tx1"/>
                                </a:solidFill>
                                <a:latin typeface="Cambria Math" panose="02040503050406030204" pitchFamily="18" charset="0"/>
                              </a:rPr>
                              <m:t>𝑡</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1</m:t>
                            </m:r>
                          </m:sub>
                        </m:sSub>
                        <m:r>
                          <a:rPr lang="en-US" sz="1600" b="0" i="1" dirty="0" smtClean="0">
                            <a:solidFill>
                              <a:schemeClr val="tx1"/>
                            </a:solidFill>
                            <a:latin typeface="Cambria Math" panose="02040503050406030204" pitchFamily="18" charset="0"/>
                          </a:rPr>
                          <m:t>|</m:t>
                        </m:r>
                        <m:sSub>
                          <m:sSubPr>
                            <m:ctrlPr>
                              <a:rPr lang="en-US" sz="1600" b="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𝑠</m:t>
                            </m:r>
                          </m:e>
                          <m:sub>
                            <m:r>
                              <a:rPr lang="en-US" sz="1600" b="0" i="1" dirty="0" smtClean="0">
                                <a:solidFill>
                                  <a:schemeClr val="tx1"/>
                                </a:solidFill>
                                <a:latin typeface="Cambria Math" panose="02040503050406030204" pitchFamily="18" charset="0"/>
                              </a:rPr>
                              <m:t>𝑡</m:t>
                            </m:r>
                          </m:sub>
                        </m:sSub>
                        <m:r>
                          <a:rPr lang="en-US" sz="1600" b="0" i="1" dirty="0" smtClean="0">
                            <a:solidFill>
                              <a:schemeClr val="tx1"/>
                            </a:solidFill>
                            <a:latin typeface="Cambria Math" panose="02040503050406030204" pitchFamily="18" charset="0"/>
                          </a:rPr>
                          <m:t>,</m:t>
                        </m:r>
                        <m:sSub>
                          <m:sSubPr>
                            <m:ctrlPr>
                              <a:rPr lang="en-US" sz="1600" b="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𝑎</m:t>
                            </m:r>
                          </m:e>
                          <m:sub>
                            <m:r>
                              <a:rPr lang="en-US" sz="1600" b="0" i="1" dirty="0" smtClean="0">
                                <a:solidFill>
                                  <a:schemeClr val="tx1"/>
                                </a:solidFill>
                                <a:latin typeface="Cambria Math" panose="02040503050406030204" pitchFamily="18" charset="0"/>
                              </a:rPr>
                              <m:t>𝑡</m:t>
                            </m:r>
                          </m:sub>
                        </m:sSub>
                        <m:r>
                          <a:rPr lang="en-US" sz="1600" b="0" i="1" dirty="0" smtClean="0">
                            <a:solidFill>
                              <a:schemeClr val="tx1"/>
                            </a:solidFill>
                            <a:latin typeface="Cambria Math" panose="02040503050406030204" pitchFamily="18" charset="0"/>
                          </a:rPr>
                          <m:t>)]</m:t>
                        </m:r>
                      </m:e>
                    </m:nary>
                  </m:oMath>
                </a14:m>
                <a:endParaRPr lang="en-US" dirty="0"/>
              </a:p>
            </p:txBody>
          </p:sp>
        </mc:Choice>
        <mc:Fallback xmlns="">
          <p:sp>
            <p:nvSpPr>
              <p:cNvPr id="9" name="Rectangle: Rounded Corners 8">
                <a:extLst>
                  <a:ext uri="{FF2B5EF4-FFF2-40B4-BE49-F238E27FC236}">
                    <a16:creationId xmlns:a16="http://schemas.microsoft.com/office/drawing/2014/main" id="{2CD902DD-FF5B-4B87-BE5D-7F7DDDFFCA88}"/>
                  </a:ext>
                </a:extLst>
              </p:cNvPr>
              <p:cNvSpPr>
                <a:spLocks noRot="1" noChangeAspect="1" noMove="1" noResize="1" noEditPoints="1" noAdjustHandles="1" noChangeArrowheads="1" noChangeShapeType="1" noTextEdit="1"/>
              </p:cNvSpPr>
              <p:nvPr/>
            </p:nvSpPr>
            <p:spPr>
              <a:xfrm>
                <a:off x="3275703" y="2688019"/>
                <a:ext cx="4055263" cy="1481958"/>
              </a:xfrm>
              <a:prstGeom prst="roundRect">
                <a:avLst/>
              </a:prstGeom>
              <a:blipFill>
                <a:blip r:embed="rId3"/>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357E13FE-80CC-4EA5-BBA9-B894D0C57FDC}"/>
              </a:ext>
            </a:extLst>
          </p:cNvPr>
          <p:cNvCxnSpPr>
            <a:cxnSpLocks/>
            <a:stCxn id="7" idx="3"/>
            <a:endCxn id="9" idx="1"/>
          </p:cNvCxnSpPr>
          <p:nvPr/>
        </p:nvCxnSpPr>
        <p:spPr>
          <a:xfrm flipV="1">
            <a:off x="1907628" y="3428998"/>
            <a:ext cx="1368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5DD4D4B-21BD-4644-A4F5-69579778B0A6}"/>
                  </a:ext>
                </a:extLst>
              </p:cNvPr>
              <p:cNvSpPr/>
              <p:nvPr/>
            </p:nvSpPr>
            <p:spPr>
              <a:xfrm>
                <a:off x="8487784" y="788275"/>
                <a:ext cx="2613891" cy="9006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oMath>
                </a14:m>
                <a:r>
                  <a:rPr lang="en-US" dirty="0">
                    <a:solidFill>
                      <a:schemeClr val="tx1"/>
                    </a:solidFill>
                  </a:rPr>
                  <a:t>log u(</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0</m:t>
                        </m:r>
                      </m:sub>
                    </m:sSub>
                  </m:oMath>
                </a14:m>
                <a:r>
                  <a:rPr lang="en-US" dirty="0">
                    <a:solidFill>
                      <a:schemeClr val="tx1"/>
                    </a:solidFill>
                  </a:rPr>
                  <a:t>)=0</a:t>
                </a:r>
                <a:endParaRPr lang="en-US" dirty="0"/>
              </a:p>
            </p:txBody>
          </p:sp>
        </mc:Choice>
        <mc:Fallback xmlns="">
          <p:sp>
            <p:nvSpPr>
              <p:cNvPr id="15" name="Rectangle 14">
                <a:extLst>
                  <a:ext uri="{FF2B5EF4-FFF2-40B4-BE49-F238E27FC236}">
                    <a16:creationId xmlns:a16="http://schemas.microsoft.com/office/drawing/2014/main" id="{A5DD4D4B-21BD-4644-A4F5-69579778B0A6}"/>
                  </a:ext>
                </a:extLst>
              </p:cNvPr>
              <p:cNvSpPr>
                <a:spLocks noRot="1" noChangeAspect="1" noMove="1" noResize="1" noEditPoints="1" noAdjustHandles="1" noChangeArrowheads="1" noChangeShapeType="1" noTextEdit="1"/>
              </p:cNvSpPr>
              <p:nvPr/>
            </p:nvSpPr>
            <p:spPr>
              <a:xfrm>
                <a:off x="8487784" y="788275"/>
                <a:ext cx="2613891" cy="9006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DA36320-C6E9-4AAC-ABB8-6FB7B31FD51A}"/>
                  </a:ext>
                </a:extLst>
              </p:cNvPr>
              <p:cNvSpPr/>
              <p:nvPr/>
            </p:nvSpPr>
            <p:spPr>
              <a:xfrm>
                <a:off x="8487783" y="2688019"/>
                <a:ext cx="2613891" cy="98033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rPr>
                          </m:ctrlPr>
                        </m:sSubPr>
                        <m:e>
                          <m:r>
                            <m:rPr>
                              <m:sty m:val="p"/>
                            </m:rPr>
                            <a:rPr lang="en-US" sz="1800" i="1" smtClean="0">
                              <a:solidFill>
                                <a:schemeClr val="tx1"/>
                              </a:solidFill>
                              <a:latin typeface="Cambria Math" panose="02040503050406030204" pitchFamily="18" charset="0"/>
                              <a:ea typeface="Cambria Math" panose="02040503050406030204" pitchFamily="18" charset="0"/>
                            </a:rPr>
                            <m:t>∇</m:t>
                          </m:r>
                        </m:e>
                        <m:sub>
                          <m:r>
                            <a:rPr lang="en-US" sz="1800" i="1" smtClean="0">
                              <a:solidFill>
                                <a:schemeClr val="tx1"/>
                              </a:solidFill>
                              <a:latin typeface="Cambria Math" panose="02040503050406030204" pitchFamily="18" charset="0"/>
                              <a:ea typeface="Cambria Math" panose="02040503050406030204" pitchFamily="18" charset="0"/>
                            </a:rPr>
                            <m:t>𝜃</m:t>
                          </m:r>
                        </m:sub>
                      </m:sSub>
                      <m:nary>
                        <m:naryPr>
                          <m:chr m:val="∑"/>
                          <m:ctrlPr>
                            <a:rPr lang="en-US" sz="1800" i="1" smtClean="0">
                              <a:solidFill>
                                <a:schemeClr val="tx1"/>
                              </a:solidFill>
                              <a:latin typeface="Cambria Math" panose="02040503050406030204" pitchFamily="18" charset="0"/>
                              <a:ea typeface="Cambria Math" panose="02040503050406030204" pitchFamily="18" charset="0"/>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rPr>
                            <m:t>𝑡</m:t>
                          </m:r>
                          <m:r>
                            <a:rPr lang="en-US" sz="1800" b="0" i="1" smtClean="0">
                              <a:solidFill>
                                <a:schemeClr val="tx1"/>
                              </a:solidFill>
                              <a:latin typeface="Cambria Math" panose="02040503050406030204" pitchFamily="18" charset="0"/>
                              <a:ea typeface="Cambria Math" panose="02040503050406030204" pitchFamily="18" charset="0"/>
                            </a:rPr>
                            <m:t>=</m:t>
                          </m:r>
                        </m:sub>
                        <m:sup>
                          <m:r>
                            <a:rPr lang="en-US" sz="1800" b="0" i="1" smtClean="0">
                              <a:solidFill>
                                <a:schemeClr val="tx1"/>
                              </a:solidFill>
                              <a:latin typeface="Cambria Math" panose="02040503050406030204" pitchFamily="18" charset="0"/>
                              <a:ea typeface="Cambria Math" panose="02040503050406030204" pitchFamily="18" charset="0"/>
                            </a:rPr>
                            <m:t>𝑡</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𝑇</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1</m:t>
                          </m:r>
                        </m:sup>
                        <m:e>
                          <m:r>
                            <a:rPr lang="en-US" sz="1800" b="0" i="1" smtClean="0">
                              <a:solidFill>
                                <a:schemeClr val="tx1"/>
                              </a:solidFill>
                              <a:latin typeface="Cambria Math" panose="02040503050406030204" pitchFamily="18" charset="0"/>
                              <a:ea typeface="Cambria Math" panose="02040503050406030204" pitchFamily="18" charset="0"/>
                            </a:rPr>
                            <m:t>𝑙𝑜𝑔</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𝜋</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𝑎</m:t>
                                  </m:r>
                                </m:e>
                                <m:sub>
                                  <m:r>
                                    <a:rPr lang="en-US" i="1" dirty="0">
                                      <a:solidFill>
                                        <a:schemeClr val="tx1"/>
                                      </a:solidFill>
                                      <a:latin typeface="Cambria Math" panose="02040503050406030204" pitchFamily="18" charset="0"/>
                                    </a:rPr>
                                    <m:t>𝑡</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𝑠</m:t>
                                  </m:r>
                                </m:e>
                                <m:sub>
                                  <m:r>
                                    <a:rPr lang="en-US" i="1" dirty="0">
                                      <a:solidFill>
                                        <a:schemeClr val="tx1"/>
                                      </a:solidFill>
                                      <a:latin typeface="Cambria Math" panose="02040503050406030204" pitchFamily="18" charset="0"/>
                                    </a:rPr>
                                    <m:t>𝑡</m:t>
                                  </m:r>
                                </m:sub>
                              </m:sSub>
                            </m:e>
                          </m:d>
                        </m:e>
                      </m:nary>
                    </m:oMath>
                  </m:oMathPara>
                </a14:m>
                <a:endParaRPr lang="en-US" dirty="0"/>
              </a:p>
            </p:txBody>
          </p:sp>
        </mc:Choice>
        <mc:Fallback xmlns="">
          <p:sp>
            <p:nvSpPr>
              <p:cNvPr id="16" name="Rectangle 15">
                <a:extLst>
                  <a:ext uri="{FF2B5EF4-FFF2-40B4-BE49-F238E27FC236}">
                    <a16:creationId xmlns:a16="http://schemas.microsoft.com/office/drawing/2014/main" id="{4DA36320-C6E9-4AAC-ABB8-6FB7B31FD51A}"/>
                  </a:ext>
                </a:extLst>
              </p:cNvPr>
              <p:cNvSpPr>
                <a:spLocks noRot="1" noChangeAspect="1" noMove="1" noResize="1" noEditPoints="1" noAdjustHandles="1" noChangeArrowheads="1" noChangeShapeType="1" noTextEdit="1"/>
              </p:cNvSpPr>
              <p:nvPr/>
            </p:nvSpPr>
            <p:spPr>
              <a:xfrm>
                <a:off x="8487783" y="2688019"/>
                <a:ext cx="2613891" cy="98033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92A8ECE-8F64-41E1-AC71-DD539BFD57D5}"/>
                  </a:ext>
                </a:extLst>
              </p:cNvPr>
              <p:cNvSpPr/>
              <p:nvPr/>
            </p:nvSpPr>
            <p:spPr>
              <a:xfrm>
                <a:off x="8487782" y="4553775"/>
                <a:ext cx="2613891" cy="98033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rPr>
                        </m:ctrlPr>
                      </m:sSubPr>
                      <m:e>
                        <m:r>
                          <m:rPr>
                            <m:sty m:val="p"/>
                          </m:rPr>
                          <a:rPr lang="en-US" sz="1800" i="1" smtClean="0">
                            <a:solidFill>
                              <a:schemeClr val="tx1"/>
                            </a:solidFill>
                            <a:latin typeface="Cambria Math" panose="02040503050406030204" pitchFamily="18" charset="0"/>
                            <a:ea typeface="Cambria Math" panose="02040503050406030204" pitchFamily="18" charset="0"/>
                          </a:rPr>
                          <m:t>∇</m:t>
                        </m:r>
                      </m:e>
                      <m:sub>
                        <m:r>
                          <a:rPr lang="en-US" sz="1800" i="1" smtClean="0">
                            <a:solidFill>
                              <a:schemeClr val="tx1"/>
                            </a:solidFill>
                            <a:latin typeface="Cambria Math" panose="02040503050406030204" pitchFamily="18" charset="0"/>
                            <a:ea typeface="Cambria Math" panose="02040503050406030204" pitchFamily="18" charset="0"/>
                          </a:rPr>
                          <m:t>𝜃</m:t>
                        </m:r>
                      </m:sub>
                    </m:sSub>
                  </m:oMath>
                </a14:m>
                <a:r>
                  <a:rPr lang="en-US" dirty="0">
                    <a:solidFill>
                      <a:schemeClr val="tx1"/>
                    </a:solidFill>
                  </a:rPr>
                  <a:t> log</a:t>
                </a:r>
                <a14:m>
                  <m:oMath xmlns:m="http://schemas.openxmlformats.org/officeDocument/2006/math">
                    <m:r>
                      <a:rPr lang="en-US" i="1" dirty="0">
                        <a:solidFill>
                          <a:schemeClr val="tx1"/>
                        </a:solidFill>
                        <a:latin typeface="Cambria Math" panose="02040503050406030204" pitchFamily="18" charset="0"/>
                      </a:rPr>
                      <m:t>𝑃</m:t>
                    </m:r>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𝑠</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𝑠</m:t>
                        </m:r>
                      </m:e>
                      <m:sub>
                        <m:r>
                          <a:rPr lang="en-US" i="1" dirty="0">
                            <a:solidFill>
                              <a:schemeClr val="tx1"/>
                            </a:solidFill>
                            <a:latin typeface="Cambria Math" panose="02040503050406030204" pitchFamily="18" charset="0"/>
                          </a:rPr>
                          <m:t>𝑡</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𝑎</m:t>
                        </m:r>
                      </m:e>
                      <m:sub>
                        <m:r>
                          <a:rPr lang="en-US" i="1" dirty="0">
                            <a:solidFill>
                              <a:schemeClr val="tx1"/>
                            </a:solidFill>
                            <a:latin typeface="Cambria Math" panose="02040503050406030204" pitchFamily="18" charset="0"/>
                          </a:rPr>
                          <m:t>𝑡</m:t>
                        </m:r>
                      </m:sub>
                    </m:sSub>
                    <m:r>
                      <a:rPr lang="en-US" i="1" dirty="0">
                        <a:solidFill>
                          <a:schemeClr val="tx1"/>
                        </a:solidFill>
                        <a:latin typeface="Cambria Math" panose="02040503050406030204" pitchFamily="18" charset="0"/>
                      </a:rPr>
                      <m:t>)]</m:t>
                    </m:r>
                  </m:oMath>
                </a14:m>
                <a:r>
                  <a:rPr lang="en-US" dirty="0">
                    <a:solidFill>
                      <a:schemeClr val="tx1"/>
                    </a:solidFill>
                  </a:rPr>
                  <a:t>=0</a:t>
                </a:r>
                <a:endParaRPr lang="en-US" dirty="0"/>
              </a:p>
            </p:txBody>
          </p:sp>
        </mc:Choice>
        <mc:Fallback xmlns="">
          <p:sp>
            <p:nvSpPr>
              <p:cNvPr id="17" name="Rectangle 16">
                <a:extLst>
                  <a:ext uri="{FF2B5EF4-FFF2-40B4-BE49-F238E27FC236}">
                    <a16:creationId xmlns:a16="http://schemas.microsoft.com/office/drawing/2014/main" id="{A92A8ECE-8F64-41E1-AC71-DD539BFD57D5}"/>
                  </a:ext>
                </a:extLst>
              </p:cNvPr>
              <p:cNvSpPr>
                <a:spLocks noRot="1" noChangeAspect="1" noMove="1" noResize="1" noEditPoints="1" noAdjustHandles="1" noChangeArrowheads="1" noChangeShapeType="1" noTextEdit="1"/>
              </p:cNvSpPr>
              <p:nvPr/>
            </p:nvSpPr>
            <p:spPr>
              <a:xfrm>
                <a:off x="8487782" y="4553775"/>
                <a:ext cx="2613891" cy="980339"/>
              </a:xfrm>
              <a:prstGeom prst="rect">
                <a:avLst/>
              </a:prstGeom>
              <a:blipFill>
                <a:blip r:embed="rId6"/>
                <a:stretch>
                  <a:fillRect/>
                </a:stretch>
              </a:blipFill>
            </p:spPr>
            <p:txBody>
              <a:bodyPr/>
              <a:lstStyle/>
              <a:p>
                <a:r>
                  <a:rPr lang="en-US">
                    <a:noFill/>
                  </a:rPr>
                  <a:t> </a:t>
                </a:r>
              </a:p>
            </p:txBody>
          </p:sp>
        </mc:Fallback>
      </mc:AlternateContent>
      <p:cxnSp>
        <p:nvCxnSpPr>
          <p:cNvPr id="19" name="Connector: Elbow 18">
            <a:extLst>
              <a:ext uri="{FF2B5EF4-FFF2-40B4-BE49-F238E27FC236}">
                <a16:creationId xmlns:a16="http://schemas.microsoft.com/office/drawing/2014/main" id="{F4C5DAF0-2396-4465-AD76-A0B77910A254}"/>
              </a:ext>
            </a:extLst>
          </p:cNvPr>
          <p:cNvCxnSpPr>
            <a:cxnSpLocks/>
            <a:stCxn id="16" idx="3"/>
            <a:endCxn id="21" idx="3"/>
          </p:cNvCxnSpPr>
          <p:nvPr/>
        </p:nvCxnSpPr>
        <p:spPr>
          <a:xfrm flipH="1">
            <a:off x="6017110" y="3178189"/>
            <a:ext cx="5084564" cy="2795829"/>
          </a:xfrm>
          <a:prstGeom prst="bentConnector3">
            <a:avLst>
              <a:gd name="adj1" fmla="val -4496"/>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26A15F3-128E-41E0-8790-1FBF2E74CC0B}"/>
                  </a:ext>
                </a:extLst>
              </p:cNvPr>
              <p:cNvSpPr/>
              <p:nvPr/>
            </p:nvSpPr>
            <p:spPr>
              <a:xfrm>
                <a:off x="534296" y="5502351"/>
                <a:ext cx="5482814" cy="94333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ea typeface="Cambria Math" panose="02040503050406030204" pitchFamily="18" charset="0"/>
                      </a:rPr>
                      <m:t>𝑙𝑜𝑔</m:t>
                    </m:r>
                    <m:r>
                      <a:rPr lang="en-US" i="1" dirty="0">
                        <a:solidFill>
                          <a:schemeClr val="tx1"/>
                        </a:solidFill>
                        <a:latin typeface="Cambria Math" panose="02040503050406030204" pitchFamily="18" charset="0"/>
                      </a:rPr>
                      <m:t>𝑝</m:t>
                    </m:r>
                    <m:d>
                      <m:dPr>
                        <m:ctrlPr>
                          <a:rPr lang="en-US" i="1" dirty="0">
                            <a:solidFill>
                              <a:schemeClr val="tx1"/>
                            </a:solidFill>
                            <a:latin typeface="Cambria Math" panose="02040503050406030204" pitchFamily="18" charset="0"/>
                          </a:rPr>
                        </m:ctrlPr>
                      </m:dPr>
                      <m:e>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ea typeface="Cambria Math" panose="02040503050406030204" pitchFamily="18" charset="0"/>
                              </a:rPr>
                              <m:t>𝜏</m:t>
                            </m:r>
                          </m:e>
                          <m:sup>
                            <m:r>
                              <a:rPr lang="en-US" b="0" i="1" dirty="0" smtClean="0">
                                <a:solidFill>
                                  <a:schemeClr val="tx1"/>
                                </a:solidFill>
                                <a:latin typeface="Cambria Math" panose="02040503050406030204" pitchFamily="18" charset="0"/>
                              </a:rPr>
                              <m:t>𝑖</m:t>
                            </m:r>
                          </m:sup>
                        </m:sSup>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𝜃</m:t>
                        </m:r>
                      </m:e>
                    </m:d>
                  </m:oMath>
                </a14:m>
                <a:r>
                  <a:rPr lang="en-US" dirty="0">
                    <a:solidFill>
                      <a:schemeClr val="tx1"/>
                    </a:solidFill>
                  </a:rPr>
                  <a:t>=</a:t>
                </a:r>
                <a:r>
                  <a:rPr lang="en-US" dirty="0">
                    <a:solidFill>
                      <a:schemeClr val="tx1"/>
                    </a:solidFill>
                    <a:ea typeface="Cambria Math" panose="02040503050406030204" pitchFamily="18" charset="0"/>
                  </a:rPr>
                  <a:t> </a:t>
                </a:r>
                <a14:m>
                  <m:oMath xmlns:m="http://schemas.openxmlformats.org/officeDocument/2006/math">
                    <m:nary>
                      <m:naryPr>
                        <m:chr m:val="∑"/>
                        <m:ctrlPr>
                          <a:rPr lang="en-US" i="1">
                            <a:solidFill>
                              <a:schemeClr val="tx1"/>
                            </a:solidFill>
                            <a:latin typeface="Cambria Math" panose="02040503050406030204" pitchFamily="18" charset="0"/>
                            <a:ea typeface="Cambria Math" panose="02040503050406030204" pitchFamily="18" charset="0"/>
                          </a:rPr>
                        </m:ctrlPr>
                      </m:naryPr>
                      <m:sub>
                        <m:r>
                          <m:rPr>
                            <m:brk m:alnAt="23"/>
                          </m:rP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sup>
                      <m:e>
                        <m:sSub>
                          <m:sSubPr>
                            <m:ctrlPr>
                              <a:rPr lang="en-US" i="1">
                                <a:solidFill>
                                  <a:schemeClr val="tx1"/>
                                </a:solidFill>
                                <a:latin typeface="Cambria Math" panose="02040503050406030204" pitchFamily="18" charset="0"/>
                                <a:ea typeface="Cambria Math" panose="02040503050406030204" pitchFamily="18" charset="0"/>
                              </a:rPr>
                            </m:ctrlPr>
                          </m:sSubPr>
                          <m:e>
                            <m:r>
                              <m:rPr>
                                <m:sty m:val="p"/>
                              </m:rP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sSub>
                          <m:sSubPr>
                            <m:ctrlPr>
                              <a:rPr lang="en-US" i="1" dirty="0">
                                <a:solidFill>
                                  <a:schemeClr val="tx1"/>
                                </a:solidFill>
                                <a:latin typeface="Cambria Math" panose="02040503050406030204" pitchFamily="18" charset="0"/>
                              </a:rPr>
                            </m:ctrlPr>
                          </m:sSubPr>
                          <m:e>
                            <m:r>
                              <m:rPr>
                                <m:sty m:val="p"/>
                              </m:rPr>
                              <a:rPr lang="en-US" b="0" i="0" dirty="0" smtClean="0">
                                <a:solidFill>
                                  <a:schemeClr val="tx1"/>
                                </a:solidFill>
                                <a:latin typeface="Cambria Math" panose="02040503050406030204" pitchFamily="18" charset="0"/>
                              </a:rPr>
                              <m:t>log</m:t>
                            </m:r>
                            <m:r>
                              <a:rPr lang="en-US" b="0" i="1" dirty="0" smtClean="0">
                                <a:solidFill>
                                  <a:schemeClr val="tx1"/>
                                </a:solidFill>
                                <a:latin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𝜋</m:t>
                            </m:r>
                          </m:e>
                          <m:sub>
                            <m:r>
                              <a:rPr lang="en-US" i="1" dirty="0">
                                <a:solidFill>
                                  <a:schemeClr val="tx1"/>
                                </a:solidFill>
                                <a:latin typeface="Cambria Math" panose="02040503050406030204" pitchFamily="18" charset="0"/>
                                <a:ea typeface="Cambria Math" panose="02040503050406030204" pitchFamily="18" charset="0"/>
                              </a:rPr>
                              <m:t>𝜃</m:t>
                            </m:r>
                          </m:sub>
                        </m:sSub>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𝑎</m:t>
                                </m:r>
                              </m:e>
                              <m:sub>
                                <m:r>
                                  <a:rPr lang="en-US" i="1" dirty="0">
                                    <a:solidFill>
                                      <a:schemeClr val="tx1"/>
                                    </a:solidFill>
                                    <a:latin typeface="Cambria Math" panose="02040503050406030204" pitchFamily="18" charset="0"/>
                                  </a:rPr>
                                  <m:t>𝑡</m:t>
                                </m:r>
                              </m:sub>
                            </m:sSub>
                          </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𝑠</m:t>
                                </m:r>
                              </m:e>
                              <m:sub>
                                <m:r>
                                  <a:rPr lang="en-US" i="1" dirty="0">
                                    <a:solidFill>
                                      <a:schemeClr val="tx1"/>
                                    </a:solidFill>
                                    <a:latin typeface="Cambria Math" panose="02040503050406030204" pitchFamily="18" charset="0"/>
                                  </a:rPr>
                                  <m:t>𝑡</m:t>
                                </m:r>
                              </m:sub>
                            </m:sSub>
                          </m:e>
                        </m:d>
                        <m:r>
                          <a:rPr lang="en-US" b="0" i="1" dirty="0" smtClean="0">
                            <a:solidFill>
                              <a:schemeClr val="tx1"/>
                            </a:solidFill>
                            <a:latin typeface="Cambria Math" panose="02040503050406030204" pitchFamily="18" charset="0"/>
                          </a:rPr>
                          <m:t>)</m:t>
                        </m:r>
                      </m:e>
                    </m:nary>
                  </m:oMath>
                </a14:m>
                <a:endParaRPr lang="en-US" dirty="0"/>
              </a:p>
            </p:txBody>
          </p:sp>
        </mc:Choice>
        <mc:Fallback xmlns="">
          <p:sp>
            <p:nvSpPr>
              <p:cNvPr id="21" name="Rectangle 20">
                <a:extLst>
                  <a:ext uri="{FF2B5EF4-FFF2-40B4-BE49-F238E27FC236}">
                    <a16:creationId xmlns:a16="http://schemas.microsoft.com/office/drawing/2014/main" id="{926A15F3-128E-41E0-8790-1FBF2E74CC0B}"/>
                  </a:ext>
                </a:extLst>
              </p:cNvPr>
              <p:cNvSpPr>
                <a:spLocks noRot="1" noChangeAspect="1" noMove="1" noResize="1" noEditPoints="1" noAdjustHandles="1" noChangeArrowheads="1" noChangeShapeType="1" noTextEdit="1"/>
              </p:cNvSpPr>
              <p:nvPr/>
            </p:nvSpPr>
            <p:spPr>
              <a:xfrm>
                <a:off x="534296" y="5502351"/>
                <a:ext cx="5482814" cy="943334"/>
              </a:xfrm>
              <a:prstGeom prst="rect">
                <a:avLst/>
              </a:prstGeom>
              <a:blipFill>
                <a:blip r:embed="rId7"/>
                <a:stretch>
                  <a:fillRect t="-15385" b="-42308"/>
                </a:stretch>
              </a:blipFill>
            </p:spPr>
            <p:txBody>
              <a:bodyPr/>
              <a:lstStyle/>
              <a:p>
                <a:r>
                  <a:rPr lang="en-US">
                    <a:noFill/>
                  </a:rPr>
                  <a:t> </a:t>
                </a:r>
              </a:p>
            </p:txBody>
          </p:sp>
        </mc:Fallback>
      </mc:AlternateContent>
      <p:cxnSp>
        <p:nvCxnSpPr>
          <p:cNvPr id="27" name="Connector: Elbow 26">
            <a:extLst>
              <a:ext uri="{FF2B5EF4-FFF2-40B4-BE49-F238E27FC236}">
                <a16:creationId xmlns:a16="http://schemas.microsoft.com/office/drawing/2014/main" id="{8A0A9990-0B9C-45E1-BD26-E4147AA9F06D}"/>
              </a:ext>
            </a:extLst>
          </p:cNvPr>
          <p:cNvCxnSpPr>
            <a:stCxn id="21" idx="2"/>
          </p:cNvCxnSpPr>
          <p:nvPr/>
        </p:nvCxnSpPr>
        <p:spPr>
          <a:xfrm rot="16200000" flipH="1">
            <a:off x="7533723" y="2187665"/>
            <a:ext cx="127237" cy="8643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67280"/>
      </p:ext>
    </p:extLst>
  </p:cSld>
  <p:clrMapOvr>
    <a:masterClrMapping/>
  </p:clrMapOvr>
  <p:transition spd="slow">
    <p:circle/>
  </p:transition>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DD8FB5A6-C059-46DA-8C37-D087273AAA4F}"/>
              </a:ext>
            </a:extLst>
          </p:cNvPr>
          <p:cNvSpPr/>
          <p:nvPr/>
        </p:nvSpPr>
        <p:spPr>
          <a:xfrm>
            <a:off x="365760" y="69924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926A150-AB99-4776-9C33-8816F85CFD68}"/>
                  </a:ext>
                </a:extLst>
              </p:cNvPr>
              <p:cNvSpPr/>
              <p:nvPr/>
            </p:nvSpPr>
            <p:spPr>
              <a:xfrm>
                <a:off x="1656677" y="301214"/>
                <a:ext cx="4679577" cy="11725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400" i="1" smtClean="0">
                            <a:solidFill>
                              <a:schemeClr val="tx1"/>
                            </a:solidFill>
                            <a:latin typeface="Cambria Math" panose="02040503050406030204" pitchFamily="18" charset="0"/>
                          </a:rPr>
                        </m:ctrlPr>
                      </m:sSubPr>
                      <m:e>
                        <m:r>
                          <m:rPr>
                            <m:sty m:val="p"/>
                          </m:rPr>
                          <a:rPr lang="en-US" sz="1400" i="1" smtClean="0">
                            <a:solidFill>
                              <a:schemeClr val="tx1"/>
                            </a:solidFill>
                            <a:latin typeface="Cambria Math" panose="02040503050406030204" pitchFamily="18" charset="0"/>
                            <a:ea typeface="Cambria Math" panose="02040503050406030204" pitchFamily="18" charset="0"/>
                          </a:rPr>
                          <m:t>∇</m:t>
                        </m:r>
                      </m:e>
                      <m:sub>
                        <m:r>
                          <a:rPr lang="en-US" sz="1400" i="1" smtClean="0">
                            <a:solidFill>
                              <a:schemeClr val="tx1"/>
                            </a:solidFill>
                            <a:latin typeface="Cambria Math" panose="02040503050406030204" pitchFamily="18" charset="0"/>
                            <a:ea typeface="Cambria Math" panose="02040503050406030204" pitchFamily="18" charset="0"/>
                          </a:rPr>
                          <m:t>𝜃</m:t>
                        </m:r>
                      </m:sub>
                    </m:sSub>
                    <m:r>
                      <a:rPr lang="en-US" sz="1400" b="0" i="1" smtClean="0">
                        <a:solidFill>
                          <a:schemeClr val="tx1"/>
                        </a:solidFill>
                        <a:latin typeface="Cambria Math" panose="02040503050406030204" pitchFamily="18" charset="0"/>
                      </a:rPr>
                      <m:t>𝑉</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ea typeface="Cambria Math" panose="02040503050406030204" pitchFamily="18" charset="0"/>
                          </a:rPr>
                          <m:t>𝜃</m:t>
                        </m:r>
                      </m:e>
                    </m:d>
                  </m:oMath>
                </a14:m>
                <a:r>
                  <a:rPr lang="en-US" sz="1400" dirty="0">
                    <a:solidFill>
                      <a:schemeClr val="tx1"/>
                    </a:solidFill>
                  </a:rPr>
                  <a:t>=</a:t>
                </a:r>
                <a14:m>
                  <m:oMath xmlns:m="http://schemas.openxmlformats.org/officeDocument/2006/math">
                    <m:r>
                      <a:rPr lang="en-US" sz="1400" i="1">
                        <a:solidFill>
                          <a:schemeClr val="tx1"/>
                        </a:solidFill>
                        <a:latin typeface="Cambria Math" panose="02040503050406030204" pitchFamily="18" charset="0"/>
                        <a:ea typeface="Cambria Math" panose="02040503050406030204" pitchFamily="18" charset="0"/>
                      </a:rPr>
                      <m:t>(</m:t>
                    </m:r>
                    <m:f>
                      <m:fPr>
                        <m:ctrlPr>
                          <a:rPr lang="en-US" sz="1400" i="1">
                            <a:solidFill>
                              <a:schemeClr val="tx1"/>
                            </a:solidFill>
                            <a:latin typeface="Cambria Math" panose="02040503050406030204" pitchFamily="18" charset="0"/>
                            <a:ea typeface="Cambria Math" panose="02040503050406030204" pitchFamily="18" charset="0"/>
                          </a:rPr>
                        </m:ctrlPr>
                      </m:fPr>
                      <m:num>
                        <m:r>
                          <a:rPr lang="en-US" sz="1400" i="1">
                            <a:solidFill>
                              <a:schemeClr val="tx1"/>
                            </a:solidFill>
                            <a:latin typeface="Cambria Math" panose="02040503050406030204" pitchFamily="18" charset="0"/>
                            <a:ea typeface="Cambria Math" panose="02040503050406030204" pitchFamily="18" charset="0"/>
                          </a:rPr>
                          <m:t>1</m:t>
                        </m:r>
                      </m:num>
                      <m:den>
                        <m:r>
                          <a:rPr lang="en-US" sz="1400" i="1">
                            <a:solidFill>
                              <a:schemeClr val="tx1"/>
                            </a:solidFill>
                            <a:latin typeface="Cambria Math" panose="02040503050406030204" pitchFamily="18" charset="0"/>
                            <a:ea typeface="Cambria Math" panose="02040503050406030204" pitchFamily="18" charset="0"/>
                          </a:rPr>
                          <m:t>𝑚</m:t>
                        </m:r>
                      </m:den>
                    </m:f>
                    <m:r>
                      <a:rPr lang="en-US" sz="1400" i="1">
                        <a:solidFill>
                          <a:schemeClr val="tx1"/>
                        </a:solidFill>
                        <a:latin typeface="Cambria Math" panose="02040503050406030204" pitchFamily="18" charset="0"/>
                        <a:ea typeface="Cambria Math" panose="02040503050406030204" pitchFamily="18" charset="0"/>
                      </a:rPr>
                      <m:t>)</m:t>
                    </m:r>
                    <m:nary>
                      <m:naryPr>
                        <m:chr m:val="∑"/>
                        <m:ctrlPr>
                          <a:rPr lang="en-US" sz="1400" i="1">
                            <a:solidFill>
                              <a:schemeClr val="tx1"/>
                            </a:solidFill>
                            <a:latin typeface="Cambria Math" panose="02040503050406030204" pitchFamily="18" charset="0"/>
                            <a:ea typeface="Cambria Math" panose="02040503050406030204" pitchFamily="18" charset="0"/>
                          </a:rPr>
                        </m:ctrlPr>
                      </m:naryPr>
                      <m:sub>
                        <m:r>
                          <m:rPr>
                            <m:brk m:alnAt="23"/>
                          </m:rPr>
                          <a:rPr lang="en-US" sz="1400" i="1">
                            <a:solidFill>
                              <a:schemeClr val="tx1"/>
                            </a:solidFill>
                            <a:latin typeface="Cambria Math" panose="02040503050406030204" pitchFamily="18" charset="0"/>
                            <a:ea typeface="Cambria Math" panose="02040503050406030204" pitchFamily="18" charset="0"/>
                          </a:rPr>
                          <m:t>𝑖</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1</m:t>
                        </m:r>
                      </m:sub>
                      <m:sup>
                        <m:r>
                          <a:rPr lang="en-US" sz="1400" b="0" i="1" smtClean="0">
                            <a:solidFill>
                              <a:schemeClr val="tx1"/>
                            </a:solidFill>
                            <a:latin typeface="Cambria Math" panose="02040503050406030204" pitchFamily="18" charset="0"/>
                            <a:ea typeface="Cambria Math" panose="02040503050406030204" pitchFamily="18" charset="0"/>
                          </a:rPr>
                          <m:t>𝑖</m:t>
                        </m:r>
                        <m:r>
                          <a:rPr lang="en-US" sz="1400" b="0" i="1" smtClean="0">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𝑚</m:t>
                        </m:r>
                      </m:sup>
                      <m:e>
                        <m:r>
                          <a:rPr lang="en-US" sz="1400" i="1" dirty="0">
                            <a:solidFill>
                              <a:schemeClr val="tx1"/>
                            </a:solidFill>
                            <a:latin typeface="Cambria Math" panose="02040503050406030204" pitchFamily="18" charset="0"/>
                            <a:ea typeface="Cambria Math" panose="02040503050406030204" pitchFamily="18" charset="0"/>
                          </a:rPr>
                          <m:t>𝑅</m:t>
                        </m:r>
                        <m:r>
                          <a:rPr lang="en-US" sz="1400" i="1" dirty="0">
                            <a:solidFill>
                              <a:schemeClr val="tx1"/>
                            </a:solidFill>
                            <a:latin typeface="Cambria Math" panose="02040503050406030204" pitchFamily="18" charset="0"/>
                            <a:ea typeface="Cambria Math" panose="02040503050406030204" pitchFamily="18" charset="0"/>
                          </a:rPr>
                          <m:t>(</m:t>
                        </m:r>
                        <m:sSup>
                          <m:sSupPr>
                            <m:ctrlPr>
                              <a:rPr lang="en-US" sz="1400" i="1" dirty="0">
                                <a:solidFill>
                                  <a:schemeClr val="tx1"/>
                                </a:solidFill>
                                <a:latin typeface="Cambria Math" panose="02040503050406030204" pitchFamily="18" charset="0"/>
                                <a:ea typeface="Cambria Math" panose="02040503050406030204" pitchFamily="18" charset="0"/>
                              </a:rPr>
                            </m:ctrlPr>
                          </m:sSupPr>
                          <m:e>
                            <m:r>
                              <a:rPr lang="en-US" sz="1400" i="1" dirty="0">
                                <a:solidFill>
                                  <a:schemeClr val="tx1"/>
                                </a:solidFill>
                                <a:latin typeface="Cambria Math" panose="02040503050406030204" pitchFamily="18" charset="0"/>
                                <a:ea typeface="Cambria Math" panose="02040503050406030204" pitchFamily="18" charset="0"/>
                              </a:rPr>
                              <m:t>𝜏</m:t>
                            </m:r>
                          </m:e>
                          <m:sup>
                            <m:r>
                              <a:rPr lang="en-US" sz="1400" i="1" dirty="0">
                                <a:solidFill>
                                  <a:schemeClr val="tx1"/>
                                </a:solidFill>
                                <a:latin typeface="Cambria Math" panose="02040503050406030204" pitchFamily="18" charset="0"/>
                                <a:ea typeface="Cambria Math" panose="02040503050406030204" pitchFamily="18" charset="0"/>
                              </a:rPr>
                              <m:t>𝑖</m:t>
                            </m:r>
                          </m:sup>
                        </m:sSup>
                        <m:r>
                          <a:rPr lang="en-US" sz="1400" i="1" dirty="0">
                            <a:solidFill>
                              <a:schemeClr val="tx1"/>
                            </a:solidFill>
                            <a:latin typeface="Cambria Math" panose="02040503050406030204" pitchFamily="18" charset="0"/>
                            <a:ea typeface="Cambria Math" panose="02040503050406030204" pitchFamily="18" charset="0"/>
                          </a:rPr>
                          <m:t>)</m:t>
                        </m:r>
                      </m:e>
                    </m:nary>
                    <m:nary>
                      <m:naryPr>
                        <m:chr m:val="∑"/>
                        <m:ctrlPr>
                          <a:rPr lang="en-US" sz="1400" i="1">
                            <a:solidFill>
                              <a:schemeClr val="tx1"/>
                            </a:solidFill>
                            <a:latin typeface="Cambria Math" panose="02040503050406030204" pitchFamily="18" charset="0"/>
                            <a:ea typeface="Cambria Math" panose="02040503050406030204" pitchFamily="18" charset="0"/>
                          </a:rPr>
                        </m:ctrlPr>
                      </m:naryPr>
                      <m:sub>
                        <m:r>
                          <m:rPr>
                            <m:brk m:alnAt="23"/>
                          </m:rPr>
                          <a:rPr lang="en-US" sz="1400" i="1">
                            <a:solidFill>
                              <a:schemeClr val="tx1"/>
                            </a:solidFill>
                            <a:latin typeface="Cambria Math" panose="02040503050406030204" pitchFamily="18" charset="0"/>
                            <a:ea typeface="Cambria Math" panose="02040503050406030204" pitchFamily="18" charset="0"/>
                          </a:rPr>
                          <m:t>𝑡</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0</m:t>
                        </m:r>
                      </m:sub>
                      <m:sup>
                        <m:r>
                          <a:rPr lang="en-US" sz="1400" i="1">
                            <a:solidFill>
                              <a:schemeClr val="tx1"/>
                            </a:solidFill>
                            <a:latin typeface="Cambria Math" panose="02040503050406030204" pitchFamily="18" charset="0"/>
                            <a:ea typeface="Cambria Math" panose="02040503050406030204" pitchFamily="18" charset="0"/>
                          </a:rPr>
                          <m:t>𝑡</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𝑇</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1</m:t>
                        </m:r>
                      </m:sup>
                      <m:e>
                        <m:sSub>
                          <m:sSubPr>
                            <m:ctrlPr>
                              <a:rPr lang="en-US" sz="1400" i="1">
                                <a:solidFill>
                                  <a:schemeClr val="tx1"/>
                                </a:solidFill>
                                <a:latin typeface="Cambria Math" panose="02040503050406030204" pitchFamily="18" charset="0"/>
                                <a:ea typeface="Cambria Math" panose="02040503050406030204" pitchFamily="18" charset="0"/>
                              </a:rPr>
                            </m:ctrlPr>
                          </m:sSubPr>
                          <m:e>
                            <m:r>
                              <m:rPr>
                                <m:sty m:val="p"/>
                              </m:rP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r>
                          <m:rPr>
                            <m:sty m:val="p"/>
                          </m:rPr>
                          <a:rPr lang="en-US" sz="1400" b="0" i="0" smtClean="0">
                            <a:solidFill>
                              <a:schemeClr val="tx1"/>
                            </a:solidFill>
                            <a:latin typeface="Cambria Math" panose="02040503050406030204" pitchFamily="18" charset="0"/>
                            <a:ea typeface="Cambria Math" panose="02040503050406030204" pitchFamily="18" charset="0"/>
                          </a:rPr>
                          <m:t>log</m:t>
                        </m:r>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ea typeface="Cambria Math" panose="02040503050406030204" pitchFamily="18" charset="0"/>
                              </a:rPr>
                              <m:t>𝜋</m:t>
                            </m:r>
                          </m:e>
                          <m:sub>
                            <m:r>
                              <a:rPr lang="en-US" sz="1400" i="1" dirty="0">
                                <a:solidFill>
                                  <a:schemeClr val="tx1"/>
                                </a:solidFill>
                                <a:latin typeface="Cambria Math" panose="02040503050406030204" pitchFamily="18" charset="0"/>
                                <a:ea typeface="Cambria Math" panose="02040503050406030204" pitchFamily="18" charset="0"/>
                              </a:rPr>
                              <m:t>𝜃</m:t>
                            </m:r>
                          </m:sub>
                        </m:sSub>
                        <m:d>
                          <m:dPr>
                            <m:ctrlPr>
                              <a:rPr lang="en-US" sz="1400" i="1" dirty="0">
                                <a:solidFill>
                                  <a:schemeClr val="tx1"/>
                                </a:solidFill>
                                <a:latin typeface="Cambria Math" panose="02040503050406030204" pitchFamily="18" charset="0"/>
                              </a:rPr>
                            </m:ctrlPr>
                          </m:dPr>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𝑎</m:t>
                                </m:r>
                              </m:e>
                              <m:sub>
                                <m:r>
                                  <a:rPr lang="en-US" sz="1400" i="1" dirty="0">
                                    <a:solidFill>
                                      <a:schemeClr val="tx1"/>
                                    </a:solidFill>
                                    <a:latin typeface="Cambria Math" panose="02040503050406030204" pitchFamily="18" charset="0"/>
                                  </a:rPr>
                                  <m:t>𝑡</m:t>
                                </m:r>
                              </m:sub>
                            </m:sSub>
                          </m:e>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𝑠</m:t>
                                </m:r>
                              </m:e>
                              <m:sub>
                                <m:r>
                                  <a:rPr lang="en-US" sz="1400" i="1" dirty="0">
                                    <a:solidFill>
                                      <a:schemeClr val="tx1"/>
                                    </a:solidFill>
                                    <a:latin typeface="Cambria Math" panose="02040503050406030204" pitchFamily="18" charset="0"/>
                                  </a:rPr>
                                  <m:t>𝑡</m:t>
                                </m:r>
                              </m:sub>
                            </m:sSub>
                          </m:e>
                        </m:d>
                        <m:r>
                          <a:rPr lang="en-US" sz="1400" b="0" i="1" dirty="0" smtClean="0">
                            <a:solidFill>
                              <a:schemeClr val="tx1"/>
                            </a:solidFill>
                            <a:latin typeface="Cambria Math" panose="02040503050406030204" pitchFamily="18" charset="0"/>
                          </a:rPr>
                          <m:t>)</m:t>
                        </m:r>
                      </m:e>
                    </m:nary>
                  </m:oMath>
                </a14:m>
                <a:endParaRPr lang="en-US" dirty="0"/>
              </a:p>
            </p:txBody>
          </p:sp>
        </mc:Choice>
        <mc:Fallback xmlns="">
          <p:sp>
            <p:nvSpPr>
              <p:cNvPr id="3" name="Rectangle 2">
                <a:extLst>
                  <a:ext uri="{FF2B5EF4-FFF2-40B4-BE49-F238E27FC236}">
                    <a16:creationId xmlns:a16="http://schemas.microsoft.com/office/drawing/2014/main" id="{A926A150-AB99-4776-9C33-8816F85CFD68}"/>
                  </a:ext>
                </a:extLst>
              </p:cNvPr>
              <p:cNvSpPr>
                <a:spLocks noRot="1" noChangeAspect="1" noMove="1" noResize="1" noEditPoints="1" noAdjustHandles="1" noChangeArrowheads="1" noChangeShapeType="1" noTextEdit="1"/>
              </p:cNvSpPr>
              <p:nvPr/>
            </p:nvSpPr>
            <p:spPr>
              <a:xfrm>
                <a:off x="1656677" y="301214"/>
                <a:ext cx="4679577" cy="1172584"/>
              </a:xfrm>
              <a:prstGeom prst="rect">
                <a:avLst/>
              </a:prstGeom>
              <a:blipFill>
                <a:blip r:embed="rId2"/>
                <a:stretch>
                  <a:fillRect b="-4615"/>
                </a:stretch>
              </a:blipFill>
            </p:spPr>
            <p:txBody>
              <a:bodyPr/>
              <a:lstStyle/>
              <a:p>
                <a:r>
                  <a:rPr lang="en-US">
                    <a:noFill/>
                  </a:rPr>
                  <a:t> </a:t>
                </a:r>
              </a:p>
            </p:txBody>
          </p:sp>
        </mc:Fallback>
      </mc:AlternateContent>
      <p:cxnSp>
        <p:nvCxnSpPr>
          <p:cNvPr id="5" name="Connector: Elbow 4">
            <a:extLst>
              <a:ext uri="{FF2B5EF4-FFF2-40B4-BE49-F238E27FC236}">
                <a16:creationId xmlns:a16="http://schemas.microsoft.com/office/drawing/2014/main" id="{426B567B-0430-4399-BE42-2B6405AF58A1}"/>
              </a:ext>
            </a:extLst>
          </p:cNvPr>
          <p:cNvCxnSpPr>
            <a:cxnSpLocks/>
            <a:stCxn id="3" idx="3"/>
            <a:endCxn id="6" idx="1"/>
          </p:cNvCxnSpPr>
          <p:nvPr/>
        </p:nvCxnSpPr>
        <p:spPr>
          <a:xfrm flipH="1">
            <a:off x="897994" y="887506"/>
            <a:ext cx="5438260" cy="3640118"/>
          </a:xfrm>
          <a:prstGeom prst="bentConnector5">
            <a:avLst>
              <a:gd name="adj1" fmla="val -4204"/>
              <a:gd name="adj2" fmla="val 31677"/>
              <a:gd name="adj3" fmla="val 104204"/>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Left Brace 5">
            <a:extLst>
              <a:ext uri="{FF2B5EF4-FFF2-40B4-BE49-F238E27FC236}">
                <a16:creationId xmlns:a16="http://schemas.microsoft.com/office/drawing/2014/main" id="{46835CA9-0996-41FB-8213-022852E050B8}"/>
              </a:ext>
            </a:extLst>
          </p:cNvPr>
          <p:cNvSpPr/>
          <p:nvPr/>
        </p:nvSpPr>
        <p:spPr>
          <a:xfrm>
            <a:off x="897994" y="2607384"/>
            <a:ext cx="613724" cy="38404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11254CD-E35D-4A12-911C-D52BF493E950}"/>
                  </a:ext>
                </a:extLst>
              </p:cNvPr>
              <p:cNvSpPr/>
              <p:nvPr/>
            </p:nvSpPr>
            <p:spPr>
              <a:xfrm>
                <a:off x="1834177" y="3033658"/>
                <a:ext cx="4679576" cy="5593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600" i="1" smtClean="0">
                            <a:solidFill>
                              <a:schemeClr val="tx1"/>
                            </a:solidFill>
                            <a:latin typeface="Cambria Math" panose="02040503050406030204" pitchFamily="18" charset="0"/>
                          </a:rPr>
                        </m:ctrlPr>
                      </m:sSubPr>
                      <m:e>
                        <m:r>
                          <m:rPr>
                            <m:sty m:val="p"/>
                          </m:rPr>
                          <a:rPr lang="en-US" sz="1600" i="1" smtClean="0">
                            <a:solidFill>
                              <a:schemeClr val="tx1"/>
                            </a:solidFill>
                            <a:latin typeface="Cambria Math" panose="02040503050406030204" pitchFamily="18" charset="0"/>
                            <a:ea typeface="Cambria Math" panose="02040503050406030204" pitchFamily="18" charset="0"/>
                          </a:rPr>
                          <m:t>∇</m:t>
                        </m:r>
                      </m:e>
                      <m:sub>
                        <m:r>
                          <a:rPr lang="en-US" sz="1600" i="1" smtClean="0">
                            <a:solidFill>
                              <a:schemeClr val="tx1"/>
                            </a:solidFill>
                            <a:latin typeface="Cambria Math" panose="02040503050406030204" pitchFamily="18" charset="0"/>
                            <a:ea typeface="Cambria Math" panose="02040503050406030204" pitchFamily="18" charset="0"/>
                          </a:rPr>
                          <m:t>𝜃</m:t>
                        </m:r>
                      </m:sub>
                    </m:sSub>
                    <m:sSub>
                      <m:sSubPr>
                        <m:ctrlPr>
                          <a:rPr lang="en-US" sz="160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𝐸</m:t>
                        </m:r>
                      </m:e>
                      <m:sub>
                        <m:r>
                          <a:rPr lang="en-US" sz="1600" i="1" smtClean="0">
                            <a:solidFill>
                              <a:schemeClr val="tx1"/>
                            </a:solidFill>
                            <a:latin typeface="Cambria Math" panose="02040503050406030204" pitchFamily="18" charset="0"/>
                            <a:ea typeface="Cambria Math" panose="02040503050406030204" pitchFamily="18" charset="0"/>
                          </a:rPr>
                          <m:t>𝜏</m:t>
                        </m:r>
                      </m:sub>
                    </m:sSub>
                  </m:oMath>
                </a14:m>
                <a:r>
                  <a:rPr lang="en-US" sz="1600" dirty="0">
                    <a:solidFill>
                      <a:schemeClr val="tx1"/>
                    </a:solidFill>
                  </a:rPr>
                  <a:t>[</a:t>
                </a:r>
                <a14:m>
                  <m:oMath xmlns:m="http://schemas.openxmlformats.org/officeDocument/2006/math">
                    <m:r>
                      <a:rPr lang="en-US" sz="1600" b="0" i="1" dirty="0" smtClean="0">
                        <a:solidFill>
                          <a:schemeClr val="tx1"/>
                        </a:solidFill>
                        <a:latin typeface="Cambria Math" panose="02040503050406030204" pitchFamily="18" charset="0"/>
                      </a:rPr>
                      <m:t>𝑅</m:t>
                    </m:r>
                    <m:r>
                      <a:rPr lang="en-US" sz="1600" b="0" i="1" dirty="0"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𝐸</m:t>
                        </m:r>
                      </m:e>
                      <m:sub>
                        <m:r>
                          <a:rPr lang="en-US" sz="1600" i="1">
                            <a:solidFill>
                              <a:schemeClr val="tx1"/>
                            </a:solidFill>
                            <a:latin typeface="Cambria Math" panose="02040503050406030204" pitchFamily="18" charset="0"/>
                            <a:ea typeface="Cambria Math" panose="02040503050406030204" pitchFamily="18" charset="0"/>
                          </a:rPr>
                          <m:t>𝜏</m:t>
                        </m:r>
                      </m:sub>
                    </m:sSub>
                  </m:oMath>
                </a14:m>
                <a:r>
                  <a:rPr lang="en-US" sz="1600" dirty="0">
                    <a:solidFill>
                      <a:schemeClr val="tx1"/>
                    </a:solidFill>
                  </a:rPr>
                  <a:t>[</a:t>
                </a:r>
                <a14:m>
                  <m:oMath xmlns:m="http://schemas.openxmlformats.org/officeDocument/2006/math">
                    <m:r>
                      <a:rPr lang="en-US" sz="1600" b="0" i="0" dirty="0" smtClean="0">
                        <a:solidFill>
                          <a:schemeClr val="tx1"/>
                        </a:solidFill>
                        <a:latin typeface="Cambria Math" panose="02040503050406030204" pitchFamily="18" charset="0"/>
                      </a:rPr>
                      <m:t>(</m:t>
                    </m:r>
                    <m:nary>
                      <m:naryPr>
                        <m:chr m:val="∑"/>
                        <m:ctrlPr>
                          <a:rPr lang="en-US" sz="1600" i="1" dirty="0" smtClean="0">
                            <a:solidFill>
                              <a:schemeClr val="tx1"/>
                            </a:solidFill>
                            <a:latin typeface="Cambria Math" panose="02040503050406030204" pitchFamily="18" charset="0"/>
                          </a:rPr>
                        </m:ctrlPr>
                      </m:naryPr>
                      <m:sub>
                        <m:r>
                          <m:rPr>
                            <m:brk m:alnAt="23"/>
                          </m:rPr>
                          <a:rPr lang="en-US" sz="1600" b="0" i="1" dirty="0" smtClean="0">
                            <a:solidFill>
                              <a:schemeClr val="tx1"/>
                            </a:solidFill>
                            <a:latin typeface="Cambria Math" panose="02040503050406030204" pitchFamily="18" charset="0"/>
                          </a:rPr>
                          <m:t>𝑡</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0</m:t>
                        </m:r>
                      </m:sub>
                      <m:sup>
                        <m:r>
                          <a:rPr lang="en-US" sz="1600" b="0" i="1" dirty="0" smtClean="0">
                            <a:solidFill>
                              <a:schemeClr val="tx1"/>
                            </a:solidFill>
                            <a:latin typeface="Cambria Math" panose="02040503050406030204" pitchFamily="18" charset="0"/>
                          </a:rPr>
                          <m:t>𝑇</m:t>
                        </m:r>
                        <m:r>
                          <a:rPr lang="en-US" sz="1600" b="0" i="1" dirty="0" smtClean="0">
                            <a:solidFill>
                              <a:schemeClr val="tx1"/>
                            </a:solidFill>
                            <a:latin typeface="Cambria Math" panose="02040503050406030204" pitchFamily="18" charset="0"/>
                          </a:rPr>
                          <m:t>−</m:t>
                        </m:r>
                        <m:r>
                          <a:rPr lang="en-US" sz="1600" b="0" i="1" dirty="0" smtClean="0">
                            <a:solidFill>
                              <a:schemeClr val="tx1"/>
                            </a:solidFill>
                            <a:latin typeface="Cambria Math" panose="02040503050406030204" pitchFamily="18" charset="0"/>
                          </a:rPr>
                          <m:t>1</m:t>
                        </m:r>
                      </m:sup>
                      <m:e>
                        <m:sSub>
                          <m:sSubPr>
                            <m:ctrlPr>
                              <a:rPr lang="en-US" sz="160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𝑟</m:t>
                            </m:r>
                          </m:e>
                          <m:sub>
                            <m:r>
                              <a:rPr lang="en-US" sz="1600" b="0" i="1" dirty="0" smtClean="0">
                                <a:solidFill>
                                  <a:schemeClr val="tx1"/>
                                </a:solidFill>
                                <a:latin typeface="Cambria Math" panose="02040503050406030204" pitchFamily="18" charset="0"/>
                              </a:rPr>
                              <m:t>𝑡</m:t>
                            </m:r>
                          </m:sub>
                        </m:sSub>
                      </m:e>
                    </m:nary>
                  </m:oMath>
                </a14:m>
                <a:r>
                  <a:rPr lang="en-US" sz="1600" dirty="0">
                    <a:solidFill>
                      <a:schemeClr val="tx1"/>
                    </a:solidFill>
                  </a:rPr>
                  <a:t>)(</a:t>
                </a:r>
                <a14:m>
                  <m:oMath xmlns:m="http://schemas.openxmlformats.org/officeDocument/2006/math">
                    <m:nary>
                      <m:naryPr>
                        <m:chr m:val="∑"/>
                        <m:ctrlPr>
                          <a:rPr lang="en-US" sz="1600" i="1">
                            <a:solidFill>
                              <a:schemeClr val="tx1"/>
                            </a:solidFill>
                            <a:latin typeface="Cambria Math" panose="02040503050406030204" pitchFamily="18" charset="0"/>
                            <a:ea typeface="Cambria Math" panose="02040503050406030204" pitchFamily="18" charset="0"/>
                          </a:rPr>
                        </m:ctrlPr>
                      </m:naryPr>
                      <m:sub>
                        <m:r>
                          <m:rPr>
                            <m:brk m:alnAt="23"/>
                          </m:rPr>
                          <a:rPr lang="en-US" sz="1600" i="1">
                            <a:solidFill>
                              <a:schemeClr val="tx1"/>
                            </a:solidFill>
                            <a:latin typeface="Cambria Math" panose="02040503050406030204" pitchFamily="18" charset="0"/>
                            <a:ea typeface="Cambria Math" panose="02040503050406030204" pitchFamily="18" charset="0"/>
                          </a:rPr>
                          <m:t>𝑡</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0</m:t>
                        </m:r>
                      </m:sub>
                      <m:sup>
                        <m:r>
                          <a:rPr lang="en-US" sz="1600" i="1">
                            <a:solidFill>
                              <a:schemeClr val="tx1"/>
                            </a:solidFill>
                            <a:latin typeface="Cambria Math" panose="02040503050406030204" pitchFamily="18" charset="0"/>
                            <a:ea typeface="Cambria Math" panose="02040503050406030204" pitchFamily="18" charset="0"/>
                          </a:rPr>
                          <m:t>𝑡</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𝑇</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1</m:t>
                        </m:r>
                      </m:sup>
                      <m:e>
                        <m:sSub>
                          <m:sSubPr>
                            <m:ctrlPr>
                              <a:rPr lang="en-US" sz="1600" i="1">
                                <a:solidFill>
                                  <a:schemeClr val="tx1"/>
                                </a:solidFill>
                                <a:latin typeface="Cambria Math" panose="02040503050406030204" pitchFamily="18" charset="0"/>
                                <a:ea typeface="Cambria Math" panose="02040503050406030204" pitchFamily="18" charset="0"/>
                              </a:rPr>
                            </m:ctrlPr>
                          </m:sSubPr>
                          <m:e>
                            <m:r>
                              <m:rPr>
                                <m:sty m:val="p"/>
                              </m:rPr>
                              <a:rPr lang="en-US" sz="1600" i="1">
                                <a:solidFill>
                                  <a:schemeClr val="tx1"/>
                                </a:solidFill>
                                <a:latin typeface="Cambria Math" panose="02040503050406030204" pitchFamily="18" charset="0"/>
                                <a:ea typeface="Cambria Math" panose="02040503050406030204" pitchFamily="18" charset="0"/>
                              </a:rPr>
                              <m:t>∇</m:t>
                            </m:r>
                          </m:e>
                          <m:sub>
                            <m:r>
                              <a:rPr lang="en-US" sz="1600" i="1">
                                <a:solidFill>
                                  <a:schemeClr val="tx1"/>
                                </a:solidFill>
                                <a:latin typeface="Cambria Math" panose="02040503050406030204" pitchFamily="18" charset="0"/>
                                <a:ea typeface="Cambria Math" panose="02040503050406030204" pitchFamily="18" charset="0"/>
                              </a:rPr>
                              <m:t>𝜃</m:t>
                            </m:r>
                          </m:sub>
                        </m:sSub>
                        <m:sSub>
                          <m:sSubPr>
                            <m:ctrlPr>
                              <a:rPr lang="en-US" sz="1600" i="1" dirty="0">
                                <a:solidFill>
                                  <a:schemeClr val="tx1"/>
                                </a:solidFill>
                                <a:latin typeface="Cambria Math" panose="02040503050406030204" pitchFamily="18" charset="0"/>
                              </a:rPr>
                            </m:ctrlPr>
                          </m:sSubPr>
                          <m:e>
                            <m:r>
                              <m:rPr>
                                <m:sty m:val="p"/>
                              </m:rPr>
                              <a:rPr lang="en-US" sz="1600" b="0" i="0" dirty="0" smtClean="0">
                                <a:solidFill>
                                  <a:schemeClr val="tx1"/>
                                </a:solidFill>
                                <a:latin typeface="Cambria Math" panose="02040503050406030204" pitchFamily="18" charset="0"/>
                              </a:rPr>
                              <m:t>log</m:t>
                            </m:r>
                            <m:r>
                              <a:rPr lang="en-US" sz="1600" b="0" i="1" dirty="0" smtClean="0">
                                <a:solidFill>
                                  <a:schemeClr val="tx1"/>
                                </a:solidFill>
                                <a:latin typeface="Cambria Math" panose="02040503050406030204" pitchFamily="18" charset="0"/>
                              </a:rPr>
                              <m:t>⁡(</m:t>
                            </m:r>
                            <m:r>
                              <a:rPr lang="en-US" sz="1600" i="1" dirty="0">
                                <a:solidFill>
                                  <a:schemeClr val="tx1"/>
                                </a:solidFill>
                                <a:latin typeface="Cambria Math" panose="02040503050406030204" pitchFamily="18" charset="0"/>
                                <a:ea typeface="Cambria Math" panose="02040503050406030204" pitchFamily="18" charset="0"/>
                              </a:rPr>
                              <m:t>𝜋</m:t>
                            </m:r>
                          </m:e>
                          <m:sub>
                            <m:r>
                              <a:rPr lang="en-US" sz="1600" i="1" dirty="0">
                                <a:solidFill>
                                  <a:schemeClr val="tx1"/>
                                </a:solidFill>
                                <a:latin typeface="Cambria Math" panose="02040503050406030204" pitchFamily="18" charset="0"/>
                                <a:ea typeface="Cambria Math" panose="02040503050406030204" pitchFamily="18" charset="0"/>
                              </a:rPr>
                              <m:t>𝜃</m:t>
                            </m:r>
                          </m:sub>
                        </m:sSub>
                        <m:d>
                          <m:dPr>
                            <m:ctrlPr>
                              <a:rPr lang="en-US" sz="1600" i="1" dirty="0">
                                <a:solidFill>
                                  <a:schemeClr val="tx1"/>
                                </a:solidFill>
                                <a:latin typeface="Cambria Math" panose="02040503050406030204" pitchFamily="18" charset="0"/>
                              </a:rPr>
                            </m:ctrlPr>
                          </m:dPr>
                          <m:e>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𝑎</m:t>
                                </m:r>
                              </m:e>
                              <m:sub>
                                <m:r>
                                  <a:rPr lang="en-US" sz="1600" i="1" dirty="0">
                                    <a:solidFill>
                                      <a:schemeClr val="tx1"/>
                                    </a:solidFill>
                                    <a:latin typeface="Cambria Math" panose="02040503050406030204" pitchFamily="18" charset="0"/>
                                  </a:rPr>
                                  <m:t>𝑡</m:t>
                                </m:r>
                              </m:sub>
                            </m:sSub>
                          </m:e>
                          <m:e>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𝑠</m:t>
                                </m:r>
                              </m:e>
                              <m:sub>
                                <m:r>
                                  <a:rPr lang="en-US" sz="1600" i="1" dirty="0">
                                    <a:solidFill>
                                      <a:schemeClr val="tx1"/>
                                    </a:solidFill>
                                    <a:latin typeface="Cambria Math" panose="02040503050406030204" pitchFamily="18" charset="0"/>
                                  </a:rPr>
                                  <m:t>𝑡</m:t>
                                </m:r>
                              </m:sub>
                            </m:sSub>
                          </m:e>
                        </m:d>
                      </m:e>
                    </m:nary>
                  </m:oMath>
                </a14:m>
                <a:r>
                  <a:rPr lang="en-US" sz="1600" dirty="0">
                    <a:solidFill>
                      <a:schemeClr val="tx1"/>
                    </a:solidFill>
                  </a:rPr>
                  <a:t>))]</a:t>
                </a:r>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11254CD-E35D-4A12-911C-D52BF493E950}"/>
                  </a:ext>
                </a:extLst>
              </p:cNvPr>
              <p:cNvSpPr>
                <a:spLocks noRot="1" noChangeAspect="1" noMove="1" noResize="1" noEditPoints="1" noAdjustHandles="1" noChangeArrowheads="1" noChangeShapeType="1" noTextEdit="1"/>
              </p:cNvSpPr>
              <p:nvPr/>
            </p:nvSpPr>
            <p:spPr>
              <a:xfrm>
                <a:off x="1834177" y="3033658"/>
                <a:ext cx="4679576" cy="559397"/>
              </a:xfrm>
              <a:prstGeom prst="rect">
                <a:avLst/>
              </a:prstGeom>
              <a:blipFill>
                <a:blip r:embed="rId3"/>
                <a:stretch>
                  <a:fillRect t="-44086" b="-82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D7ADA5D-B4CE-478E-BB11-D585501C52E7}"/>
                  </a:ext>
                </a:extLst>
              </p:cNvPr>
              <p:cNvSpPr/>
              <p:nvPr/>
            </p:nvSpPr>
            <p:spPr>
              <a:xfrm>
                <a:off x="1834179" y="4247925"/>
                <a:ext cx="4679574" cy="5593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600" i="1" smtClean="0">
                            <a:solidFill>
                              <a:schemeClr val="tx1"/>
                            </a:solidFill>
                            <a:latin typeface="Cambria Math" panose="02040503050406030204" pitchFamily="18" charset="0"/>
                          </a:rPr>
                        </m:ctrlPr>
                      </m:sSubPr>
                      <m:e>
                        <m:r>
                          <m:rPr>
                            <m:sty m:val="p"/>
                          </m:rPr>
                          <a:rPr lang="en-US" sz="1600" i="1" smtClean="0">
                            <a:solidFill>
                              <a:schemeClr val="tx1"/>
                            </a:solidFill>
                            <a:latin typeface="Cambria Math" panose="02040503050406030204" pitchFamily="18" charset="0"/>
                            <a:ea typeface="Cambria Math" panose="02040503050406030204" pitchFamily="18" charset="0"/>
                          </a:rPr>
                          <m:t>∇</m:t>
                        </m:r>
                      </m:e>
                      <m:sub>
                        <m:r>
                          <a:rPr lang="en-US" sz="1600" i="1" smtClean="0">
                            <a:solidFill>
                              <a:schemeClr val="tx1"/>
                            </a:solidFill>
                            <a:latin typeface="Cambria Math" panose="02040503050406030204" pitchFamily="18" charset="0"/>
                            <a:ea typeface="Cambria Math" panose="02040503050406030204" pitchFamily="18" charset="0"/>
                          </a:rPr>
                          <m:t>𝜃</m:t>
                        </m:r>
                      </m:sub>
                    </m:sSub>
                    <m:sSub>
                      <m:sSubPr>
                        <m:ctrlPr>
                          <a:rPr lang="en-US" sz="160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𝐸</m:t>
                        </m:r>
                      </m:e>
                      <m:sub>
                        <m:r>
                          <a:rPr lang="en-US" sz="1600" i="1" smtClean="0">
                            <a:solidFill>
                              <a:schemeClr val="tx1"/>
                            </a:solidFill>
                            <a:latin typeface="Cambria Math" panose="02040503050406030204" pitchFamily="18" charset="0"/>
                            <a:ea typeface="Cambria Math" panose="02040503050406030204" pitchFamily="18" charset="0"/>
                          </a:rPr>
                          <m:t>𝜏</m:t>
                        </m:r>
                      </m:sub>
                    </m:sSub>
                  </m:oMath>
                </a14:m>
                <a:r>
                  <a:rPr lang="en-US" sz="1600" dirty="0">
                    <a:solidFill>
                      <a:schemeClr val="tx1"/>
                    </a:solidFill>
                  </a:rPr>
                  <a:t>[</a:t>
                </a:r>
                <a14:m>
                  <m:oMath xmlns:m="http://schemas.openxmlformats.org/officeDocument/2006/math">
                    <m:sSup>
                      <m:sSupPr>
                        <m:ctrlPr>
                          <a:rPr lang="en-US" sz="1600" b="0" i="1" dirty="0" smtClean="0">
                            <a:solidFill>
                              <a:schemeClr val="tx1"/>
                            </a:solidFill>
                            <a:latin typeface="Cambria Math" panose="02040503050406030204" pitchFamily="18" charset="0"/>
                          </a:rPr>
                        </m:ctrlPr>
                      </m:sSupPr>
                      <m:e>
                        <m:r>
                          <a:rPr lang="en-US" sz="1600" b="0" i="1" dirty="0" smtClean="0">
                            <a:solidFill>
                              <a:schemeClr val="tx1"/>
                            </a:solidFill>
                            <a:latin typeface="Cambria Math" panose="02040503050406030204" pitchFamily="18" charset="0"/>
                          </a:rPr>
                          <m:t>𝑟</m:t>
                        </m:r>
                      </m:e>
                      <m:sup>
                        <m:sSup>
                          <m:sSupPr>
                            <m:ctrlPr>
                              <a:rPr lang="en-US" sz="1600" b="0" i="1" dirty="0" smtClean="0">
                                <a:solidFill>
                                  <a:schemeClr val="tx1"/>
                                </a:solidFill>
                                <a:latin typeface="Cambria Math" panose="02040503050406030204" pitchFamily="18" charset="0"/>
                              </a:rPr>
                            </m:ctrlPr>
                          </m:sSupPr>
                          <m:e>
                            <m:r>
                              <a:rPr lang="en-US" sz="1600" b="0" i="1" dirty="0" smtClean="0">
                                <a:solidFill>
                                  <a:schemeClr val="tx1"/>
                                </a:solidFill>
                                <a:latin typeface="Cambria Math" panose="02040503050406030204" pitchFamily="18" charset="0"/>
                              </a:rPr>
                              <m:t>𝑡</m:t>
                            </m:r>
                          </m:e>
                          <m:sup>
                            <m:r>
                              <a:rPr lang="en-US" sz="1600" b="0" i="1" dirty="0" smtClean="0">
                                <a:solidFill>
                                  <a:schemeClr val="tx1"/>
                                </a:solidFill>
                                <a:latin typeface="Cambria Math" panose="02040503050406030204" pitchFamily="18" charset="0"/>
                              </a:rPr>
                              <m:t>′</m:t>
                            </m:r>
                          </m:sup>
                        </m:sSup>
                      </m:sup>
                    </m:sSup>
                    <m:r>
                      <a:rPr lang="en-US" sz="1600" b="0" i="1" dirty="0"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𝐸</m:t>
                        </m:r>
                      </m:e>
                      <m:sub>
                        <m:r>
                          <a:rPr lang="en-US" sz="1600" i="1">
                            <a:solidFill>
                              <a:schemeClr val="tx1"/>
                            </a:solidFill>
                            <a:latin typeface="Cambria Math" panose="02040503050406030204" pitchFamily="18" charset="0"/>
                            <a:ea typeface="Cambria Math" panose="02040503050406030204" pitchFamily="18" charset="0"/>
                          </a:rPr>
                          <m:t>𝜏</m:t>
                        </m:r>
                      </m:sub>
                    </m:sSub>
                  </m:oMath>
                </a14:m>
                <a:r>
                  <a:rPr lang="en-US" sz="1600" dirty="0">
                    <a:solidFill>
                      <a:schemeClr val="tx1"/>
                    </a:solidFill>
                  </a:rPr>
                  <a:t>[</a:t>
                </a:r>
                <a14:m>
                  <m:oMath xmlns:m="http://schemas.openxmlformats.org/officeDocument/2006/math">
                    <m:r>
                      <a:rPr lang="en-US" sz="1600" b="0" i="0" dirty="0" smtClean="0">
                        <a:solidFill>
                          <a:schemeClr val="tx1"/>
                        </a:solidFill>
                        <a:latin typeface="Cambria Math" panose="02040503050406030204" pitchFamily="18" charset="0"/>
                      </a:rPr>
                      <m:t>(</m:t>
                    </m:r>
                    <m:sSup>
                      <m:sSupPr>
                        <m:ctrlPr>
                          <a:rPr lang="en-US" sz="1600" i="1" dirty="0">
                            <a:solidFill>
                              <a:schemeClr val="tx1"/>
                            </a:solidFill>
                            <a:latin typeface="Cambria Math" panose="02040503050406030204" pitchFamily="18" charset="0"/>
                          </a:rPr>
                        </m:ctrlPr>
                      </m:sSupPr>
                      <m:e>
                        <m:r>
                          <a:rPr lang="en-US" sz="1600" i="1" dirty="0">
                            <a:solidFill>
                              <a:schemeClr val="tx1"/>
                            </a:solidFill>
                            <a:latin typeface="Cambria Math" panose="02040503050406030204" pitchFamily="18" charset="0"/>
                          </a:rPr>
                          <m:t>𝑟</m:t>
                        </m:r>
                      </m:e>
                      <m:sup>
                        <m:sSup>
                          <m:sSupPr>
                            <m:ctrlPr>
                              <a:rPr lang="en-US" sz="1600" i="1" dirty="0">
                                <a:solidFill>
                                  <a:schemeClr val="tx1"/>
                                </a:solidFill>
                                <a:latin typeface="Cambria Math" panose="02040503050406030204" pitchFamily="18" charset="0"/>
                              </a:rPr>
                            </m:ctrlPr>
                          </m:sSupPr>
                          <m:e>
                            <m:r>
                              <a:rPr lang="en-US" sz="1600" i="1" dirty="0">
                                <a:solidFill>
                                  <a:schemeClr val="tx1"/>
                                </a:solidFill>
                                <a:latin typeface="Cambria Math" panose="02040503050406030204" pitchFamily="18" charset="0"/>
                              </a:rPr>
                              <m:t>𝑡</m:t>
                            </m:r>
                          </m:e>
                          <m:sup>
                            <m:r>
                              <a:rPr lang="en-US" sz="1600" i="1" dirty="0">
                                <a:solidFill>
                                  <a:schemeClr val="tx1"/>
                                </a:solidFill>
                                <a:latin typeface="Cambria Math" panose="02040503050406030204" pitchFamily="18" charset="0"/>
                              </a:rPr>
                              <m:t>′</m:t>
                            </m:r>
                          </m:sup>
                        </m:sSup>
                      </m:sup>
                    </m:sSup>
                  </m:oMath>
                </a14:m>
                <a:r>
                  <a:rPr lang="en-US" sz="1600" dirty="0">
                    <a:solidFill>
                      <a:schemeClr val="tx1"/>
                    </a:solidFill>
                  </a:rPr>
                  <a:t>)(</a:t>
                </a:r>
                <a14:m>
                  <m:oMath xmlns:m="http://schemas.openxmlformats.org/officeDocument/2006/math">
                    <m:nary>
                      <m:naryPr>
                        <m:chr m:val="∑"/>
                        <m:ctrlPr>
                          <a:rPr lang="en-US" sz="1600" i="1">
                            <a:solidFill>
                              <a:schemeClr val="tx1"/>
                            </a:solidFill>
                            <a:latin typeface="Cambria Math" panose="02040503050406030204" pitchFamily="18" charset="0"/>
                            <a:ea typeface="Cambria Math" panose="02040503050406030204" pitchFamily="18" charset="0"/>
                          </a:rPr>
                        </m:ctrlPr>
                      </m:naryPr>
                      <m:sub>
                        <m:r>
                          <m:rPr>
                            <m:brk m:alnAt="23"/>
                          </m:rPr>
                          <a:rPr lang="en-US" sz="1600" i="1">
                            <a:solidFill>
                              <a:schemeClr val="tx1"/>
                            </a:solidFill>
                            <a:latin typeface="Cambria Math" panose="02040503050406030204" pitchFamily="18" charset="0"/>
                            <a:ea typeface="Cambria Math" panose="02040503050406030204" pitchFamily="18" charset="0"/>
                          </a:rPr>
                          <m:t>𝑡</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0</m:t>
                        </m:r>
                      </m:sub>
                      <m:sup>
                        <m:r>
                          <a:rPr lang="en-US" sz="1600" i="1">
                            <a:solidFill>
                              <a:schemeClr val="tx1"/>
                            </a:solidFill>
                            <a:latin typeface="Cambria Math" panose="02040503050406030204" pitchFamily="18" charset="0"/>
                            <a:ea typeface="Cambria Math" panose="02040503050406030204" pitchFamily="18" charset="0"/>
                          </a:rPr>
                          <m:t>𝑡</m:t>
                        </m:r>
                        <m:r>
                          <a:rPr lang="en-US" sz="1600" i="1">
                            <a:solidFill>
                              <a:schemeClr val="tx1"/>
                            </a:solidFill>
                            <a:latin typeface="Cambria Math" panose="02040503050406030204" pitchFamily="18" charset="0"/>
                            <a:ea typeface="Cambria Math" panose="02040503050406030204" pitchFamily="18" charset="0"/>
                          </a:rPr>
                          <m:t>=</m:t>
                        </m:r>
                        <m:sSup>
                          <m:sSupPr>
                            <m:ctrlPr>
                              <a:rPr lang="en-US" sz="1600" i="1" dirty="0">
                                <a:solidFill>
                                  <a:schemeClr val="tx1"/>
                                </a:solidFill>
                                <a:latin typeface="Cambria Math" panose="02040503050406030204" pitchFamily="18" charset="0"/>
                              </a:rPr>
                            </m:ctrlPr>
                          </m:sSupPr>
                          <m:e>
                            <m:r>
                              <a:rPr lang="en-US" sz="1600" i="1" dirty="0">
                                <a:solidFill>
                                  <a:schemeClr val="tx1"/>
                                </a:solidFill>
                                <a:latin typeface="Cambria Math" panose="02040503050406030204" pitchFamily="18" charset="0"/>
                              </a:rPr>
                              <m:t>𝑡</m:t>
                            </m:r>
                          </m:e>
                          <m:sup>
                            <m:r>
                              <a:rPr lang="en-US" sz="1600" i="1" dirty="0">
                                <a:solidFill>
                                  <a:schemeClr val="tx1"/>
                                </a:solidFill>
                                <a:latin typeface="Cambria Math" panose="02040503050406030204" pitchFamily="18" charset="0"/>
                              </a:rPr>
                              <m:t>′</m:t>
                            </m:r>
                          </m:sup>
                        </m:sSup>
                      </m:sup>
                      <m:e>
                        <m:sSub>
                          <m:sSubPr>
                            <m:ctrlPr>
                              <a:rPr lang="en-US" sz="1600" i="1">
                                <a:solidFill>
                                  <a:schemeClr val="tx1"/>
                                </a:solidFill>
                                <a:latin typeface="Cambria Math" panose="02040503050406030204" pitchFamily="18" charset="0"/>
                                <a:ea typeface="Cambria Math" panose="02040503050406030204" pitchFamily="18" charset="0"/>
                              </a:rPr>
                            </m:ctrlPr>
                          </m:sSubPr>
                          <m:e>
                            <m:r>
                              <m:rPr>
                                <m:sty m:val="p"/>
                              </m:rPr>
                              <a:rPr lang="en-US" sz="1600" i="1">
                                <a:solidFill>
                                  <a:schemeClr val="tx1"/>
                                </a:solidFill>
                                <a:latin typeface="Cambria Math" panose="02040503050406030204" pitchFamily="18" charset="0"/>
                                <a:ea typeface="Cambria Math" panose="02040503050406030204" pitchFamily="18" charset="0"/>
                              </a:rPr>
                              <m:t>∇</m:t>
                            </m:r>
                          </m:e>
                          <m:sub>
                            <m:r>
                              <a:rPr lang="en-US" sz="1600" i="1">
                                <a:solidFill>
                                  <a:schemeClr val="tx1"/>
                                </a:solidFill>
                                <a:latin typeface="Cambria Math" panose="02040503050406030204" pitchFamily="18" charset="0"/>
                                <a:ea typeface="Cambria Math" panose="02040503050406030204" pitchFamily="18" charset="0"/>
                              </a:rPr>
                              <m:t>𝜃</m:t>
                            </m:r>
                          </m:sub>
                        </m:sSub>
                        <m:sSub>
                          <m:sSubPr>
                            <m:ctrlPr>
                              <a:rPr lang="en-US" sz="1600" i="1" dirty="0">
                                <a:solidFill>
                                  <a:schemeClr val="tx1"/>
                                </a:solidFill>
                                <a:latin typeface="Cambria Math" panose="02040503050406030204" pitchFamily="18" charset="0"/>
                              </a:rPr>
                            </m:ctrlPr>
                          </m:sSubPr>
                          <m:e>
                            <m:r>
                              <m:rPr>
                                <m:sty m:val="p"/>
                              </m:rPr>
                              <a:rPr lang="en-US" sz="1600" b="0" i="0" dirty="0" smtClean="0">
                                <a:solidFill>
                                  <a:schemeClr val="tx1"/>
                                </a:solidFill>
                                <a:latin typeface="Cambria Math" panose="02040503050406030204" pitchFamily="18" charset="0"/>
                              </a:rPr>
                              <m:t>log</m:t>
                            </m:r>
                            <m:r>
                              <a:rPr lang="en-US" sz="1600" b="0" i="1" dirty="0" smtClean="0">
                                <a:solidFill>
                                  <a:schemeClr val="tx1"/>
                                </a:solidFill>
                                <a:latin typeface="Cambria Math" panose="02040503050406030204" pitchFamily="18" charset="0"/>
                              </a:rPr>
                              <m:t>⁡(</m:t>
                            </m:r>
                            <m:r>
                              <a:rPr lang="en-US" sz="1600" i="1" dirty="0">
                                <a:solidFill>
                                  <a:schemeClr val="tx1"/>
                                </a:solidFill>
                                <a:latin typeface="Cambria Math" panose="02040503050406030204" pitchFamily="18" charset="0"/>
                                <a:ea typeface="Cambria Math" panose="02040503050406030204" pitchFamily="18" charset="0"/>
                              </a:rPr>
                              <m:t>𝜋</m:t>
                            </m:r>
                          </m:e>
                          <m:sub>
                            <m:r>
                              <a:rPr lang="en-US" sz="1600" i="1" dirty="0">
                                <a:solidFill>
                                  <a:schemeClr val="tx1"/>
                                </a:solidFill>
                                <a:latin typeface="Cambria Math" panose="02040503050406030204" pitchFamily="18" charset="0"/>
                                <a:ea typeface="Cambria Math" panose="02040503050406030204" pitchFamily="18" charset="0"/>
                              </a:rPr>
                              <m:t>𝜃</m:t>
                            </m:r>
                          </m:sub>
                        </m:sSub>
                        <m:d>
                          <m:dPr>
                            <m:ctrlPr>
                              <a:rPr lang="en-US" sz="1600" i="1" dirty="0">
                                <a:solidFill>
                                  <a:schemeClr val="tx1"/>
                                </a:solidFill>
                                <a:latin typeface="Cambria Math" panose="02040503050406030204" pitchFamily="18" charset="0"/>
                              </a:rPr>
                            </m:ctrlPr>
                          </m:dPr>
                          <m:e>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𝑎</m:t>
                                </m:r>
                              </m:e>
                              <m:sub>
                                <m:r>
                                  <a:rPr lang="en-US" sz="1600" i="1" dirty="0">
                                    <a:solidFill>
                                      <a:schemeClr val="tx1"/>
                                    </a:solidFill>
                                    <a:latin typeface="Cambria Math" panose="02040503050406030204" pitchFamily="18" charset="0"/>
                                  </a:rPr>
                                  <m:t>𝑡</m:t>
                                </m:r>
                              </m:sub>
                            </m:sSub>
                          </m:e>
                          <m:e>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𝑠</m:t>
                                </m:r>
                              </m:e>
                              <m:sub>
                                <m:r>
                                  <a:rPr lang="en-US" sz="1600" i="1" dirty="0">
                                    <a:solidFill>
                                      <a:schemeClr val="tx1"/>
                                    </a:solidFill>
                                    <a:latin typeface="Cambria Math" panose="02040503050406030204" pitchFamily="18" charset="0"/>
                                  </a:rPr>
                                  <m:t>𝑡</m:t>
                                </m:r>
                              </m:sub>
                            </m:sSub>
                          </m:e>
                        </m:d>
                        <m:r>
                          <a:rPr lang="en-US" sz="1600" b="0" i="1" dirty="0" smtClean="0">
                            <a:solidFill>
                              <a:schemeClr val="tx1"/>
                            </a:solidFill>
                            <a:latin typeface="Cambria Math" panose="02040503050406030204" pitchFamily="18" charset="0"/>
                          </a:rPr>
                          <m:t>)</m:t>
                        </m:r>
                      </m:e>
                    </m:nary>
                  </m:oMath>
                </a14:m>
                <a:r>
                  <a:rPr lang="en-US" sz="1600" dirty="0">
                    <a:solidFill>
                      <a:schemeClr val="tx1"/>
                    </a:solidFill>
                  </a:rPr>
                  <a:t>)]</a:t>
                </a:r>
              </a:p>
            </p:txBody>
          </p:sp>
        </mc:Choice>
        <mc:Fallback xmlns="">
          <p:sp>
            <p:nvSpPr>
              <p:cNvPr id="10" name="Rectangle 9">
                <a:extLst>
                  <a:ext uri="{FF2B5EF4-FFF2-40B4-BE49-F238E27FC236}">
                    <a16:creationId xmlns:a16="http://schemas.microsoft.com/office/drawing/2014/main" id="{6D7ADA5D-B4CE-478E-BB11-D585501C52E7}"/>
                  </a:ext>
                </a:extLst>
              </p:cNvPr>
              <p:cNvSpPr>
                <a:spLocks noRot="1" noChangeAspect="1" noMove="1" noResize="1" noEditPoints="1" noAdjustHandles="1" noChangeArrowheads="1" noChangeShapeType="1" noTextEdit="1"/>
              </p:cNvSpPr>
              <p:nvPr/>
            </p:nvSpPr>
            <p:spPr>
              <a:xfrm>
                <a:off x="1834179" y="4247925"/>
                <a:ext cx="4679574" cy="559397"/>
              </a:xfrm>
              <a:prstGeom prst="rect">
                <a:avLst/>
              </a:prstGeom>
              <a:blipFill>
                <a:blip r:embed="rId4"/>
                <a:stretch>
                  <a:fillRect t="-40426" b="-8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7E15065-6161-4C13-BFA5-907C96C2C229}"/>
                  </a:ext>
                </a:extLst>
              </p:cNvPr>
              <p:cNvSpPr/>
              <p:nvPr/>
            </p:nvSpPr>
            <p:spPr>
              <a:xfrm>
                <a:off x="1834177" y="5498504"/>
                <a:ext cx="4679573" cy="5593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400" i="1" smtClean="0">
                            <a:solidFill>
                              <a:schemeClr val="tx1"/>
                            </a:solidFill>
                            <a:latin typeface="Cambria Math" panose="02040503050406030204" pitchFamily="18" charset="0"/>
                          </a:rPr>
                        </m:ctrlPr>
                      </m:sSubPr>
                      <m:e>
                        <m:r>
                          <m:rPr>
                            <m:sty m:val="p"/>
                          </m:rPr>
                          <a:rPr lang="en-US" sz="1400" i="1" smtClean="0">
                            <a:solidFill>
                              <a:schemeClr val="tx1"/>
                            </a:solidFill>
                            <a:latin typeface="Cambria Math" panose="02040503050406030204" pitchFamily="18" charset="0"/>
                            <a:ea typeface="Cambria Math" panose="02040503050406030204" pitchFamily="18" charset="0"/>
                          </a:rPr>
                          <m:t>∇</m:t>
                        </m:r>
                      </m:e>
                      <m:sub>
                        <m:r>
                          <a:rPr lang="en-US" sz="1400" i="1" smtClean="0">
                            <a:solidFill>
                              <a:schemeClr val="tx1"/>
                            </a:solidFill>
                            <a:latin typeface="Cambria Math" panose="02040503050406030204" pitchFamily="18" charset="0"/>
                            <a:ea typeface="Cambria Math" panose="02040503050406030204" pitchFamily="18" charset="0"/>
                          </a:rPr>
                          <m:t>𝜃</m:t>
                        </m:r>
                      </m:sub>
                    </m:sSub>
                    <m:r>
                      <a:rPr lang="en-US" sz="1400" b="0" i="1" smtClean="0">
                        <a:solidFill>
                          <a:schemeClr val="tx1"/>
                        </a:solidFill>
                        <a:latin typeface="Cambria Math" panose="02040503050406030204" pitchFamily="18" charset="0"/>
                      </a:rPr>
                      <m:t>𝑉</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ea typeface="Cambria Math" panose="02040503050406030204" pitchFamily="18" charset="0"/>
                          </a:rPr>
                          <m:t>𝜃</m:t>
                        </m:r>
                      </m:e>
                    </m:d>
                  </m:oMath>
                </a14:m>
                <a:r>
                  <a:rPr lang="en-US" sz="1400" dirty="0">
                    <a:solidFill>
                      <a:schemeClr val="tx1"/>
                    </a:solidFill>
                  </a:rPr>
                  <a:t>= </a:t>
                </a:r>
                <a14:m>
                  <m:oMath xmlns:m="http://schemas.openxmlformats.org/officeDocument/2006/math">
                    <m:sSub>
                      <m:sSubPr>
                        <m:ctrlPr>
                          <a:rPr lang="en-US" sz="1400" i="1">
                            <a:solidFill>
                              <a:schemeClr val="tx1"/>
                            </a:solidFill>
                            <a:latin typeface="Cambria Math" panose="02040503050406030204" pitchFamily="18" charset="0"/>
                          </a:rPr>
                        </m:ctrlPr>
                      </m:sSubPr>
                      <m:e>
                        <m:r>
                          <m:rPr>
                            <m:sty m:val="p"/>
                          </m:rP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sSub>
                      <m:sSubPr>
                        <m:ctrlPr>
                          <a:rPr lang="en-US"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𝐸</m:t>
                        </m:r>
                      </m:e>
                      <m:sub>
                        <m:r>
                          <a:rPr lang="en-US" sz="1400" i="1">
                            <a:solidFill>
                              <a:schemeClr val="tx1"/>
                            </a:solidFill>
                            <a:latin typeface="Cambria Math" panose="02040503050406030204" pitchFamily="18" charset="0"/>
                            <a:ea typeface="Cambria Math" panose="02040503050406030204" pitchFamily="18" charset="0"/>
                          </a:rPr>
                          <m:t>𝜏</m:t>
                        </m:r>
                      </m:sub>
                    </m:sSub>
                  </m:oMath>
                </a14:m>
                <a:r>
                  <a:rPr lang="en-US" sz="1400" dirty="0">
                    <a:solidFill>
                      <a:schemeClr val="tx1"/>
                    </a:solidFill>
                  </a:rPr>
                  <a:t>[</a:t>
                </a:r>
                <a14:m>
                  <m:oMath xmlns:m="http://schemas.openxmlformats.org/officeDocument/2006/math">
                    <m:r>
                      <a:rPr lang="en-US" sz="1400" i="1" dirty="0">
                        <a:solidFill>
                          <a:schemeClr val="tx1"/>
                        </a:solidFill>
                        <a:latin typeface="Cambria Math" panose="02040503050406030204" pitchFamily="18" charset="0"/>
                      </a:rPr>
                      <m:t>𝑅</m:t>
                    </m:r>
                    <m:r>
                      <a:rPr lang="en-US" sz="1400" i="1" dirty="0">
                        <a:solidFill>
                          <a:schemeClr val="tx1"/>
                        </a:solidFill>
                        <a:latin typeface="Cambria Math" panose="02040503050406030204" pitchFamily="18" charset="0"/>
                      </a:rPr>
                      <m:t>]=</m:t>
                    </m:r>
                    <m:r>
                      <m:rPr>
                        <m:nor/>
                      </m:rPr>
                      <a:rPr lang="en-US" sz="1400" b="0" i="0" dirty="0" smtClean="0">
                        <a:solidFill>
                          <a:schemeClr val="tx1"/>
                        </a:solidFill>
                        <a:latin typeface="Cambria Math" panose="02040503050406030204" pitchFamily="18" charset="0"/>
                      </a:rPr>
                      <m:t>E</m:t>
                    </m:r>
                    <m:r>
                      <m:rPr>
                        <m:nor/>
                      </m:rPr>
                      <a:rPr lang="en-US" sz="1400" dirty="0">
                        <a:solidFill>
                          <a:schemeClr val="tx1"/>
                        </a:solidFill>
                      </a:rPr>
                      <m:t>[</m:t>
                    </m:r>
                    <m:nary>
                      <m:naryPr>
                        <m:chr m:val="∑"/>
                        <m:ctrlPr>
                          <a:rPr lang="en-US" sz="1400" i="1" dirty="0">
                            <a:solidFill>
                              <a:schemeClr val="tx1"/>
                            </a:solidFill>
                            <a:latin typeface="Cambria Math" panose="02040503050406030204" pitchFamily="18" charset="0"/>
                          </a:rPr>
                        </m:ctrlPr>
                      </m:naryPr>
                      <m:sub>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r>
                          <a:rPr lang="en-US" sz="1400" b="0" i="1" dirty="0" smtClean="0">
                            <a:solidFill>
                              <a:schemeClr val="tx1"/>
                            </a:solidFill>
                            <a:latin typeface="Cambria Math" panose="02040503050406030204" pitchFamily="18" charset="0"/>
                          </a:rPr>
                          <m:t>=</m:t>
                        </m:r>
                        <m:r>
                          <m:rPr>
                            <m:brk m:alnAt="23"/>
                          </m:rPr>
                          <a:rPr lang="en-US" sz="1400" i="1" dirty="0">
                            <a:solidFill>
                              <a:schemeClr val="tx1"/>
                            </a:solidFill>
                            <a:latin typeface="Cambria Math" panose="02040503050406030204" pitchFamily="18" charset="0"/>
                          </a:rPr>
                          <m:t>0</m:t>
                        </m:r>
                      </m:sub>
                      <m:sup>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r>
                          <a:rPr lang="en-US" sz="1400" b="0" i="1" dirty="0" smtClean="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𝑇</m:t>
                        </m:r>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1</m:t>
                        </m:r>
                      </m:sup>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𝑟</m:t>
                            </m:r>
                          </m:e>
                          <m:sub>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sub>
                        </m:sSub>
                      </m:e>
                    </m:nary>
                    <m:nary>
                      <m:naryPr>
                        <m:chr m:val="∑"/>
                        <m:ctrlPr>
                          <a:rPr lang="en-US" sz="1400" i="1">
                            <a:solidFill>
                              <a:schemeClr val="tx1"/>
                            </a:solidFill>
                            <a:latin typeface="Cambria Math" panose="02040503050406030204" pitchFamily="18" charset="0"/>
                            <a:ea typeface="Cambria Math" panose="02040503050406030204" pitchFamily="18" charset="0"/>
                          </a:rPr>
                        </m:ctrlPr>
                      </m:naryPr>
                      <m:sub>
                        <m:r>
                          <a:rPr lang="en-US" sz="1400" b="0" i="1" smtClean="0">
                            <a:solidFill>
                              <a:schemeClr val="tx1"/>
                            </a:solidFill>
                            <a:latin typeface="Cambria Math" panose="02040503050406030204" pitchFamily="18" charset="0"/>
                            <a:ea typeface="Cambria Math" panose="02040503050406030204" pitchFamily="18" charset="0"/>
                          </a:rPr>
                          <m:t>𝑡</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0</m:t>
                        </m:r>
                      </m:sub>
                      <m:sup>
                        <m:r>
                          <a:rPr lang="en-US" sz="1400" i="1">
                            <a:solidFill>
                              <a:schemeClr val="tx1"/>
                            </a:solidFill>
                            <a:latin typeface="Cambria Math" panose="02040503050406030204" pitchFamily="18" charset="0"/>
                            <a:ea typeface="Cambria Math" panose="02040503050406030204" pitchFamily="18" charset="0"/>
                          </a:rPr>
                          <m:t>𝑡</m:t>
                        </m:r>
                        <m:r>
                          <a:rPr lang="en-US" sz="1400" i="1">
                            <a:solidFill>
                              <a:schemeClr val="tx1"/>
                            </a:solidFill>
                            <a:latin typeface="Cambria Math" panose="02040503050406030204" pitchFamily="18" charset="0"/>
                            <a:ea typeface="Cambria Math" panose="02040503050406030204" pitchFamily="18" charset="0"/>
                          </a:rPr>
                          <m:t>=</m:t>
                        </m:r>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sup>
                      <m:e>
                        <m:sSub>
                          <m:sSubPr>
                            <m:ctrlPr>
                              <a:rPr lang="en-US" sz="1400" i="1">
                                <a:solidFill>
                                  <a:schemeClr val="tx1"/>
                                </a:solidFill>
                                <a:latin typeface="Cambria Math" panose="02040503050406030204" pitchFamily="18" charset="0"/>
                                <a:ea typeface="Cambria Math" panose="02040503050406030204" pitchFamily="18" charset="0"/>
                              </a:rPr>
                            </m:ctrlPr>
                          </m:sSubPr>
                          <m:e>
                            <m:r>
                              <m:rPr>
                                <m:sty m:val="p"/>
                              </m:rP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r>
                          <m:rPr>
                            <m:sty m:val="p"/>
                          </m:rPr>
                          <a:rPr lang="en-US" sz="1400" b="0" i="0" smtClean="0">
                            <a:solidFill>
                              <a:schemeClr val="tx1"/>
                            </a:solidFill>
                            <a:latin typeface="Cambria Math" panose="02040503050406030204" pitchFamily="18" charset="0"/>
                            <a:ea typeface="Cambria Math" panose="02040503050406030204" pitchFamily="18" charset="0"/>
                          </a:rPr>
                          <m:t>log</m:t>
                        </m:r>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ea typeface="Cambria Math" panose="02040503050406030204" pitchFamily="18" charset="0"/>
                              </a:rPr>
                              <m:t>𝜋</m:t>
                            </m:r>
                          </m:e>
                          <m:sub>
                            <m:r>
                              <a:rPr lang="en-US" sz="1400" i="1" dirty="0">
                                <a:solidFill>
                                  <a:schemeClr val="tx1"/>
                                </a:solidFill>
                                <a:latin typeface="Cambria Math" panose="02040503050406030204" pitchFamily="18" charset="0"/>
                                <a:ea typeface="Cambria Math" panose="02040503050406030204" pitchFamily="18" charset="0"/>
                              </a:rPr>
                              <m:t>𝜃</m:t>
                            </m:r>
                          </m:sub>
                        </m:sSub>
                        <m:d>
                          <m:dPr>
                            <m:ctrlPr>
                              <a:rPr lang="en-US" sz="1400" i="1" dirty="0">
                                <a:solidFill>
                                  <a:schemeClr val="tx1"/>
                                </a:solidFill>
                                <a:latin typeface="Cambria Math" panose="02040503050406030204" pitchFamily="18" charset="0"/>
                              </a:rPr>
                            </m:ctrlPr>
                          </m:dPr>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𝑎</m:t>
                                </m:r>
                              </m:e>
                              <m:sub>
                                <m:r>
                                  <a:rPr lang="en-US" sz="1400" i="1" dirty="0">
                                    <a:solidFill>
                                      <a:schemeClr val="tx1"/>
                                    </a:solidFill>
                                    <a:latin typeface="Cambria Math" panose="02040503050406030204" pitchFamily="18" charset="0"/>
                                  </a:rPr>
                                  <m:t>𝑡</m:t>
                                </m:r>
                              </m:sub>
                            </m:sSub>
                          </m:e>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𝑠</m:t>
                                </m:r>
                              </m:e>
                              <m:sub>
                                <m:r>
                                  <a:rPr lang="en-US" sz="1400" i="1" dirty="0">
                                    <a:solidFill>
                                      <a:schemeClr val="tx1"/>
                                    </a:solidFill>
                                    <a:latin typeface="Cambria Math" panose="02040503050406030204" pitchFamily="18" charset="0"/>
                                  </a:rPr>
                                  <m:t>𝑡</m:t>
                                </m:r>
                              </m:sub>
                            </m:sSub>
                          </m:e>
                        </m:d>
                      </m:e>
                    </m:nary>
                    <m:r>
                      <m:rPr>
                        <m:nor/>
                      </m:rPr>
                      <a:rPr lang="en-US" sz="1400" dirty="0">
                        <a:solidFill>
                          <a:schemeClr val="tx1"/>
                        </a:solidFill>
                      </a:rPr>
                      <m:t>]</m:t>
                    </m:r>
                  </m:oMath>
                </a14:m>
                <a:endParaRPr lang="en-US" sz="1200" dirty="0">
                  <a:solidFill>
                    <a:schemeClr val="tx1"/>
                  </a:solidFill>
                </a:endParaRPr>
              </a:p>
            </p:txBody>
          </p:sp>
        </mc:Choice>
        <mc:Fallback xmlns="">
          <p:sp>
            <p:nvSpPr>
              <p:cNvPr id="11" name="Rectangle 10">
                <a:extLst>
                  <a:ext uri="{FF2B5EF4-FFF2-40B4-BE49-F238E27FC236}">
                    <a16:creationId xmlns:a16="http://schemas.microsoft.com/office/drawing/2014/main" id="{87E15065-6161-4C13-BFA5-907C96C2C229}"/>
                  </a:ext>
                </a:extLst>
              </p:cNvPr>
              <p:cNvSpPr>
                <a:spLocks noRot="1" noChangeAspect="1" noMove="1" noResize="1" noEditPoints="1" noAdjustHandles="1" noChangeArrowheads="1" noChangeShapeType="1" noTextEdit="1"/>
              </p:cNvSpPr>
              <p:nvPr/>
            </p:nvSpPr>
            <p:spPr>
              <a:xfrm>
                <a:off x="1834177" y="5498504"/>
                <a:ext cx="4679573" cy="559397"/>
              </a:xfrm>
              <a:prstGeom prst="rect">
                <a:avLst/>
              </a:prstGeom>
              <a:blipFill>
                <a:blip r:embed="rId5"/>
                <a:stretch>
                  <a:fillRect t="-27660" b="-67021"/>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909ED80B-3646-4AF5-87BD-879AB2BC4972}"/>
              </a:ext>
            </a:extLst>
          </p:cNvPr>
          <p:cNvSpPr/>
          <p:nvPr/>
        </p:nvSpPr>
        <p:spPr>
          <a:xfrm>
            <a:off x="6868488" y="4429457"/>
            <a:ext cx="290458" cy="19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93F3C01-4562-4CF5-968B-7545444A9BDC}"/>
                  </a:ext>
                </a:extLst>
              </p:cNvPr>
              <p:cNvSpPr/>
              <p:nvPr/>
            </p:nvSpPr>
            <p:spPr>
              <a:xfrm>
                <a:off x="7361280" y="4247922"/>
                <a:ext cx="4655011" cy="5593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400" i="1" smtClean="0">
                            <a:solidFill>
                              <a:schemeClr val="tx1"/>
                            </a:solidFill>
                            <a:latin typeface="Cambria Math" panose="02040503050406030204" pitchFamily="18" charset="0"/>
                          </a:rPr>
                        </m:ctrlPr>
                      </m:sSubPr>
                      <m:e>
                        <m:r>
                          <m:rPr>
                            <m:sty m:val="p"/>
                          </m:rPr>
                          <a:rPr lang="en-US" sz="1400" i="1" smtClean="0">
                            <a:solidFill>
                              <a:schemeClr val="tx1"/>
                            </a:solidFill>
                            <a:latin typeface="Cambria Math" panose="02040503050406030204" pitchFamily="18" charset="0"/>
                            <a:ea typeface="Cambria Math" panose="02040503050406030204" pitchFamily="18" charset="0"/>
                          </a:rPr>
                          <m:t>∇</m:t>
                        </m:r>
                      </m:e>
                      <m:sub>
                        <m:r>
                          <a:rPr lang="en-US" sz="1400" i="1" smtClean="0">
                            <a:solidFill>
                              <a:schemeClr val="tx1"/>
                            </a:solidFill>
                            <a:latin typeface="Cambria Math" panose="02040503050406030204" pitchFamily="18" charset="0"/>
                            <a:ea typeface="Cambria Math" panose="02040503050406030204" pitchFamily="18" charset="0"/>
                          </a:rPr>
                          <m:t>𝜃</m:t>
                        </m:r>
                      </m:sub>
                    </m:sSub>
                    <m:r>
                      <a:rPr lang="en-US" sz="1400" b="0" i="1" smtClean="0">
                        <a:solidFill>
                          <a:schemeClr val="tx1"/>
                        </a:solidFill>
                        <a:latin typeface="Cambria Math" panose="02040503050406030204" pitchFamily="18" charset="0"/>
                      </a:rPr>
                      <m:t>𝑉</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ea typeface="Cambria Math" panose="02040503050406030204" pitchFamily="18" charset="0"/>
                          </a:rPr>
                          <m:t>𝜃</m:t>
                        </m:r>
                      </m:e>
                    </m:d>
                  </m:oMath>
                </a14:m>
                <a:r>
                  <a:rPr lang="en-US" sz="1400" dirty="0">
                    <a:solidFill>
                      <a:schemeClr val="tx1"/>
                    </a:solidFill>
                  </a:rPr>
                  <a:t>= </a:t>
                </a:r>
                <a14:m>
                  <m:oMath xmlns:m="http://schemas.openxmlformats.org/officeDocument/2006/math">
                    <m:sSub>
                      <m:sSubPr>
                        <m:ctrlPr>
                          <a:rPr lang="en-US" sz="1400" i="1">
                            <a:solidFill>
                              <a:schemeClr val="tx1"/>
                            </a:solidFill>
                            <a:latin typeface="Cambria Math" panose="02040503050406030204" pitchFamily="18" charset="0"/>
                          </a:rPr>
                        </m:ctrlPr>
                      </m:sSubPr>
                      <m:e>
                        <m:r>
                          <m:rPr>
                            <m:sty m:val="p"/>
                          </m:rP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sSub>
                      <m:sSubPr>
                        <m:ctrlPr>
                          <a:rPr lang="en-US"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𝐸</m:t>
                        </m:r>
                      </m:e>
                      <m:sub>
                        <m:r>
                          <a:rPr lang="en-US" sz="1400" i="1">
                            <a:solidFill>
                              <a:schemeClr val="tx1"/>
                            </a:solidFill>
                            <a:latin typeface="Cambria Math" panose="02040503050406030204" pitchFamily="18" charset="0"/>
                            <a:ea typeface="Cambria Math" panose="02040503050406030204" pitchFamily="18" charset="0"/>
                          </a:rPr>
                          <m:t>𝜏</m:t>
                        </m:r>
                      </m:sub>
                    </m:sSub>
                  </m:oMath>
                </a14:m>
                <a:r>
                  <a:rPr lang="en-US" sz="1400" dirty="0">
                    <a:solidFill>
                      <a:schemeClr val="tx1"/>
                    </a:solidFill>
                  </a:rPr>
                  <a:t>[</a:t>
                </a:r>
                <a14:m>
                  <m:oMath xmlns:m="http://schemas.openxmlformats.org/officeDocument/2006/math">
                    <m:r>
                      <a:rPr lang="en-US" sz="1400" i="1" dirty="0">
                        <a:solidFill>
                          <a:schemeClr val="tx1"/>
                        </a:solidFill>
                        <a:latin typeface="Cambria Math" panose="02040503050406030204" pitchFamily="18" charset="0"/>
                      </a:rPr>
                      <m:t>𝑅</m:t>
                    </m:r>
                    <m:r>
                      <a:rPr lang="en-US" sz="1400" i="1" dirty="0">
                        <a:solidFill>
                          <a:schemeClr val="tx1"/>
                        </a:solidFill>
                        <a:latin typeface="Cambria Math" panose="02040503050406030204" pitchFamily="18" charset="0"/>
                      </a:rPr>
                      <m:t>]=</m:t>
                    </m:r>
                    <m:r>
                      <m:rPr>
                        <m:nor/>
                      </m:rPr>
                      <a:rPr lang="en-US" sz="1400" b="0" i="0" dirty="0" smtClean="0">
                        <a:solidFill>
                          <a:schemeClr val="tx1"/>
                        </a:solidFill>
                        <a:latin typeface="Cambria Math" panose="02040503050406030204" pitchFamily="18" charset="0"/>
                      </a:rPr>
                      <m:t>E</m:t>
                    </m:r>
                    <m:r>
                      <m:rPr>
                        <m:nor/>
                      </m:rPr>
                      <a:rPr lang="en-US" sz="1400" dirty="0">
                        <a:solidFill>
                          <a:schemeClr val="tx1"/>
                        </a:solidFill>
                      </a:rPr>
                      <m:t>[</m:t>
                    </m:r>
                    <m:nary>
                      <m:naryPr>
                        <m:chr m:val="∑"/>
                        <m:ctrlPr>
                          <a:rPr lang="en-US" sz="1400" i="1" dirty="0">
                            <a:solidFill>
                              <a:schemeClr val="tx1"/>
                            </a:solidFill>
                            <a:latin typeface="Cambria Math" panose="02040503050406030204" pitchFamily="18" charset="0"/>
                          </a:rPr>
                        </m:ctrlPr>
                      </m:naryPr>
                      <m:sub>
                        <m:r>
                          <a:rPr lang="en-US" sz="1400" b="0" i="1" dirty="0" smtClean="0">
                            <a:solidFill>
                              <a:schemeClr val="tx1"/>
                            </a:solidFill>
                            <a:latin typeface="Cambria Math" panose="02040503050406030204" pitchFamily="18" charset="0"/>
                          </a:rPr>
                          <m:t>𝑡</m:t>
                        </m:r>
                        <m:r>
                          <a:rPr lang="en-US" sz="1400" b="0" i="1" dirty="0" smtClean="0">
                            <a:solidFill>
                              <a:schemeClr val="tx1"/>
                            </a:solidFill>
                            <a:latin typeface="Cambria Math" panose="02040503050406030204" pitchFamily="18" charset="0"/>
                          </a:rPr>
                          <m:t>=</m:t>
                        </m:r>
                        <m:r>
                          <m:rPr>
                            <m:brk m:alnAt="23"/>
                          </m:rPr>
                          <a:rPr lang="en-US" sz="1400" i="1" dirty="0">
                            <a:solidFill>
                              <a:schemeClr val="tx1"/>
                            </a:solidFill>
                            <a:latin typeface="Cambria Math" panose="02040503050406030204" pitchFamily="18" charset="0"/>
                          </a:rPr>
                          <m:t>0</m:t>
                        </m:r>
                      </m:sub>
                      <m:sup>
                        <m:r>
                          <a:rPr lang="en-US" sz="1400" b="0" i="1" dirty="0" smtClean="0">
                            <a:solidFill>
                              <a:schemeClr val="tx1"/>
                            </a:solidFill>
                            <a:latin typeface="Cambria Math" panose="02040503050406030204" pitchFamily="18" charset="0"/>
                          </a:rPr>
                          <m:t>𝑡</m:t>
                        </m:r>
                        <m:r>
                          <a:rPr lang="en-US" sz="1400" b="0" i="1" dirty="0" smtClean="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𝑇</m:t>
                        </m:r>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1</m:t>
                        </m:r>
                      </m:sup>
                      <m:e>
                        <m:sSub>
                          <m:sSubPr>
                            <m:ctrlPr>
                              <a:rPr lang="en-US" sz="1400" i="1">
                                <a:solidFill>
                                  <a:schemeClr val="tx1"/>
                                </a:solidFill>
                                <a:latin typeface="Cambria Math" panose="02040503050406030204" pitchFamily="18" charset="0"/>
                                <a:ea typeface="Cambria Math" panose="02040503050406030204" pitchFamily="18" charset="0"/>
                              </a:rPr>
                            </m:ctrlPr>
                          </m:sSubPr>
                          <m:e>
                            <m:r>
                              <m:rPr>
                                <m:sty m:val="p"/>
                              </m:rP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r>
                          <m:rPr>
                            <m:sty m:val="p"/>
                          </m:rPr>
                          <a:rPr lang="en-US" sz="1400">
                            <a:solidFill>
                              <a:schemeClr val="tx1"/>
                            </a:solidFill>
                            <a:latin typeface="Cambria Math" panose="02040503050406030204" pitchFamily="18" charset="0"/>
                            <a:ea typeface="Cambria Math" panose="02040503050406030204" pitchFamily="18" charset="0"/>
                          </a:rPr>
                          <m:t>log</m:t>
                        </m:r>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ea typeface="Cambria Math" panose="02040503050406030204" pitchFamily="18" charset="0"/>
                              </a:rPr>
                              <m:t>𝜋</m:t>
                            </m:r>
                          </m:e>
                          <m:sub>
                            <m:r>
                              <a:rPr lang="en-US" sz="1400" i="1" dirty="0">
                                <a:solidFill>
                                  <a:schemeClr val="tx1"/>
                                </a:solidFill>
                                <a:latin typeface="Cambria Math" panose="02040503050406030204" pitchFamily="18" charset="0"/>
                                <a:ea typeface="Cambria Math" panose="02040503050406030204" pitchFamily="18" charset="0"/>
                              </a:rPr>
                              <m:t>𝜃</m:t>
                            </m:r>
                          </m:sub>
                        </m:sSub>
                        <m:d>
                          <m:dPr>
                            <m:ctrlPr>
                              <a:rPr lang="en-US" sz="1400" i="1" dirty="0">
                                <a:solidFill>
                                  <a:schemeClr val="tx1"/>
                                </a:solidFill>
                                <a:latin typeface="Cambria Math" panose="02040503050406030204" pitchFamily="18" charset="0"/>
                              </a:rPr>
                            </m:ctrlPr>
                          </m:dPr>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𝑎</m:t>
                                </m:r>
                              </m:e>
                              <m:sub>
                                <m:r>
                                  <a:rPr lang="en-US" sz="1400" i="1" dirty="0">
                                    <a:solidFill>
                                      <a:schemeClr val="tx1"/>
                                    </a:solidFill>
                                    <a:latin typeface="Cambria Math" panose="02040503050406030204" pitchFamily="18" charset="0"/>
                                  </a:rPr>
                                  <m:t>𝑡</m:t>
                                </m:r>
                              </m:sub>
                            </m:sSub>
                          </m:e>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𝑠</m:t>
                                </m:r>
                              </m:e>
                              <m:sub>
                                <m:r>
                                  <a:rPr lang="en-US" sz="1400" i="1" dirty="0">
                                    <a:solidFill>
                                      <a:schemeClr val="tx1"/>
                                    </a:solidFill>
                                    <a:latin typeface="Cambria Math" panose="02040503050406030204" pitchFamily="18" charset="0"/>
                                  </a:rPr>
                                  <m:t>𝑡</m:t>
                                </m:r>
                              </m:sub>
                            </m:sSub>
                          </m:e>
                        </m:d>
                        <m:nary>
                          <m:naryPr>
                            <m:chr m:val="∑"/>
                            <m:ctrlPr>
                              <a:rPr lang="en-US" sz="1400" i="1" dirty="0">
                                <a:solidFill>
                                  <a:schemeClr val="tx1"/>
                                </a:solidFill>
                                <a:latin typeface="Cambria Math" panose="02040503050406030204" pitchFamily="18" charset="0"/>
                              </a:rPr>
                            </m:ctrlPr>
                          </m:naryPr>
                          <m:sub>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𝑡</m:t>
                            </m:r>
                          </m:sub>
                          <m:sup>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𝑇</m:t>
                            </m:r>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1</m:t>
                            </m:r>
                          </m:sup>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𝑟</m:t>
                                </m:r>
                              </m:e>
                              <m:sub>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sub>
                            </m:sSub>
                          </m:e>
                        </m:nary>
                      </m:e>
                    </m:nary>
                    <m:r>
                      <m:rPr>
                        <m:nor/>
                      </m:rPr>
                      <a:rPr lang="en-US" sz="1400" dirty="0">
                        <a:solidFill>
                          <a:schemeClr val="tx1"/>
                        </a:solidFill>
                      </a:rPr>
                      <m:t>]</m:t>
                    </m:r>
                  </m:oMath>
                </a14:m>
                <a:endParaRPr lang="en-US" sz="1400" dirty="0">
                  <a:solidFill>
                    <a:schemeClr val="tx1"/>
                  </a:solidFill>
                </a:endParaRPr>
              </a:p>
            </p:txBody>
          </p:sp>
        </mc:Choice>
        <mc:Fallback xmlns="">
          <p:sp>
            <p:nvSpPr>
              <p:cNvPr id="14" name="Rectangle 13">
                <a:extLst>
                  <a:ext uri="{FF2B5EF4-FFF2-40B4-BE49-F238E27FC236}">
                    <a16:creationId xmlns:a16="http://schemas.microsoft.com/office/drawing/2014/main" id="{D93F3C01-4562-4CF5-968B-7545444A9BDC}"/>
                  </a:ext>
                </a:extLst>
              </p:cNvPr>
              <p:cNvSpPr>
                <a:spLocks noRot="1" noChangeAspect="1" noMove="1" noResize="1" noEditPoints="1" noAdjustHandles="1" noChangeArrowheads="1" noChangeShapeType="1" noTextEdit="1"/>
              </p:cNvSpPr>
              <p:nvPr/>
            </p:nvSpPr>
            <p:spPr>
              <a:xfrm>
                <a:off x="7361280" y="4247922"/>
                <a:ext cx="4655011" cy="559397"/>
              </a:xfrm>
              <a:prstGeom prst="rect">
                <a:avLst/>
              </a:prstGeom>
              <a:blipFill>
                <a:blip r:embed="rId6"/>
                <a:stretch>
                  <a:fillRect t="-27660" b="-67021"/>
                </a:stretch>
              </a:blipFill>
            </p:spPr>
            <p:txBody>
              <a:bodyPr/>
              <a:lstStyle/>
              <a:p>
                <a:r>
                  <a:rPr lang="en-US">
                    <a:noFill/>
                  </a:rPr>
                  <a:t> </a:t>
                </a:r>
              </a:p>
            </p:txBody>
          </p:sp>
        </mc:Fallback>
      </mc:AlternateContent>
      <p:cxnSp>
        <p:nvCxnSpPr>
          <p:cNvPr id="17" name="Connector: Elbow 16">
            <a:extLst>
              <a:ext uri="{FF2B5EF4-FFF2-40B4-BE49-F238E27FC236}">
                <a16:creationId xmlns:a16="http://schemas.microsoft.com/office/drawing/2014/main" id="{D9599F0D-581C-4AA1-8C2A-23E436330482}"/>
              </a:ext>
            </a:extLst>
          </p:cNvPr>
          <p:cNvCxnSpPr>
            <a:cxnSpLocks/>
            <a:stCxn id="14" idx="2"/>
          </p:cNvCxnSpPr>
          <p:nvPr/>
        </p:nvCxnSpPr>
        <p:spPr>
          <a:xfrm rot="16200000" flipH="1">
            <a:off x="10157996" y="4338108"/>
            <a:ext cx="1356812" cy="22952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657178"/>
      </p:ext>
    </p:extLst>
  </p:cSld>
  <p:clrMapOvr>
    <a:masterClrMapping/>
  </p:clrMapOvr>
  <p:transition spd="slow">
    <p:circle/>
  </p:transition>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1B3A9CE0-0B58-428F-9685-7D72DBE3DDA1}"/>
              </a:ext>
            </a:extLst>
          </p:cNvPr>
          <p:cNvSpPr/>
          <p:nvPr/>
        </p:nvSpPr>
        <p:spPr>
          <a:xfrm>
            <a:off x="699246" y="957431"/>
            <a:ext cx="3313356" cy="688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718861B-AB9C-4BAF-BB7B-A63C0552B89C}"/>
                  </a:ext>
                </a:extLst>
              </p:cNvPr>
              <p:cNvSpPr/>
              <p:nvPr/>
            </p:nvSpPr>
            <p:spPr>
              <a:xfrm>
                <a:off x="4389120" y="775896"/>
                <a:ext cx="3657600" cy="9681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ctrlPr>
                          <a:rPr lang="en-US" sz="1800" i="1" dirty="0" smtClean="0">
                            <a:solidFill>
                              <a:schemeClr val="tx1"/>
                            </a:solidFill>
                            <a:latin typeface="Cambria Math" panose="02040503050406030204" pitchFamily="18" charset="0"/>
                          </a:rPr>
                        </m:ctrlPr>
                      </m:naryPr>
                      <m:sub>
                        <m:sSup>
                          <m:sSupPr>
                            <m:ctrlPr>
                              <a:rPr lang="en-US" sz="1800" i="1" dirty="0">
                                <a:solidFill>
                                  <a:schemeClr val="tx1"/>
                                </a:solidFill>
                                <a:latin typeface="Cambria Math" panose="02040503050406030204" pitchFamily="18" charset="0"/>
                              </a:rPr>
                            </m:ctrlPr>
                          </m:sSupPr>
                          <m:e>
                            <m:r>
                              <a:rPr lang="en-US" sz="1800" i="1" dirty="0">
                                <a:solidFill>
                                  <a:schemeClr val="tx1"/>
                                </a:solidFill>
                                <a:latin typeface="Cambria Math" panose="02040503050406030204" pitchFamily="18" charset="0"/>
                              </a:rPr>
                              <m:t>𝑡</m:t>
                            </m:r>
                          </m:e>
                          <m:sup>
                            <m:r>
                              <a:rPr lang="en-US" sz="1800" i="1" dirty="0">
                                <a:solidFill>
                                  <a:schemeClr val="tx1"/>
                                </a:solidFill>
                                <a:latin typeface="Cambria Math" panose="02040503050406030204" pitchFamily="18" charset="0"/>
                              </a:rPr>
                              <m:t>′</m:t>
                            </m:r>
                          </m:sup>
                        </m:sSup>
                        <m:r>
                          <a:rPr lang="en-US" sz="1800" i="1" dirty="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rPr>
                          <m:t>𝑡</m:t>
                        </m:r>
                      </m:sub>
                      <m:sup>
                        <m:sSup>
                          <m:sSupPr>
                            <m:ctrlPr>
                              <a:rPr lang="en-US" sz="1800" i="1" dirty="0">
                                <a:solidFill>
                                  <a:schemeClr val="tx1"/>
                                </a:solidFill>
                                <a:latin typeface="Cambria Math" panose="02040503050406030204" pitchFamily="18" charset="0"/>
                              </a:rPr>
                            </m:ctrlPr>
                          </m:sSupPr>
                          <m:e>
                            <m:r>
                              <a:rPr lang="en-US" sz="1800" i="1" dirty="0">
                                <a:solidFill>
                                  <a:schemeClr val="tx1"/>
                                </a:solidFill>
                                <a:latin typeface="Cambria Math" panose="02040503050406030204" pitchFamily="18" charset="0"/>
                              </a:rPr>
                              <m:t>𝑡</m:t>
                            </m:r>
                          </m:e>
                          <m:sup>
                            <m:r>
                              <a:rPr lang="en-US" sz="1800" i="1" dirty="0">
                                <a:solidFill>
                                  <a:schemeClr val="tx1"/>
                                </a:solidFill>
                                <a:latin typeface="Cambria Math" panose="02040503050406030204" pitchFamily="18" charset="0"/>
                              </a:rPr>
                              <m:t>′</m:t>
                            </m:r>
                          </m:sup>
                        </m:sSup>
                        <m:r>
                          <a:rPr lang="en-US" sz="1800" i="1" dirty="0">
                            <a:solidFill>
                              <a:schemeClr val="tx1"/>
                            </a:solidFill>
                            <a:latin typeface="Cambria Math" panose="02040503050406030204" pitchFamily="18" charset="0"/>
                          </a:rPr>
                          <m:t>=</m:t>
                        </m:r>
                        <m:r>
                          <a:rPr lang="en-US" sz="1800" i="1" dirty="0">
                            <a:solidFill>
                              <a:schemeClr val="tx1"/>
                            </a:solidFill>
                            <a:latin typeface="Cambria Math" panose="02040503050406030204" pitchFamily="18" charset="0"/>
                          </a:rPr>
                          <m:t>𝑇</m:t>
                        </m:r>
                        <m:r>
                          <a:rPr lang="en-US" sz="1800" i="1" dirty="0">
                            <a:solidFill>
                              <a:schemeClr val="tx1"/>
                            </a:solidFill>
                            <a:latin typeface="Cambria Math" panose="02040503050406030204" pitchFamily="18" charset="0"/>
                          </a:rPr>
                          <m:t>−</m:t>
                        </m:r>
                        <m:r>
                          <a:rPr lang="en-US" sz="1800" i="1" dirty="0">
                            <a:solidFill>
                              <a:schemeClr val="tx1"/>
                            </a:solidFill>
                            <a:latin typeface="Cambria Math" panose="02040503050406030204" pitchFamily="18" charset="0"/>
                          </a:rPr>
                          <m:t>1</m:t>
                        </m:r>
                      </m:sup>
                      <m:e>
                        <m:sSubSup>
                          <m:sSubSupPr>
                            <m:ctrlPr>
                              <a:rPr lang="en-US" sz="1800" i="1" dirty="0" smtClean="0">
                                <a:solidFill>
                                  <a:schemeClr val="tx1"/>
                                </a:solidFill>
                                <a:latin typeface="Cambria Math" panose="02040503050406030204" pitchFamily="18" charset="0"/>
                              </a:rPr>
                            </m:ctrlPr>
                          </m:sSubSupPr>
                          <m:e>
                            <m:r>
                              <a:rPr lang="en-US" sz="1800" b="0" i="1" dirty="0" smtClean="0">
                                <a:solidFill>
                                  <a:schemeClr val="tx1"/>
                                </a:solidFill>
                                <a:latin typeface="Cambria Math" panose="02040503050406030204" pitchFamily="18" charset="0"/>
                              </a:rPr>
                              <m:t>𝑟</m:t>
                            </m:r>
                          </m:e>
                          <m:sub>
                            <m:sSup>
                              <m:sSupPr>
                                <m:ctrlPr>
                                  <a:rPr lang="en-US" sz="1800" i="1" dirty="0" smtClean="0">
                                    <a:solidFill>
                                      <a:schemeClr val="tx1"/>
                                    </a:solidFill>
                                    <a:latin typeface="Cambria Math" panose="02040503050406030204" pitchFamily="18" charset="0"/>
                                  </a:rPr>
                                </m:ctrlPr>
                              </m:sSupPr>
                              <m:e>
                                <m:r>
                                  <a:rPr lang="en-US" sz="1800" b="0" i="1" dirty="0" smtClean="0">
                                    <a:solidFill>
                                      <a:schemeClr val="tx1"/>
                                    </a:solidFill>
                                    <a:latin typeface="Cambria Math" panose="02040503050406030204" pitchFamily="18" charset="0"/>
                                  </a:rPr>
                                  <m:t>𝑡</m:t>
                                </m:r>
                              </m:e>
                              <m:sup>
                                <m:r>
                                  <a:rPr lang="en-US" sz="1800" b="0" i="1" dirty="0" smtClean="0">
                                    <a:solidFill>
                                      <a:schemeClr val="tx1"/>
                                    </a:solidFill>
                                    <a:latin typeface="Cambria Math" panose="02040503050406030204" pitchFamily="18" charset="0"/>
                                  </a:rPr>
                                  <m:t>′</m:t>
                                </m:r>
                              </m:sup>
                            </m:sSup>
                          </m:sub>
                          <m:sup>
                            <m:r>
                              <a:rPr lang="en-US" sz="1800" b="0" i="1" dirty="0" smtClean="0">
                                <a:solidFill>
                                  <a:schemeClr val="tx1"/>
                                </a:solidFill>
                                <a:latin typeface="Cambria Math" panose="02040503050406030204" pitchFamily="18" charset="0"/>
                              </a:rPr>
                              <m:t>𝑖</m:t>
                            </m:r>
                          </m:sup>
                        </m:sSubSup>
                      </m:e>
                    </m:nary>
                  </m:oMath>
                </a14:m>
                <a:r>
                  <a:rPr lang="en-US" dirty="0">
                    <a:solidFill>
                      <a:schemeClr val="tx1"/>
                    </a:solidFill>
                  </a:rPr>
                  <a:t>=</a:t>
                </a:r>
                <a14:m>
                  <m:oMath xmlns:m="http://schemas.openxmlformats.org/officeDocument/2006/math">
                    <m:sSubSup>
                      <m:sSubSupPr>
                        <m:ctrlPr>
                          <a:rPr lang="en-US" i="1" dirty="0" smtClean="0">
                            <a:solidFill>
                              <a:schemeClr val="tx1"/>
                            </a:solidFill>
                            <a:latin typeface="Cambria Math" panose="02040503050406030204" pitchFamily="18" charset="0"/>
                          </a:rPr>
                        </m:ctrlPr>
                      </m:sSubSupPr>
                      <m:e>
                        <m:r>
                          <a:rPr lang="en-US" b="0" i="1" dirty="0" smtClean="0">
                            <a:solidFill>
                              <a:schemeClr val="tx1"/>
                            </a:solidFill>
                            <a:latin typeface="Cambria Math" panose="02040503050406030204" pitchFamily="18" charset="0"/>
                          </a:rPr>
                          <m:t>𝐺</m:t>
                        </m:r>
                      </m:e>
                      <m:sub>
                        <m:r>
                          <a:rPr lang="en-US" b="0" i="1" dirty="0" smtClean="0">
                            <a:solidFill>
                              <a:schemeClr val="tx1"/>
                            </a:solidFill>
                            <a:latin typeface="Cambria Math" panose="02040503050406030204" pitchFamily="18" charset="0"/>
                          </a:rPr>
                          <m:t>𝑡</m:t>
                        </m:r>
                      </m:sub>
                      <m:sup>
                        <m:r>
                          <a:rPr lang="en-US" b="0" i="1" dirty="0" smtClean="0">
                            <a:solidFill>
                              <a:schemeClr val="tx1"/>
                            </a:solidFill>
                            <a:latin typeface="Cambria Math" panose="02040503050406030204" pitchFamily="18" charset="0"/>
                          </a:rPr>
                          <m:t>𝑖</m:t>
                        </m:r>
                      </m:sup>
                    </m:sSubSup>
                  </m:oMath>
                </a14:m>
                <a:endParaRPr lang="en-US" dirty="0">
                  <a:solidFill>
                    <a:schemeClr val="tx1"/>
                  </a:solidFill>
                </a:endParaRPr>
              </a:p>
            </p:txBody>
          </p:sp>
        </mc:Choice>
        <mc:Fallback xmlns="">
          <p:sp>
            <p:nvSpPr>
              <p:cNvPr id="3" name="Rectangle 2">
                <a:extLst>
                  <a:ext uri="{FF2B5EF4-FFF2-40B4-BE49-F238E27FC236}">
                    <a16:creationId xmlns:a16="http://schemas.microsoft.com/office/drawing/2014/main" id="{2718861B-AB9C-4BAF-BB7B-A63C0552B89C}"/>
                  </a:ext>
                </a:extLst>
              </p:cNvPr>
              <p:cNvSpPr>
                <a:spLocks noRot="1" noChangeAspect="1" noMove="1" noResize="1" noEditPoints="1" noAdjustHandles="1" noChangeArrowheads="1" noChangeShapeType="1" noTextEdit="1"/>
              </p:cNvSpPr>
              <p:nvPr/>
            </p:nvSpPr>
            <p:spPr>
              <a:xfrm>
                <a:off x="4389120" y="775896"/>
                <a:ext cx="3657600" cy="968188"/>
              </a:xfrm>
              <a:prstGeom prst="rect">
                <a:avLst/>
              </a:prstGeom>
              <a:blipFill>
                <a:blip r:embed="rId2"/>
                <a:stretch>
                  <a:fillRect t="-11180" b="-41615"/>
                </a:stretch>
              </a:blipFill>
            </p:spPr>
            <p:txBody>
              <a:bodyPr/>
              <a:lstStyle/>
              <a:p>
                <a:r>
                  <a:rPr lang="en-US">
                    <a:noFill/>
                  </a:rPr>
                  <a:t> </a:t>
                </a:r>
              </a:p>
            </p:txBody>
          </p:sp>
        </mc:Fallback>
      </mc:AlternateContent>
      <p:sp>
        <p:nvSpPr>
          <p:cNvPr id="4" name="Arrow: Down 3">
            <a:extLst>
              <a:ext uri="{FF2B5EF4-FFF2-40B4-BE49-F238E27FC236}">
                <a16:creationId xmlns:a16="http://schemas.microsoft.com/office/drawing/2014/main" id="{EE8F1956-0EDC-40D8-BC63-BFB56B66D245}"/>
              </a:ext>
            </a:extLst>
          </p:cNvPr>
          <p:cNvSpPr/>
          <p:nvPr/>
        </p:nvSpPr>
        <p:spPr>
          <a:xfrm>
            <a:off x="5680038" y="2000922"/>
            <a:ext cx="1075764" cy="14280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D738F141-EEE8-4D13-AEB2-D5537AD10E6C}"/>
                  </a:ext>
                </a:extLst>
              </p:cNvPr>
              <p:cNvSpPr/>
              <p:nvPr/>
            </p:nvSpPr>
            <p:spPr>
              <a:xfrm>
                <a:off x="1914862" y="4932381"/>
                <a:ext cx="3571539" cy="96818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200" i="1">
                            <a:solidFill>
                              <a:schemeClr val="tx1"/>
                            </a:solidFill>
                            <a:latin typeface="Cambria Math" panose="02040503050406030204" pitchFamily="18" charset="0"/>
                          </a:rPr>
                        </m:ctrlPr>
                      </m:sSubPr>
                      <m:e>
                        <m:r>
                          <m:rPr>
                            <m:sty m:val="p"/>
                          </m:rPr>
                          <a:rPr lang="en-US" sz="1200" i="1">
                            <a:solidFill>
                              <a:schemeClr val="tx1"/>
                            </a:solidFill>
                            <a:latin typeface="Cambria Math" panose="02040503050406030204" pitchFamily="18" charset="0"/>
                            <a:ea typeface="Cambria Math" panose="02040503050406030204" pitchFamily="18" charset="0"/>
                          </a:rPr>
                          <m:t>∇</m:t>
                        </m:r>
                      </m:e>
                      <m:sub>
                        <m:r>
                          <a:rPr lang="en-US" sz="1200" i="1">
                            <a:solidFill>
                              <a:schemeClr val="tx1"/>
                            </a:solidFill>
                            <a:latin typeface="Cambria Math" panose="02040503050406030204" pitchFamily="18" charset="0"/>
                            <a:ea typeface="Cambria Math" panose="02040503050406030204" pitchFamily="18" charset="0"/>
                          </a:rPr>
                          <m:t>𝜃</m:t>
                        </m:r>
                      </m:sub>
                    </m:sSub>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𝐸</m:t>
                        </m:r>
                      </m:e>
                      <m:sub>
                        <m:r>
                          <a:rPr lang="en-US" sz="1200" i="1">
                            <a:solidFill>
                              <a:schemeClr val="tx1"/>
                            </a:solidFill>
                            <a:latin typeface="Cambria Math" panose="02040503050406030204" pitchFamily="18" charset="0"/>
                            <a:ea typeface="Cambria Math" panose="02040503050406030204" pitchFamily="18" charset="0"/>
                          </a:rPr>
                          <m:t>𝜏</m:t>
                        </m:r>
                      </m:sub>
                    </m:sSub>
                  </m:oMath>
                </a14:m>
                <a:r>
                  <a:rPr lang="en-US" sz="1200" dirty="0">
                    <a:solidFill>
                      <a:schemeClr val="tx1"/>
                    </a:solidFill>
                  </a:rPr>
                  <a:t>[</a:t>
                </a:r>
                <a14:m>
                  <m:oMath xmlns:m="http://schemas.openxmlformats.org/officeDocument/2006/math">
                    <m:r>
                      <a:rPr lang="en-US" sz="1200" i="1" dirty="0">
                        <a:solidFill>
                          <a:schemeClr val="tx1"/>
                        </a:solidFill>
                        <a:latin typeface="Cambria Math" panose="02040503050406030204" pitchFamily="18" charset="0"/>
                      </a:rPr>
                      <m:t>𝑅</m:t>
                    </m:r>
                    <m:r>
                      <a:rPr lang="en-US" sz="1200" i="1" dirty="0">
                        <a:solidFill>
                          <a:schemeClr val="tx1"/>
                        </a:solidFill>
                        <a:latin typeface="Cambria Math" panose="02040503050406030204" pitchFamily="18" charset="0"/>
                      </a:rPr>
                      <m:t>]=</m:t>
                    </m:r>
                  </m:oMath>
                </a14:m>
                <a:r>
                  <a:rPr lang="en-US" sz="1200" dirty="0">
                    <a:solidFill>
                      <a:schemeClr val="tx1"/>
                    </a:solidFill>
                  </a:rPr>
                  <a:t>=</a:t>
                </a:r>
                <a14:m>
                  <m:oMath xmlns:m="http://schemas.openxmlformats.org/officeDocument/2006/math">
                    <m:r>
                      <a:rPr lang="en-US" sz="1200" i="1">
                        <a:solidFill>
                          <a:schemeClr val="tx1"/>
                        </a:solidFill>
                        <a:latin typeface="Cambria Math" panose="02040503050406030204" pitchFamily="18" charset="0"/>
                        <a:ea typeface="Cambria Math" panose="02040503050406030204" pitchFamily="18" charset="0"/>
                      </a:rPr>
                      <m:t>(</m:t>
                    </m:r>
                    <m:f>
                      <m:fPr>
                        <m:ctrlPr>
                          <a:rPr lang="en-US" sz="1200" i="1">
                            <a:solidFill>
                              <a:schemeClr val="tx1"/>
                            </a:solidFill>
                            <a:latin typeface="Cambria Math" panose="02040503050406030204" pitchFamily="18" charset="0"/>
                            <a:ea typeface="Cambria Math" panose="02040503050406030204" pitchFamily="18" charset="0"/>
                          </a:rPr>
                        </m:ctrlPr>
                      </m:fPr>
                      <m:num>
                        <m:r>
                          <a:rPr lang="en-US" sz="1200" i="1">
                            <a:solidFill>
                              <a:schemeClr val="tx1"/>
                            </a:solidFill>
                            <a:latin typeface="Cambria Math" panose="02040503050406030204" pitchFamily="18" charset="0"/>
                            <a:ea typeface="Cambria Math" panose="02040503050406030204" pitchFamily="18" charset="0"/>
                          </a:rPr>
                          <m:t>1</m:t>
                        </m:r>
                      </m:num>
                      <m:den>
                        <m:r>
                          <a:rPr lang="en-US" sz="1200" i="1">
                            <a:solidFill>
                              <a:schemeClr val="tx1"/>
                            </a:solidFill>
                            <a:latin typeface="Cambria Math" panose="02040503050406030204" pitchFamily="18" charset="0"/>
                            <a:ea typeface="Cambria Math" panose="02040503050406030204" pitchFamily="18" charset="0"/>
                          </a:rPr>
                          <m:t>𝑚</m:t>
                        </m:r>
                      </m:den>
                    </m:f>
                    <m:r>
                      <a:rPr lang="en-US" sz="1200" i="1">
                        <a:solidFill>
                          <a:schemeClr val="tx1"/>
                        </a:solidFill>
                        <a:latin typeface="Cambria Math" panose="02040503050406030204" pitchFamily="18" charset="0"/>
                        <a:ea typeface="Cambria Math" panose="02040503050406030204" pitchFamily="18" charset="0"/>
                      </a:rPr>
                      <m:t>)</m:t>
                    </m:r>
                    <m:nary>
                      <m:naryPr>
                        <m:chr m:val="∑"/>
                        <m:ctrlPr>
                          <a:rPr lang="en-US" sz="1200" i="1">
                            <a:solidFill>
                              <a:schemeClr val="tx1"/>
                            </a:solidFill>
                            <a:latin typeface="Cambria Math" panose="02040503050406030204" pitchFamily="18" charset="0"/>
                            <a:ea typeface="Cambria Math" panose="02040503050406030204" pitchFamily="18" charset="0"/>
                          </a:rPr>
                        </m:ctrlPr>
                      </m:naryPr>
                      <m:sub>
                        <m:r>
                          <m:rPr>
                            <m:brk m:alnAt="23"/>
                          </m:rPr>
                          <a:rPr lang="en-US" sz="1200" i="1">
                            <a:solidFill>
                              <a:schemeClr val="tx1"/>
                            </a:solidFill>
                            <a:latin typeface="Cambria Math" panose="02040503050406030204" pitchFamily="18" charset="0"/>
                            <a:ea typeface="Cambria Math" panose="02040503050406030204" pitchFamily="18" charset="0"/>
                          </a:rPr>
                          <m:t>𝑖</m:t>
                        </m:r>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1</m:t>
                        </m:r>
                      </m:sub>
                      <m:sup>
                        <m:r>
                          <a:rPr lang="en-US" sz="1200" b="0" i="1" smtClean="0">
                            <a:solidFill>
                              <a:schemeClr val="tx1"/>
                            </a:solidFill>
                            <a:latin typeface="Cambria Math" panose="02040503050406030204" pitchFamily="18" charset="0"/>
                            <a:ea typeface="Cambria Math" panose="02040503050406030204" pitchFamily="18" charset="0"/>
                          </a:rPr>
                          <m:t>𝑖</m:t>
                        </m:r>
                        <m:r>
                          <a:rPr lang="en-US" sz="1200" b="0" i="1" smtClean="0">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𝑚</m:t>
                        </m:r>
                      </m:sup>
                      <m:e>
                        <m:nary>
                          <m:naryPr>
                            <m:chr m:val="∑"/>
                            <m:ctrlPr>
                              <a:rPr lang="en-US" sz="1200" i="1">
                                <a:solidFill>
                                  <a:schemeClr val="tx1"/>
                                </a:solidFill>
                                <a:latin typeface="Cambria Math" panose="02040503050406030204" pitchFamily="18" charset="0"/>
                                <a:ea typeface="Cambria Math" panose="02040503050406030204" pitchFamily="18" charset="0"/>
                              </a:rPr>
                            </m:ctrlPr>
                          </m:naryPr>
                          <m:sub>
                            <m:r>
                              <m:rPr>
                                <m:brk m:alnAt="23"/>
                              </m:rPr>
                              <a:rPr lang="en-US" sz="1200" i="1">
                                <a:solidFill>
                                  <a:schemeClr val="tx1"/>
                                </a:solidFill>
                                <a:latin typeface="Cambria Math" panose="02040503050406030204" pitchFamily="18" charset="0"/>
                                <a:ea typeface="Cambria Math" panose="02040503050406030204" pitchFamily="18" charset="0"/>
                              </a:rPr>
                              <m:t>𝑡</m:t>
                            </m:r>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0</m:t>
                            </m:r>
                          </m:sub>
                          <m:sup>
                            <m:r>
                              <a:rPr lang="en-US" sz="1200" i="1">
                                <a:solidFill>
                                  <a:schemeClr val="tx1"/>
                                </a:solidFill>
                                <a:latin typeface="Cambria Math" panose="02040503050406030204" pitchFamily="18" charset="0"/>
                                <a:ea typeface="Cambria Math" panose="02040503050406030204" pitchFamily="18" charset="0"/>
                              </a:rPr>
                              <m:t>𝑡</m:t>
                            </m:r>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𝑇</m:t>
                            </m:r>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1</m:t>
                            </m:r>
                          </m:sup>
                          <m:e>
                            <m:sSub>
                              <m:sSubPr>
                                <m:ctrlPr>
                                  <a:rPr lang="en-US" sz="1200" i="1">
                                    <a:solidFill>
                                      <a:schemeClr val="tx1"/>
                                    </a:solidFill>
                                    <a:latin typeface="Cambria Math" panose="02040503050406030204" pitchFamily="18" charset="0"/>
                                    <a:ea typeface="Cambria Math" panose="02040503050406030204" pitchFamily="18" charset="0"/>
                                  </a:rPr>
                                </m:ctrlPr>
                              </m:sSubPr>
                              <m:e>
                                <m:r>
                                  <m:rPr>
                                    <m:sty m:val="p"/>
                                  </m:rPr>
                                  <a:rPr lang="en-US" sz="1200" i="1">
                                    <a:solidFill>
                                      <a:schemeClr val="tx1"/>
                                    </a:solidFill>
                                    <a:latin typeface="Cambria Math" panose="02040503050406030204" pitchFamily="18" charset="0"/>
                                    <a:ea typeface="Cambria Math" panose="02040503050406030204" pitchFamily="18" charset="0"/>
                                  </a:rPr>
                                  <m:t>∇</m:t>
                                </m:r>
                              </m:e>
                              <m:sub>
                                <m:r>
                                  <a:rPr lang="en-US" sz="1200" i="1">
                                    <a:solidFill>
                                      <a:schemeClr val="tx1"/>
                                    </a:solidFill>
                                    <a:latin typeface="Cambria Math" panose="02040503050406030204" pitchFamily="18" charset="0"/>
                                    <a:ea typeface="Cambria Math" panose="02040503050406030204" pitchFamily="18" charset="0"/>
                                  </a:rPr>
                                  <m:t>𝜃</m:t>
                                </m:r>
                              </m:sub>
                            </m:sSub>
                            <m:r>
                              <m:rPr>
                                <m:sty m:val="p"/>
                              </m:rPr>
                              <a:rPr lang="en-US" sz="1200">
                                <a:solidFill>
                                  <a:schemeClr val="tx1"/>
                                </a:solidFill>
                                <a:latin typeface="Cambria Math" panose="02040503050406030204" pitchFamily="18" charset="0"/>
                                <a:ea typeface="Cambria Math" panose="02040503050406030204" pitchFamily="18" charset="0"/>
                              </a:rPr>
                              <m:t>log</m:t>
                            </m:r>
                            <m:r>
                              <a:rPr lang="en-US" sz="1200" i="1">
                                <a:solidFill>
                                  <a:schemeClr val="tx1"/>
                                </a:solidFill>
                                <a:latin typeface="Cambria Math" panose="02040503050406030204" pitchFamily="18" charset="0"/>
                                <a:ea typeface="Cambria Math" panose="02040503050406030204" pitchFamily="18" charset="0"/>
                              </a:rPr>
                              <m:t>⁡(</m:t>
                            </m:r>
                            <m:sSub>
                              <m:sSubPr>
                                <m:ctrlPr>
                                  <a:rPr lang="en-US" sz="1200" i="1" dirty="0">
                                    <a:solidFill>
                                      <a:schemeClr val="tx1"/>
                                    </a:solidFill>
                                    <a:latin typeface="Cambria Math" panose="02040503050406030204" pitchFamily="18" charset="0"/>
                                  </a:rPr>
                                </m:ctrlPr>
                              </m:sSubPr>
                              <m:e>
                                <m:r>
                                  <a:rPr lang="en-US" sz="1200" i="1" dirty="0">
                                    <a:solidFill>
                                      <a:schemeClr val="tx1"/>
                                    </a:solidFill>
                                    <a:latin typeface="Cambria Math" panose="02040503050406030204" pitchFamily="18" charset="0"/>
                                    <a:ea typeface="Cambria Math" panose="02040503050406030204" pitchFamily="18" charset="0"/>
                                  </a:rPr>
                                  <m:t>𝜋</m:t>
                                </m:r>
                              </m:e>
                              <m:sub>
                                <m:r>
                                  <a:rPr lang="en-US" sz="1200" i="1" dirty="0">
                                    <a:solidFill>
                                      <a:schemeClr val="tx1"/>
                                    </a:solidFill>
                                    <a:latin typeface="Cambria Math" panose="02040503050406030204" pitchFamily="18" charset="0"/>
                                    <a:ea typeface="Cambria Math" panose="02040503050406030204" pitchFamily="18" charset="0"/>
                                  </a:rPr>
                                  <m:t>𝜃</m:t>
                                </m:r>
                              </m:sub>
                            </m:sSub>
                            <m:d>
                              <m:dPr>
                                <m:ctrlPr>
                                  <a:rPr lang="en-US" sz="1200" i="1" dirty="0">
                                    <a:solidFill>
                                      <a:schemeClr val="tx1"/>
                                    </a:solidFill>
                                    <a:latin typeface="Cambria Math" panose="02040503050406030204" pitchFamily="18" charset="0"/>
                                  </a:rPr>
                                </m:ctrlPr>
                              </m:dPr>
                              <m:e>
                                <m:sSub>
                                  <m:sSubPr>
                                    <m:ctrlPr>
                                      <a:rPr lang="en-US" sz="1200" i="1" dirty="0">
                                        <a:solidFill>
                                          <a:schemeClr val="tx1"/>
                                        </a:solidFill>
                                        <a:latin typeface="Cambria Math" panose="02040503050406030204" pitchFamily="18" charset="0"/>
                                      </a:rPr>
                                    </m:ctrlPr>
                                  </m:sSubPr>
                                  <m:e>
                                    <m:r>
                                      <a:rPr lang="en-US" sz="1200" i="1" dirty="0">
                                        <a:solidFill>
                                          <a:schemeClr val="tx1"/>
                                        </a:solidFill>
                                        <a:latin typeface="Cambria Math" panose="02040503050406030204" pitchFamily="18" charset="0"/>
                                      </a:rPr>
                                      <m:t>𝑎</m:t>
                                    </m:r>
                                  </m:e>
                                  <m:sub>
                                    <m:r>
                                      <a:rPr lang="en-US" sz="1200" i="1" dirty="0">
                                        <a:solidFill>
                                          <a:schemeClr val="tx1"/>
                                        </a:solidFill>
                                        <a:latin typeface="Cambria Math" panose="02040503050406030204" pitchFamily="18" charset="0"/>
                                      </a:rPr>
                                      <m:t>𝑡</m:t>
                                    </m:r>
                                  </m:sub>
                                </m:sSub>
                              </m:e>
                              <m:e>
                                <m:sSub>
                                  <m:sSubPr>
                                    <m:ctrlPr>
                                      <a:rPr lang="en-US" sz="1200" i="1" dirty="0">
                                        <a:solidFill>
                                          <a:schemeClr val="tx1"/>
                                        </a:solidFill>
                                        <a:latin typeface="Cambria Math" panose="02040503050406030204" pitchFamily="18" charset="0"/>
                                      </a:rPr>
                                    </m:ctrlPr>
                                  </m:sSubPr>
                                  <m:e>
                                    <m:r>
                                      <a:rPr lang="en-US" sz="1200" i="1" dirty="0">
                                        <a:solidFill>
                                          <a:schemeClr val="tx1"/>
                                        </a:solidFill>
                                        <a:latin typeface="Cambria Math" panose="02040503050406030204" pitchFamily="18" charset="0"/>
                                      </a:rPr>
                                      <m:t>𝑠</m:t>
                                    </m:r>
                                  </m:e>
                                  <m:sub>
                                    <m:r>
                                      <a:rPr lang="en-US" sz="1200" i="1" dirty="0">
                                        <a:solidFill>
                                          <a:schemeClr val="tx1"/>
                                        </a:solidFill>
                                        <a:latin typeface="Cambria Math" panose="02040503050406030204" pitchFamily="18" charset="0"/>
                                      </a:rPr>
                                      <m:t>𝑡</m:t>
                                    </m:r>
                                  </m:sub>
                                </m:sSub>
                              </m:e>
                            </m:d>
                            <m:sSubSup>
                              <m:sSubSupPr>
                                <m:ctrlPr>
                                  <a:rPr lang="en-US" sz="1200" i="1" dirty="0">
                                    <a:solidFill>
                                      <a:schemeClr val="tx1"/>
                                    </a:solidFill>
                                    <a:latin typeface="Cambria Math" panose="02040503050406030204" pitchFamily="18" charset="0"/>
                                  </a:rPr>
                                </m:ctrlPr>
                              </m:sSubSupPr>
                              <m:e>
                                <m:r>
                                  <a:rPr lang="en-US" sz="1200" i="1" dirty="0">
                                    <a:solidFill>
                                      <a:schemeClr val="tx1"/>
                                    </a:solidFill>
                                    <a:latin typeface="Cambria Math" panose="02040503050406030204" pitchFamily="18" charset="0"/>
                                  </a:rPr>
                                  <m:t>𝐺</m:t>
                                </m:r>
                              </m:e>
                              <m:sub>
                                <m:r>
                                  <a:rPr lang="en-US" sz="1200" i="1" dirty="0">
                                    <a:solidFill>
                                      <a:schemeClr val="tx1"/>
                                    </a:solidFill>
                                    <a:latin typeface="Cambria Math" panose="02040503050406030204" pitchFamily="18" charset="0"/>
                                  </a:rPr>
                                  <m:t>𝑡</m:t>
                                </m:r>
                              </m:sub>
                              <m:sup>
                                <m:r>
                                  <a:rPr lang="en-US" sz="1200" i="1" dirty="0">
                                    <a:solidFill>
                                      <a:schemeClr val="tx1"/>
                                    </a:solidFill>
                                    <a:latin typeface="Cambria Math" panose="02040503050406030204" pitchFamily="18" charset="0"/>
                                  </a:rPr>
                                  <m:t>𝑖</m:t>
                                </m:r>
                              </m:sup>
                            </m:sSubSup>
                          </m:e>
                        </m:nary>
                      </m:e>
                    </m:nary>
                  </m:oMath>
                </a14:m>
                <a:endParaRPr lang="en-US" dirty="0"/>
              </a:p>
            </p:txBody>
          </p:sp>
        </mc:Choice>
        <mc:Fallback xmlns="">
          <p:sp>
            <p:nvSpPr>
              <p:cNvPr id="5" name="Rectangle: Rounded Corners 4">
                <a:extLst>
                  <a:ext uri="{FF2B5EF4-FFF2-40B4-BE49-F238E27FC236}">
                    <a16:creationId xmlns:a16="http://schemas.microsoft.com/office/drawing/2014/main" id="{D738F141-EEE8-4D13-AEB2-D5537AD10E6C}"/>
                  </a:ext>
                </a:extLst>
              </p:cNvPr>
              <p:cNvSpPr>
                <a:spLocks noRot="1" noChangeAspect="1" noMove="1" noResize="1" noEditPoints="1" noAdjustHandles="1" noChangeArrowheads="1" noChangeShapeType="1" noTextEdit="1"/>
              </p:cNvSpPr>
              <p:nvPr/>
            </p:nvSpPr>
            <p:spPr>
              <a:xfrm>
                <a:off x="1914862" y="4932381"/>
                <a:ext cx="3571539" cy="968188"/>
              </a:xfrm>
              <a:prstGeom prst="roundRect">
                <a:avLst/>
              </a:prstGeom>
              <a:blipFill>
                <a:blip r:embed="rId3"/>
                <a:stretch>
                  <a:fillRect b="-9317"/>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64F64F23-DFD3-4800-852E-29B13925A39D}"/>
              </a:ext>
            </a:extLst>
          </p:cNvPr>
          <p:cNvSpPr/>
          <p:nvPr/>
        </p:nvSpPr>
        <p:spPr>
          <a:xfrm>
            <a:off x="170330" y="2333066"/>
            <a:ext cx="2162287" cy="112417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Policy gradient (REINFORCE)</a:t>
            </a:r>
          </a:p>
        </p:txBody>
      </p:sp>
      <p:cxnSp>
        <p:nvCxnSpPr>
          <p:cNvPr id="8" name="Connector: Elbow 7">
            <a:extLst>
              <a:ext uri="{FF2B5EF4-FFF2-40B4-BE49-F238E27FC236}">
                <a16:creationId xmlns:a16="http://schemas.microsoft.com/office/drawing/2014/main" id="{FD65607D-D8BC-496C-8548-D35A32CC5AC3}"/>
              </a:ext>
            </a:extLst>
          </p:cNvPr>
          <p:cNvCxnSpPr>
            <a:cxnSpLocks/>
            <a:stCxn id="6" idx="6"/>
            <a:endCxn id="5" idx="1"/>
          </p:cNvCxnSpPr>
          <p:nvPr/>
        </p:nvCxnSpPr>
        <p:spPr>
          <a:xfrm flipH="1">
            <a:off x="1914862" y="2895152"/>
            <a:ext cx="417755" cy="2521323"/>
          </a:xfrm>
          <a:prstGeom prst="bentConnector5">
            <a:avLst>
              <a:gd name="adj1" fmla="val -54721"/>
              <a:gd name="adj2" fmla="val 51547"/>
              <a:gd name="adj3" fmla="val 15472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2D25165D-CD57-4184-AA3A-54AD4CF6FDBA}"/>
              </a:ext>
            </a:extLst>
          </p:cNvPr>
          <p:cNvSpPr/>
          <p:nvPr/>
        </p:nvSpPr>
        <p:spPr>
          <a:xfrm rot="5400000">
            <a:off x="6729581" y="558727"/>
            <a:ext cx="688490" cy="71309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Picture 15">
            <a:extLst>
              <a:ext uri="{FF2B5EF4-FFF2-40B4-BE49-F238E27FC236}">
                <a16:creationId xmlns:a16="http://schemas.microsoft.com/office/drawing/2014/main" id="{339C4B48-95D9-43EF-8304-75AB28909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7920" y="4770692"/>
            <a:ext cx="5134984" cy="1884724"/>
          </a:xfrm>
          <a:prstGeom prst="rect">
            <a:avLst/>
          </a:prstGeom>
        </p:spPr>
      </p:pic>
    </p:spTree>
    <p:extLst>
      <p:ext uri="{BB962C8B-B14F-4D97-AF65-F5344CB8AC3E}">
        <p14:creationId xmlns:p14="http://schemas.microsoft.com/office/powerpoint/2010/main" val="829607627"/>
      </p:ext>
    </p:extLst>
  </p:cSld>
  <p:clrMapOvr>
    <a:masterClrMapping/>
  </p:clrMapOvr>
  <p:transition spd="slow">
    <p:circle/>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092166" y="334978"/>
            <a:ext cx="3648547" cy="9325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Policy gradient theorem</a:t>
            </a:r>
          </a:p>
          <a:p>
            <a:pPr algn="ctr"/>
            <a:endParaRPr lang="en-US" sz="1000" dirty="0"/>
          </a:p>
          <a:p>
            <a:pPr algn="ctr"/>
            <a:r>
              <a:rPr lang="en-US" sz="1000" dirty="0"/>
              <a:t>(generalizing one-step equation to multi-step)</a:t>
            </a:r>
          </a:p>
        </p:txBody>
      </p:sp>
      <p:sp>
        <p:nvSpPr>
          <p:cNvPr id="3" name="Down Arrow 2"/>
          <p:cNvSpPr/>
          <p:nvPr/>
        </p:nvSpPr>
        <p:spPr>
          <a:xfrm>
            <a:off x="5712737" y="1439501"/>
            <a:ext cx="407406" cy="8600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p:cNvSpPr/>
              <p:nvPr/>
            </p:nvSpPr>
            <p:spPr>
              <a:xfrm>
                <a:off x="4739489" y="2344848"/>
                <a:ext cx="2353900" cy="516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𝐸</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ea typeface="Cambria Math" panose="02040503050406030204" pitchFamily="18" charset="0"/>
                        </a:rPr>
                        <m:t>𝑙𝑜𝑔</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𝑅</m:t>
                      </m:r>
                      <m:r>
                        <a:rPr lang="en-US" i="1">
                          <a:solidFill>
                            <a:schemeClr val="tx1"/>
                          </a:solidFill>
                          <a:latin typeface="Cambria Math" panose="02040503050406030204" pitchFamily="18" charset="0"/>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739489" y="2344848"/>
                <a:ext cx="2353900" cy="516047"/>
              </a:xfrm>
              <a:prstGeom prst="rect">
                <a:avLst/>
              </a:prstGeom>
              <a:blipFill rotWithShape="0">
                <a:blip r:embed="rId2"/>
                <a:stretch>
                  <a:fillRect/>
                </a:stretch>
              </a:blipFill>
            </p:spPr>
            <p:txBody>
              <a:bodyPr/>
              <a:lstStyle/>
              <a:p>
                <a:r>
                  <a:rPr lang="en-US">
                    <a:noFill/>
                  </a:rPr>
                  <a:t> </a:t>
                </a:r>
              </a:p>
            </p:txBody>
          </p:sp>
        </mc:Fallback>
      </mc:AlternateContent>
      <p:sp>
        <p:nvSpPr>
          <p:cNvPr id="5" name="Rectangle 4"/>
          <p:cNvSpPr/>
          <p:nvPr/>
        </p:nvSpPr>
        <p:spPr>
          <a:xfrm>
            <a:off x="8166226" y="2290527"/>
            <a:ext cx="2199992" cy="407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(R) with (V)</a:t>
            </a:r>
          </a:p>
        </p:txBody>
      </p:sp>
      <p:cxnSp>
        <p:nvCxnSpPr>
          <p:cNvPr id="7" name="Elbow Connector 6"/>
          <p:cNvCxnSpPr>
            <a:stCxn id="4" idx="2"/>
            <a:endCxn id="5" idx="1"/>
          </p:cNvCxnSpPr>
          <p:nvPr/>
        </p:nvCxnSpPr>
        <p:spPr>
          <a:xfrm rot="5400000" flipH="1" flipV="1">
            <a:off x="6857999" y="1552669"/>
            <a:ext cx="366665" cy="2249787"/>
          </a:xfrm>
          <a:prstGeom prst="bentConnector4">
            <a:avLst>
              <a:gd name="adj1" fmla="val -62346"/>
              <a:gd name="adj2" fmla="val 76157"/>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2697930" y="3924677"/>
                <a:ext cx="6437014" cy="52510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rPr>
                            <m:t>𝐽</m:t>
                          </m:r>
                        </m:e>
                        <m:sub>
                          <m:r>
                            <a:rPr lang="en-US" i="1">
                              <a:solidFill>
                                <a:schemeClr val="tx1"/>
                              </a:solidFill>
                              <a:latin typeface="Cambria Math" panose="02040503050406030204" pitchFamily="18" charset="0"/>
                            </a:rPr>
                            <m:t>𝑎𝑣𝑅</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𝜃</m:t>
                          </m:r>
                        </m:e>
                      </m:d>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e>
                        <m:sub>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𝜋</m:t>
                              </m:r>
                            </m:e>
                            <m:sub>
                              <m:r>
                                <a:rPr lang="en-US" i="1" smtClean="0">
                                  <a:solidFill>
                                    <a:schemeClr val="tx1"/>
                                  </a:solidFill>
                                  <a:latin typeface="Cambria Math" panose="02040503050406030204" pitchFamily="18" charset="0"/>
                                  <a:ea typeface="Cambria Math" panose="02040503050406030204" pitchFamily="18" charset="0"/>
                                </a:rPr>
                                <m:t>𝜃</m:t>
                              </m:r>
                            </m:sub>
                          </m:sSub>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ea typeface="Cambria Math" panose="02040503050406030204" pitchFamily="18" charset="0"/>
                        </a:rPr>
                        <m:t>𝑙𝑜𝑔</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𝑄</m:t>
                          </m:r>
                        </m:e>
                        <m:sup>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𝜋</m:t>
                              </m:r>
                            </m:e>
                            <m:sub>
                              <m:r>
                                <a:rPr lang="en-US" i="1" smtClean="0">
                                  <a:solidFill>
                                    <a:schemeClr val="tx1"/>
                                  </a:solidFill>
                                  <a:latin typeface="Cambria Math" panose="02040503050406030204" pitchFamily="18" charset="0"/>
                                  <a:ea typeface="Cambria Math" panose="02040503050406030204" pitchFamily="18" charset="0"/>
                                </a:rPr>
                                <m:t>𝜃</m:t>
                              </m:r>
                            </m:sub>
                          </m:sSub>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697930" y="3924677"/>
                <a:ext cx="6437014" cy="525103"/>
              </a:xfrm>
              <a:prstGeom prst="rect">
                <a:avLst/>
              </a:prstGeom>
              <a:blipFill rotWithShape="0">
                <a:blip r:embed="rId3"/>
                <a:stretch>
                  <a:fillRect/>
                </a:stretch>
              </a:blipFill>
            </p:spPr>
            <p:txBody>
              <a:bodyPr/>
              <a:lstStyle/>
              <a:p>
                <a:r>
                  <a:rPr lang="en-US">
                    <a:noFill/>
                  </a:rPr>
                  <a:t> </a:t>
                </a:r>
              </a:p>
            </p:txBody>
          </p:sp>
        </mc:Fallback>
      </mc:AlternateContent>
      <p:sp>
        <p:nvSpPr>
          <p:cNvPr id="15" name="Left Brace 14"/>
          <p:cNvSpPr/>
          <p:nvPr/>
        </p:nvSpPr>
        <p:spPr>
          <a:xfrm rot="5400000">
            <a:off x="5717263" y="407407"/>
            <a:ext cx="398350" cy="64370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7930" y="4549367"/>
            <a:ext cx="6477904" cy="2144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2718905"/>
      </p:ext>
    </p:extLst>
  </p:cSld>
  <p:clrMapOvr>
    <a:masterClrMapping/>
  </p:clrMapOvr>
  <p:transition spd="slow">
    <p:circle/>
  </p:transition>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427144" y="106374"/>
            <a:ext cx="2906162" cy="11769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Actor-Critic Method</a:t>
            </a:r>
          </a:p>
        </p:txBody>
      </p:sp>
      <p:sp>
        <p:nvSpPr>
          <p:cNvPr id="3" name="Oval 2"/>
          <p:cNvSpPr/>
          <p:nvPr/>
        </p:nvSpPr>
        <p:spPr>
          <a:xfrm>
            <a:off x="2362953" y="1760898"/>
            <a:ext cx="2254313" cy="45946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actor</a:t>
            </a:r>
          </a:p>
        </p:txBody>
      </p:sp>
      <p:sp>
        <p:nvSpPr>
          <p:cNvPr id="4" name="Oval 3"/>
          <p:cNvSpPr/>
          <p:nvPr/>
        </p:nvSpPr>
        <p:spPr>
          <a:xfrm>
            <a:off x="7002854" y="1846905"/>
            <a:ext cx="2272420" cy="47530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critic</a:t>
            </a:r>
          </a:p>
        </p:txBody>
      </p:sp>
      <p:sp>
        <p:nvSpPr>
          <p:cNvPr id="5" name="Rectangle 4"/>
          <p:cNvSpPr/>
          <p:nvPr/>
        </p:nvSpPr>
        <p:spPr>
          <a:xfrm>
            <a:off x="6826310" y="2521389"/>
            <a:ext cx="2625505" cy="688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Estimation of action-value function</a:t>
            </a:r>
          </a:p>
        </p:txBody>
      </p:sp>
      <p:cxnSp>
        <p:nvCxnSpPr>
          <p:cNvPr id="7" name="Straight Arrow Connector 6"/>
          <p:cNvCxnSpPr>
            <a:stCxn id="4" idx="4"/>
            <a:endCxn id="5" idx="0"/>
          </p:cNvCxnSpPr>
          <p:nvPr/>
        </p:nvCxnSpPr>
        <p:spPr>
          <a:xfrm flipH="1">
            <a:off x="8139063" y="2322212"/>
            <a:ext cx="1" cy="199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088860" y="3408629"/>
            <a:ext cx="2100404" cy="651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Parameter (w)</a:t>
            </a:r>
          </a:p>
        </p:txBody>
      </p:sp>
      <mc:AlternateContent xmlns:mc="http://schemas.openxmlformats.org/markup-compatibility/2006" xmlns:a14="http://schemas.microsoft.com/office/drawing/2010/main">
        <mc:Choice Requires="a14">
          <p:sp>
            <p:nvSpPr>
              <p:cNvPr id="10" name="Rectangle 9"/>
              <p:cNvSpPr/>
              <p:nvPr/>
            </p:nvSpPr>
            <p:spPr>
              <a:xfrm>
                <a:off x="9995026" y="3453897"/>
                <a:ext cx="2123036" cy="53868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𝑄</m:t>
                          </m:r>
                        </m:e>
                        <m:sub>
                          <m:r>
                            <a:rPr lang="en-US" sz="1600" b="0" i="1" smtClean="0">
                              <a:solidFill>
                                <a:schemeClr val="tx1"/>
                              </a:solidFill>
                              <a:latin typeface="Cambria Math" panose="02040503050406030204" pitchFamily="18" charset="0"/>
                            </a:rPr>
                            <m:t>𝑤</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𝑄</m:t>
                          </m:r>
                        </m:e>
                        <m:sup>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𝜋</m:t>
                              </m:r>
                            </m:e>
                            <m:sub>
                              <m:r>
                                <a:rPr lang="en-US" sz="1600" b="0" i="1" smtClean="0">
                                  <a:solidFill>
                                    <a:schemeClr val="tx1"/>
                                  </a:solidFill>
                                  <a:latin typeface="Cambria Math" panose="02040503050406030204" pitchFamily="18" charset="0"/>
                                  <a:ea typeface="Cambria Math" panose="02040503050406030204" pitchFamily="18" charset="0"/>
                                </a:rPr>
                                <m:t>𝜃</m:t>
                              </m:r>
                            </m:sub>
                          </m:sSub>
                        </m:sup>
                      </m:sSup>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𝑠</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𝑎</m:t>
                      </m:r>
                      <m:r>
                        <a:rPr lang="en-US" sz="1600" b="0" i="1" smtClean="0">
                          <a:solidFill>
                            <a:schemeClr val="tx1"/>
                          </a:solidFill>
                          <a:latin typeface="Cambria Math" panose="02040503050406030204" pitchFamily="18" charset="0"/>
                          <a:ea typeface="Cambria Math" panose="02040503050406030204" pitchFamily="18" charset="0"/>
                        </a:rPr>
                        <m:t>)</m:t>
                      </m:r>
                    </m:oMath>
                  </m:oMathPara>
                </a14:m>
                <a:endParaRPr lang="en-US" sz="16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9995026" y="3453897"/>
                <a:ext cx="2123036" cy="538680"/>
              </a:xfrm>
              <a:prstGeom prst="rect">
                <a:avLst/>
              </a:prstGeom>
              <a:blipFill rotWithShape="0">
                <a:blip r:embed="rId2"/>
                <a:stretch>
                  <a:fillRect/>
                </a:stretch>
              </a:blipFill>
            </p:spPr>
            <p:txBody>
              <a:bodyPr/>
              <a:lstStyle/>
              <a:p>
                <a:r>
                  <a:rPr lang="en-US">
                    <a:noFill/>
                  </a:rPr>
                  <a:t> </a:t>
                </a:r>
              </a:p>
            </p:txBody>
          </p:sp>
        </mc:Fallback>
      </mc:AlternateContent>
      <p:sp>
        <p:nvSpPr>
          <p:cNvPr id="12" name="Rectangle 11"/>
          <p:cNvSpPr/>
          <p:nvPr/>
        </p:nvSpPr>
        <p:spPr>
          <a:xfrm>
            <a:off x="2281471" y="2416142"/>
            <a:ext cx="2417276" cy="688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Policy parameters</a:t>
            </a:r>
          </a:p>
        </p:txBody>
      </p:sp>
      <mc:AlternateContent xmlns:mc="http://schemas.openxmlformats.org/markup-compatibility/2006" xmlns:a14="http://schemas.microsoft.com/office/drawing/2010/main">
        <mc:Choice Requires="a14">
          <p:sp>
            <p:nvSpPr>
              <p:cNvPr id="13" name="Oval 12"/>
              <p:cNvSpPr/>
              <p:nvPr/>
            </p:nvSpPr>
            <p:spPr>
              <a:xfrm>
                <a:off x="2439907" y="3394485"/>
                <a:ext cx="2100404" cy="651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Parameter (</a:t>
                </a:r>
                <a14:m>
                  <m:oMath xmlns:m="http://schemas.openxmlformats.org/officeDocument/2006/math">
                    <m:r>
                      <a:rPr lang="en-US" sz="1400" i="1" dirty="0" smtClean="0">
                        <a:latin typeface="Cambria Math" panose="02040503050406030204" pitchFamily="18" charset="0"/>
                        <a:ea typeface="Cambria Math" panose="02040503050406030204" pitchFamily="18" charset="0"/>
                      </a:rPr>
                      <m:t>𝜃</m:t>
                    </m:r>
                  </m:oMath>
                </a14:m>
                <a:r>
                  <a:rPr lang="en-US" sz="1400" dirty="0"/>
                  <a:t>)</a:t>
                </a:r>
              </a:p>
            </p:txBody>
          </p:sp>
        </mc:Choice>
        <mc:Fallback xmlns="">
          <p:sp>
            <p:nvSpPr>
              <p:cNvPr id="13" name="Oval 12"/>
              <p:cNvSpPr>
                <a:spLocks noRot="1" noChangeAspect="1" noMove="1" noResize="1" noEditPoints="1" noAdjustHandles="1" noChangeArrowheads="1" noChangeShapeType="1" noTextEdit="1"/>
              </p:cNvSpPr>
              <p:nvPr/>
            </p:nvSpPr>
            <p:spPr>
              <a:xfrm>
                <a:off x="2439907" y="3394485"/>
                <a:ext cx="2100404" cy="651850"/>
              </a:xfrm>
              <a:prstGeom prst="ellipse">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a:stCxn id="3" idx="4"/>
            <a:endCxn id="12" idx="0"/>
          </p:cNvCxnSpPr>
          <p:nvPr/>
        </p:nvCxnSpPr>
        <p:spPr>
          <a:xfrm flipH="1">
            <a:off x="3490109" y="2220362"/>
            <a:ext cx="1" cy="195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a:endCxn id="13" idx="0"/>
          </p:cNvCxnSpPr>
          <p:nvPr/>
        </p:nvCxnSpPr>
        <p:spPr>
          <a:xfrm>
            <a:off x="3490109" y="3104206"/>
            <a:ext cx="0" cy="290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flipH="1">
            <a:off x="8139062" y="3209452"/>
            <a:ext cx="1" cy="199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 idx="6"/>
            <a:endCxn id="10" idx="1"/>
          </p:cNvCxnSpPr>
          <p:nvPr/>
        </p:nvCxnSpPr>
        <p:spPr>
          <a:xfrm flipV="1">
            <a:off x="9189264" y="3723237"/>
            <a:ext cx="805762" cy="11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Left Brace 55"/>
          <p:cNvSpPr/>
          <p:nvPr/>
        </p:nvSpPr>
        <p:spPr>
          <a:xfrm rot="5400000">
            <a:off x="5635783" y="873663"/>
            <a:ext cx="488885" cy="74147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Rectangle 57"/>
              <p:cNvSpPr/>
              <p:nvPr/>
            </p:nvSpPr>
            <p:spPr>
              <a:xfrm>
                <a:off x="2571182" y="4839083"/>
                <a:ext cx="6437014" cy="52510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rPr>
                            <m:t>𝐽</m:t>
                          </m:r>
                        </m:e>
                        <m:sub>
                          <m:r>
                            <a:rPr lang="en-US" i="1">
                              <a:solidFill>
                                <a:schemeClr val="tx1"/>
                              </a:solidFill>
                              <a:latin typeface="Cambria Math" panose="02040503050406030204" pitchFamily="18" charset="0"/>
                            </a:rPr>
                            <m:t>𝑎𝑣𝑅</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𝜃</m:t>
                          </m:r>
                        </m:e>
                      </m:d>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e>
                        <m:sub>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𝜋</m:t>
                              </m:r>
                            </m:e>
                            <m:sub>
                              <m:r>
                                <a:rPr lang="en-US" i="1" smtClean="0">
                                  <a:solidFill>
                                    <a:schemeClr val="tx1"/>
                                  </a:solidFill>
                                  <a:latin typeface="Cambria Math" panose="02040503050406030204" pitchFamily="18" charset="0"/>
                                  <a:ea typeface="Cambria Math" panose="02040503050406030204" pitchFamily="18" charset="0"/>
                                </a:rPr>
                                <m:t>𝜃</m:t>
                              </m:r>
                            </m:sub>
                          </m:sSub>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ea typeface="Cambria Math" panose="02040503050406030204" pitchFamily="18" charset="0"/>
                        </a:rPr>
                        <m:t>𝑙𝑜𝑔</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𝑄</m:t>
                          </m:r>
                        </m:e>
                        <m:sub>
                          <m:r>
                            <a:rPr lang="en-US" b="0" i="1" smtClean="0">
                              <a:solidFill>
                                <a:schemeClr val="tx1"/>
                              </a:solidFill>
                              <a:latin typeface="Cambria Math" panose="02040503050406030204" pitchFamily="18" charset="0"/>
                            </a:rPr>
                            <m:t>𝑤</m:t>
                          </m:r>
                        </m:sub>
                      </m:sSub>
                      <m:r>
                        <a:rPr lang="en-US"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8" name="Rectangle 57"/>
              <p:cNvSpPr>
                <a:spLocks noRot="1" noChangeAspect="1" noMove="1" noResize="1" noEditPoints="1" noAdjustHandles="1" noChangeArrowheads="1" noChangeShapeType="1" noTextEdit="1"/>
              </p:cNvSpPr>
              <p:nvPr/>
            </p:nvSpPr>
            <p:spPr>
              <a:xfrm>
                <a:off x="2571182" y="4839083"/>
                <a:ext cx="6437014" cy="525103"/>
              </a:xfrm>
              <a:prstGeom prst="rect">
                <a:avLst/>
              </a:prstGeom>
              <a:blipFill rotWithShape="0">
                <a:blip r:embed="rId4"/>
                <a:stretch>
                  <a:fillRect/>
                </a:stretch>
              </a:blipFill>
            </p:spPr>
            <p:txBody>
              <a:bodyPr/>
              <a:lstStyle/>
              <a:p>
                <a:r>
                  <a:rPr lang="en-US">
                    <a:noFill/>
                  </a:rPr>
                  <a:t> </a:t>
                </a:r>
              </a:p>
            </p:txBody>
          </p:sp>
        </mc:Fallback>
      </mc:AlternateContent>
      <p:cxnSp>
        <p:nvCxnSpPr>
          <p:cNvPr id="60" name="Elbow Connector 59"/>
          <p:cNvCxnSpPr>
            <a:stCxn id="2" idx="6"/>
            <a:endCxn id="4" idx="0"/>
          </p:cNvCxnSpPr>
          <p:nvPr/>
        </p:nvCxnSpPr>
        <p:spPr>
          <a:xfrm>
            <a:off x="7333306" y="694849"/>
            <a:ext cx="805758" cy="11520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 idx="2"/>
            <a:endCxn id="3" idx="0"/>
          </p:cNvCxnSpPr>
          <p:nvPr/>
        </p:nvCxnSpPr>
        <p:spPr>
          <a:xfrm rot="10800000" flipV="1">
            <a:off x="3490110" y="694848"/>
            <a:ext cx="937034" cy="1066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033727" y="3515011"/>
                <a:ext cx="1692995" cy="497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Two network (w) and (</a:t>
                </a:r>
                <a14:m>
                  <m:oMath xmlns:m="http://schemas.openxmlformats.org/officeDocument/2006/math">
                    <m:r>
                      <a:rPr lang="en-US" sz="1100" i="1" smtClean="0">
                        <a:latin typeface="Cambria Math" panose="02040503050406030204" pitchFamily="18" charset="0"/>
                        <a:ea typeface="Cambria Math" panose="02040503050406030204" pitchFamily="18" charset="0"/>
                      </a:rPr>
                      <m:t>𝜃</m:t>
                    </m:r>
                    <m:r>
                      <a:rPr lang="en-US" sz="1100" b="0" i="1" smtClean="0">
                        <a:latin typeface="Cambria Math" panose="02040503050406030204" pitchFamily="18" charset="0"/>
                        <a:ea typeface="Cambria Math" panose="02040503050406030204" pitchFamily="18" charset="0"/>
                      </a:rPr>
                      <m:t>)</m:t>
                    </m:r>
                  </m:oMath>
                </a14:m>
                <a:endParaRPr lang="en-US" sz="1100" dirty="0"/>
              </a:p>
            </p:txBody>
          </p:sp>
        </mc:Choice>
        <mc:Fallback xmlns="">
          <p:sp>
            <p:nvSpPr>
              <p:cNvPr id="63" name="Rectangle 62"/>
              <p:cNvSpPr>
                <a:spLocks noRot="1" noChangeAspect="1" noMove="1" noResize="1" noEditPoints="1" noAdjustHandles="1" noChangeArrowheads="1" noChangeShapeType="1" noTextEdit="1"/>
              </p:cNvSpPr>
              <p:nvPr/>
            </p:nvSpPr>
            <p:spPr>
              <a:xfrm>
                <a:off x="5033727" y="3515011"/>
                <a:ext cx="1692995" cy="49793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1547503"/>
      </p:ext>
    </p:extLst>
  </p:cSld>
  <p:clrMapOvr>
    <a:masterClrMapping/>
  </p:clrMapOvr>
  <p:transition spd="slow">
    <p:circle/>
  </p:transition>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626321" y="362138"/>
            <a:ext cx="2996697" cy="9506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Action-Value Actor-Critic </a:t>
            </a:r>
          </a:p>
        </p:txBody>
      </p:sp>
      <p:sp>
        <p:nvSpPr>
          <p:cNvPr id="3" name="Oval 2"/>
          <p:cNvSpPr/>
          <p:nvPr/>
        </p:nvSpPr>
        <p:spPr>
          <a:xfrm>
            <a:off x="5309857" y="1665838"/>
            <a:ext cx="1629624" cy="77859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Critic update</a:t>
            </a:r>
          </a:p>
        </p:txBody>
      </p:sp>
      <mc:AlternateContent xmlns:mc="http://schemas.openxmlformats.org/markup-compatibility/2006" xmlns:a14="http://schemas.microsoft.com/office/drawing/2010/main">
        <mc:Choice Requires="a14">
          <p:sp>
            <p:nvSpPr>
              <p:cNvPr id="4" name="Rectangle 3"/>
              <p:cNvSpPr/>
              <p:nvPr/>
            </p:nvSpPr>
            <p:spPr>
              <a:xfrm>
                <a:off x="8468008" y="3035928"/>
                <a:ext cx="3069125" cy="697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TD(</a:t>
                </a:r>
                <a14:m>
                  <m:oMath xmlns:m="http://schemas.openxmlformats.org/officeDocument/2006/math">
                    <m:r>
                      <a:rPr lang="en-US" sz="1400" i="1" smtClean="0">
                        <a:latin typeface="Cambria Math" panose="02040503050406030204" pitchFamily="18" charset="0"/>
                        <a:ea typeface="Cambria Math" panose="02040503050406030204" pitchFamily="18" charset="0"/>
                      </a:rPr>
                      <m:t>𝜆</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𝑆𝐴𝑅𝑆𝐴</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𝜆</m:t>
                    </m:r>
                    <m:r>
                      <a:rPr lang="en-US" sz="1400" b="0" i="1"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4" name="Rectangle 3"/>
              <p:cNvSpPr>
                <a:spLocks noRot="1" noChangeAspect="1" noMove="1" noResize="1" noEditPoints="1" noAdjustHandles="1" noChangeArrowheads="1" noChangeShapeType="1" noTextEdit="1"/>
              </p:cNvSpPr>
              <p:nvPr/>
            </p:nvSpPr>
            <p:spPr>
              <a:xfrm>
                <a:off x="8468008" y="3035928"/>
                <a:ext cx="3069125" cy="697117"/>
              </a:xfrm>
              <a:prstGeom prst="rect">
                <a:avLst/>
              </a:prstGeom>
              <a:blipFill rotWithShape="0">
                <a:blip r:embed="rId2"/>
                <a:stretch>
                  <a:fillRect/>
                </a:stretch>
              </a:blipFill>
            </p:spPr>
            <p:txBody>
              <a:bodyPr/>
              <a:lstStyle/>
              <a:p>
                <a:r>
                  <a:rPr lang="en-US">
                    <a:noFill/>
                  </a:rPr>
                  <a:t> </a:t>
                </a:r>
              </a:p>
            </p:txBody>
          </p:sp>
        </mc:Fallback>
      </mc:AlternateContent>
      <p:sp>
        <p:nvSpPr>
          <p:cNvPr id="5" name="Rectangle 4"/>
          <p:cNvSpPr/>
          <p:nvPr/>
        </p:nvSpPr>
        <p:spPr>
          <a:xfrm>
            <a:off x="4590106" y="3035927"/>
            <a:ext cx="3069125" cy="697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Monte Carlo</a:t>
            </a:r>
          </a:p>
        </p:txBody>
      </p:sp>
      <p:sp>
        <p:nvSpPr>
          <p:cNvPr id="6" name="Rectangle 5"/>
          <p:cNvSpPr/>
          <p:nvPr/>
        </p:nvSpPr>
        <p:spPr>
          <a:xfrm>
            <a:off x="784634" y="3067615"/>
            <a:ext cx="3069125" cy="69711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TD(0)-&gt; SARSA(0)</a:t>
            </a:r>
          </a:p>
        </p:txBody>
      </p:sp>
      <p:cxnSp>
        <p:nvCxnSpPr>
          <p:cNvPr id="8" name="Straight Arrow Connector 7"/>
          <p:cNvCxnSpPr>
            <a:stCxn id="2" idx="4"/>
            <a:endCxn id="3" idx="0"/>
          </p:cNvCxnSpPr>
          <p:nvPr/>
        </p:nvCxnSpPr>
        <p:spPr>
          <a:xfrm flipH="1">
            <a:off x="6124669" y="1312752"/>
            <a:ext cx="1" cy="353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4"/>
            <a:endCxn id="5" idx="0"/>
          </p:cNvCxnSpPr>
          <p:nvPr/>
        </p:nvCxnSpPr>
        <p:spPr>
          <a:xfrm>
            <a:off x="6124669" y="2444436"/>
            <a:ext cx="0" cy="5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 idx="4"/>
            <a:endCxn id="4" idx="0"/>
          </p:cNvCxnSpPr>
          <p:nvPr/>
        </p:nvCxnSpPr>
        <p:spPr>
          <a:xfrm rot="16200000" flipH="1">
            <a:off x="7767874" y="801231"/>
            <a:ext cx="591492" cy="387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3" idx="4"/>
            <a:endCxn id="6" idx="0"/>
          </p:cNvCxnSpPr>
          <p:nvPr/>
        </p:nvCxnSpPr>
        <p:spPr>
          <a:xfrm rot="5400000">
            <a:off x="3910344" y="853289"/>
            <a:ext cx="623179" cy="38054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493" y="3992576"/>
            <a:ext cx="6049219" cy="2656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7" name="Elbow Connector 16"/>
          <p:cNvCxnSpPr>
            <a:stCxn id="6" idx="1"/>
            <a:endCxn id="15" idx="1"/>
          </p:cNvCxnSpPr>
          <p:nvPr/>
        </p:nvCxnSpPr>
        <p:spPr>
          <a:xfrm rot="10800000" flipH="1" flipV="1">
            <a:off x="784633" y="3416173"/>
            <a:ext cx="1118859" cy="1904603"/>
          </a:xfrm>
          <a:prstGeom prst="bentConnector3">
            <a:avLst>
              <a:gd name="adj1" fmla="val -2043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080626" y="4427145"/>
            <a:ext cx="1819746" cy="7876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Softmax policy based on probabilities of actions</a:t>
            </a:r>
          </a:p>
        </p:txBody>
      </p:sp>
      <p:cxnSp>
        <p:nvCxnSpPr>
          <p:cNvPr id="20" name="Elbow Connector 19"/>
          <p:cNvCxnSpPr>
            <a:endCxn id="18" idx="2"/>
          </p:cNvCxnSpPr>
          <p:nvPr/>
        </p:nvCxnSpPr>
        <p:spPr>
          <a:xfrm flipV="1">
            <a:off x="3702867" y="4820971"/>
            <a:ext cx="5377759" cy="1222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259982"/>
      </p:ext>
    </p:extLst>
  </p:cSld>
  <p:clrMapOvr>
    <a:masterClrMapping/>
  </p:clrMapOvr>
  <p:transition spd="slow">
    <p:circle/>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997513" y="411933"/>
            <a:ext cx="2435382" cy="98682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Reducing variance  (base-line)</a:t>
            </a:r>
          </a:p>
        </p:txBody>
      </p:sp>
      <mc:AlternateContent xmlns:mc="http://schemas.openxmlformats.org/markup-compatibility/2006" xmlns:a14="http://schemas.microsoft.com/office/drawing/2010/main">
        <mc:Choice Requires="a14">
          <p:sp>
            <p:nvSpPr>
              <p:cNvPr id="3" name="Rectangle 2"/>
              <p:cNvSpPr/>
              <p:nvPr/>
            </p:nvSpPr>
            <p:spPr>
              <a:xfrm>
                <a:off x="602055" y="1855961"/>
                <a:ext cx="5613149" cy="89176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m:rPr>
                              <m:sty m:val="p"/>
                            </m:rPr>
                            <a:rPr lang="en-US" sz="1400" i="1" smtClean="0">
                              <a:solidFill>
                                <a:schemeClr val="tx1"/>
                              </a:solidFill>
                              <a:latin typeface="Cambria Math" panose="02040503050406030204" pitchFamily="18" charset="0"/>
                              <a:ea typeface="Cambria Math" panose="02040503050406030204" pitchFamily="18" charset="0"/>
                            </a:rPr>
                            <m:t>∇</m:t>
                          </m:r>
                        </m:e>
                        <m:sub>
                          <m:r>
                            <a:rPr lang="en-US" sz="1400" i="1" smtClean="0">
                              <a:solidFill>
                                <a:schemeClr val="tx1"/>
                              </a:solidFill>
                              <a:latin typeface="Cambria Math" panose="02040503050406030204" pitchFamily="18" charset="0"/>
                              <a:ea typeface="Cambria Math" panose="02040503050406030204" pitchFamily="18" charset="0"/>
                            </a:rPr>
                            <m:t>𝜃</m:t>
                          </m:r>
                        </m:sub>
                      </m:sSub>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𝐸</m:t>
                          </m:r>
                        </m:e>
                        <m:sub>
                          <m:r>
                            <a:rPr lang="en-US" sz="1400" i="1" smtClean="0">
                              <a:solidFill>
                                <a:schemeClr val="tx1"/>
                              </a:solidFill>
                              <a:latin typeface="Cambria Math" panose="02040503050406030204" pitchFamily="18" charset="0"/>
                              <a:ea typeface="Cambria Math" panose="02040503050406030204" pitchFamily="18" charset="0"/>
                            </a:rPr>
                            <m:t>𝜏</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𝑅</m:t>
                      </m:r>
                      <m:r>
                        <a:rPr lang="en-US" sz="1400" b="0" i="1" smtClean="0">
                          <a:solidFill>
                            <a:schemeClr val="tx1"/>
                          </a:solidFill>
                          <a:latin typeface="Cambria Math" panose="02040503050406030204" pitchFamily="18" charset="0"/>
                        </a:rPr>
                        <m:t>]</m:t>
                      </m:r>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𝐸</m:t>
                          </m:r>
                        </m:e>
                        <m:sub>
                          <m:r>
                            <a:rPr lang="en-US" sz="1400" i="1" smtClean="0">
                              <a:solidFill>
                                <a:schemeClr val="tx1"/>
                              </a:solidFill>
                              <a:latin typeface="Cambria Math" panose="02040503050406030204" pitchFamily="18" charset="0"/>
                              <a:ea typeface="Cambria Math" panose="02040503050406030204" pitchFamily="18" charset="0"/>
                            </a:rPr>
                            <m:t>𝜏</m:t>
                          </m:r>
                        </m:sub>
                      </m:sSub>
                      <m:d>
                        <m:dPr>
                          <m:ctrlPr>
                            <a:rPr lang="en-US" sz="1400" i="1">
                              <a:solidFill>
                                <a:schemeClr val="tx1"/>
                              </a:solidFill>
                              <a:latin typeface="Cambria Math" panose="02040503050406030204" pitchFamily="18" charset="0"/>
                              <a:ea typeface="Cambria Math" panose="02040503050406030204" pitchFamily="18" charset="0"/>
                            </a:rPr>
                          </m:ctrlPr>
                        </m:dPr>
                        <m:e>
                          <m:nary>
                            <m:naryPr>
                              <m:chr m:val="∑"/>
                              <m:ctrlPr>
                                <a:rPr lang="en-US" sz="1400" i="1">
                                  <a:solidFill>
                                    <a:schemeClr val="tx1"/>
                                  </a:solidFill>
                                  <a:latin typeface="Cambria Math" panose="02040503050406030204" pitchFamily="18" charset="0"/>
                                  <a:ea typeface="Cambria Math" panose="02040503050406030204" pitchFamily="18" charset="0"/>
                                </a:rPr>
                              </m:ctrlPr>
                            </m:naryPr>
                            <m:sub>
                              <m:r>
                                <m:rPr>
                                  <m:brk m:alnAt="23"/>
                                </m:rPr>
                                <a:rPr lang="en-US" sz="1400" i="1">
                                  <a:solidFill>
                                    <a:schemeClr val="tx1"/>
                                  </a:solidFill>
                                  <a:latin typeface="Cambria Math" panose="02040503050406030204" pitchFamily="18" charset="0"/>
                                  <a:ea typeface="Cambria Math" panose="02040503050406030204" pitchFamily="18" charset="0"/>
                                </a:rPr>
                                <m:t>𝑡</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0</m:t>
                              </m:r>
                            </m:sub>
                            <m:sup>
                              <m:r>
                                <a:rPr lang="en-US" sz="1400" i="1">
                                  <a:solidFill>
                                    <a:schemeClr val="tx1"/>
                                  </a:solidFill>
                                  <a:latin typeface="Cambria Math" panose="02040503050406030204" pitchFamily="18" charset="0"/>
                                  <a:ea typeface="Cambria Math" panose="02040503050406030204" pitchFamily="18" charset="0"/>
                                </a:rPr>
                                <m:t>𝑡</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𝑇</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1</m:t>
                              </m:r>
                            </m:sup>
                            <m:e>
                              <m:sSub>
                                <m:sSubPr>
                                  <m:ctrlPr>
                                    <a:rPr lang="en-US" sz="1400" i="1">
                                      <a:solidFill>
                                        <a:schemeClr val="tx1"/>
                                      </a:solidFill>
                                      <a:latin typeface="Cambria Math" panose="02040503050406030204" pitchFamily="18" charset="0"/>
                                      <a:ea typeface="Cambria Math" panose="02040503050406030204" pitchFamily="18" charset="0"/>
                                    </a:rPr>
                                  </m:ctrlPr>
                                </m:sSubPr>
                                <m:e>
                                  <m:r>
                                    <m:rPr>
                                      <m:sty m:val="p"/>
                                    </m:rP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r>
                                <m:rPr>
                                  <m:sty m:val="p"/>
                                </m:rPr>
                                <a:rPr lang="en-US" sz="1400">
                                  <a:solidFill>
                                    <a:schemeClr val="tx1"/>
                                  </a:solidFill>
                                  <a:latin typeface="Cambria Math" panose="02040503050406030204" pitchFamily="18" charset="0"/>
                                  <a:ea typeface="Cambria Math" panose="02040503050406030204" pitchFamily="18" charset="0"/>
                                </a:rPr>
                                <m:t>log</m:t>
                              </m:r>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ea typeface="Cambria Math" panose="02040503050406030204" pitchFamily="18" charset="0"/>
                                    </a:rPr>
                                    <m:t>𝜋</m:t>
                                  </m:r>
                                </m:e>
                                <m:sub>
                                  <m:r>
                                    <a:rPr lang="en-US" sz="1400" i="1" dirty="0">
                                      <a:solidFill>
                                        <a:schemeClr val="tx1"/>
                                      </a:solidFill>
                                      <a:latin typeface="Cambria Math" panose="02040503050406030204" pitchFamily="18" charset="0"/>
                                      <a:ea typeface="Cambria Math" panose="02040503050406030204" pitchFamily="18" charset="0"/>
                                    </a:rPr>
                                    <m:t>𝜃</m:t>
                                  </m:r>
                                </m:sub>
                              </m:sSub>
                              <m:d>
                                <m:dPr>
                                  <m:ctrlPr>
                                    <a:rPr lang="en-US" sz="1400" i="1" dirty="0">
                                      <a:solidFill>
                                        <a:schemeClr val="tx1"/>
                                      </a:solidFill>
                                      <a:latin typeface="Cambria Math" panose="02040503050406030204" pitchFamily="18" charset="0"/>
                                    </a:rPr>
                                  </m:ctrlPr>
                                </m:dPr>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𝑎</m:t>
                                      </m:r>
                                    </m:e>
                                    <m:sub>
                                      <m:r>
                                        <a:rPr lang="en-US" sz="1400" i="1" dirty="0">
                                          <a:solidFill>
                                            <a:schemeClr val="tx1"/>
                                          </a:solidFill>
                                          <a:latin typeface="Cambria Math" panose="02040503050406030204" pitchFamily="18" charset="0"/>
                                        </a:rPr>
                                        <m:t>𝑡</m:t>
                                      </m:r>
                                    </m:sub>
                                  </m:sSub>
                                </m:e>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𝑠</m:t>
                                      </m:r>
                                    </m:e>
                                    <m:sub>
                                      <m:r>
                                        <a:rPr lang="en-US" sz="1400" i="1" dirty="0">
                                          <a:solidFill>
                                            <a:schemeClr val="tx1"/>
                                          </a:solidFill>
                                          <a:latin typeface="Cambria Math" panose="02040503050406030204" pitchFamily="18" charset="0"/>
                                        </a:rPr>
                                        <m:t>𝑡</m:t>
                                      </m:r>
                                    </m:sub>
                                  </m:sSub>
                                </m:e>
                              </m:d>
                              <m:r>
                                <a:rPr lang="en-US" sz="1400" b="0" i="1" dirty="0" smtClean="0">
                                  <a:solidFill>
                                    <a:schemeClr val="tx1"/>
                                  </a:solidFill>
                                  <a:latin typeface="Cambria Math" panose="02040503050406030204" pitchFamily="18" charset="0"/>
                                </a:rPr>
                                <m:t>(</m:t>
                              </m:r>
                              <m:nary>
                                <m:naryPr>
                                  <m:chr m:val="∑"/>
                                  <m:ctrlPr>
                                    <a:rPr lang="en-US" sz="1400" i="1" dirty="0">
                                      <a:solidFill>
                                        <a:schemeClr val="tx1"/>
                                      </a:solidFill>
                                      <a:latin typeface="Cambria Math" panose="02040503050406030204" pitchFamily="18" charset="0"/>
                                    </a:rPr>
                                  </m:ctrlPr>
                                </m:naryPr>
                                <m:sub>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𝑡</m:t>
                                  </m:r>
                                </m:sub>
                                <m:sup>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𝑇</m:t>
                                  </m:r>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1</m:t>
                                  </m:r>
                                </m:sup>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𝑟</m:t>
                                      </m:r>
                                    </m:e>
                                    <m:sub>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sub>
                                  </m:sSub>
                                </m:e>
                              </m:nary>
                            </m:e>
                          </m:nary>
                          <m:r>
                            <a:rPr lang="en-US" sz="1400" b="0" i="1" dirty="0" smtClean="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𝑏</m:t>
                          </m:r>
                          <m:r>
                            <a:rPr lang="en-US" sz="1400" b="0" i="1" dirty="0" smtClean="0">
                              <a:solidFill>
                                <a:schemeClr val="tx1"/>
                              </a:solidFill>
                              <a:latin typeface="Cambria Math" panose="02040503050406030204" pitchFamily="18" charset="0"/>
                            </a:rPr>
                            <m:t>(</m:t>
                          </m:r>
                          <m:sSub>
                            <m:sSubPr>
                              <m:ctrlPr>
                                <a:rPr lang="en-US" sz="1400" b="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𝑠</m:t>
                              </m:r>
                            </m:e>
                            <m:sub>
                              <m:r>
                                <a:rPr lang="en-US" sz="1400" b="0" i="1" dirty="0" smtClean="0">
                                  <a:solidFill>
                                    <a:schemeClr val="tx1"/>
                                  </a:solidFill>
                                  <a:latin typeface="Cambria Math" panose="02040503050406030204" pitchFamily="18" charset="0"/>
                                </a:rPr>
                                <m:t>𝑡</m:t>
                              </m:r>
                            </m:sub>
                          </m:sSub>
                          <m:r>
                            <a:rPr lang="en-US" sz="1400" b="0" i="1" dirty="0" smtClean="0">
                              <a:solidFill>
                                <a:schemeClr val="tx1"/>
                              </a:solidFill>
                              <a:latin typeface="Cambria Math" panose="02040503050406030204" pitchFamily="18" charset="0"/>
                            </a:rPr>
                            <m:t>)</m:t>
                          </m:r>
                        </m:e>
                      </m:d>
                    </m:oMath>
                  </m:oMathPara>
                </a14:m>
                <a:endParaRPr lang="en-US" sz="1400" dirty="0">
                  <a:solidFill>
                    <a:schemeClr val="tx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602055" y="1855961"/>
                <a:ext cx="5613149" cy="891765"/>
              </a:xfrm>
              <a:prstGeom prst="rect">
                <a:avLst/>
              </a:prstGeom>
              <a:blipFill>
                <a:blip r:embed="rId2"/>
                <a:stretch>
                  <a:fillRect/>
                </a:stretch>
              </a:blipFill>
            </p:spPr>
            <p:txBody>
              <a:bodyPr/>
              <a:lstStyle/>
              <a:p>
                <a:r>
                  <a:rPr lang="en-US">
                    <a:noFill/>
                  </a:rPr>
                  <a:t> </a:t>
                </a:r>
              </a:p>
            </p:txBody>
          </p:sp>
        </mc:Fallback>
      </mc:AlternateContent>
      <p:sp>
        <p:nvSpPr>
          <p:cNvPr id="5" name="Rectangle 4"/>
          <p:cNvSpPr/>
          <p:nvPr/>
        </p:nvSpPr>
        <p:spPr>
          <a:xfrm>
            <a:off x="7377065" y="1869539"/>
            <a:ext cx="3720974" cy="878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Subtract some </a:t>
            </a:r>
            <a:r>
              <a:rPr lang="en-US" sz="1200" dirty="0">
                <a:solidFill>
                  <a:srgbClr val="FF0000"/>
                </a:solidFill>
              </a:rPr>
              <a:t>base-line function </a:t>
            </a:r>
            <a:r>
              <a:rPr lang="en-US" sz="1200" dirty="0"/>
              <a:t>without having impact </a:t>
            </a:r>
            <a:r>
              <a:rPr lang="en-US" sz="1200" dirty="0">
                <a:solidFill>
                  <a:srgbClr val="FF0000"/>
                </a:solidFill>
              </a:rPr>
              <a:t>on our expectation </a:t>
            </a:r>
            <a:r>
              <a:rPr lang="en-US" sz="1200" dirty="0"/>
              <a:t>but </a:t>
            </a:r>
            <a:r>
              <a:rPr lang="en-US" sz="1200" dirty="0">
                <a:solidFill>
                  <a:srgbClr val="FF0000"/>
                </a:solidFill>
              </a:rPr>
              <a:t>reducing variance</a:t>
            </a:r>
          </a:p>
        </p:txBody>
      </p:sp>
      <p:cxnSp>
        <p:nvCxnSpPr>
          <p:cNvPr id="7" name="Straight Arrow Connector 6"/>
          <p:cNvCxnSpPr>
            <a:cxnSpLocks/>
            <a:stCxn id="3" idx="3"/>
            <a:endCxn id="5" idx="1"/>
          </p:cNvCxnSpPr>
          <p:nvPr/>
        </p:nvCxnSpPr>
        <p:spPr>
          <a:xfrm>
            <a:off x="6215204" y="2301844"/>
            <a:ext cx="1161861" cy="6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5" idx="2"/>
          </p:cNvCxnSpPr>
          <p:nvPr/>
        </p:nvCxnSpPr>
        <p:spPr>
          <a:xfrm>
            <a:off x="9237552" y="2747726"/>
            <a:ext cx="1" cy="58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cxnSpLocks/>
            <a:stCxn id="2" idx="2"/>
            <a:endCxn id="3" idx="0"/>
          </p:cNvCxnSpPr>
          <p:nvPr/>
        </p:nvCxnSpPr>
        <p:spPr>
          <a:xfrm rot="10800000" flipV="1">
            <a:off x="3408631" y="905347"/>
            <a:ext cx="1588883" cy="9506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Arrow: Right 3">
            <a:extLst>
              <a:ext uri="{FF2B5EF4-FFF2-40B4-BE49-F238E27FC236}">
                <a16:creationId xmlns:a16="http://schemas.microsoft.com/office/drawing/2014/main" id="{3A1EADD1-CA3B-4C79-84A4-D84E62BBD2E7}"/>
              </a:ext>
            </a:extLst>
          </p:cNvPr>
          <p:cNvSpPr/>
          <p:nvPr/>
        </p:nvSpPr>
        <p:spPr>
          <a:xfrm>
            <a:off x="7570367" y="550613"/>
            <a:ext cx="1447060" cy="322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EF1187A-BAE9-4C86-8DB9-3B6EBF2D1458}"/>
              </a:ext>
            </a:extLst>
          </p:cNvPr>
          <p:cNvSpPr/>
          <p:nvPr/>
        </p:nvSpPr>
        <p:spPr>
          <a:xfrm>
            <a:off x="9154899" y="437113"/>
            <a:ext cx="1578204" cy="73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Expected on trajectories proof</a:t>
            </a:r>
          </a:p>
        </p:txBody>
      </p:sp>
      <p:pic>
        <p:nvPicPr>
          <p:cNvPr id="20" name="Picture 19">
            <a:extLst>
              <a:ext uri="{FF2B5EF4-FFF2-40B4-BE49-F238E27FC236}">
                <a16:creationId xmlns:a16="http://schemas.microsoft.com/office/drawing/2014/main" id="{505FACE0-C41B-4F27-A5BB-9DF533340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46" y="2915164"/>
            <a:ext cx="4961139" cy="3169564"/>
          </a:xfrm>
          <a:prstGeom prst="rect">
            <a:avLst/>
          </a:prstGeom>
        </p:spPr>
      </p:pic>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654213E-693B-4B50-9DDE-86E7C5D805EA}"/>
                  </a:ext>
                </a:extLst>
              </p:cNvPr>
              <p:cNvSpPr/>
              <p:nvPr/>
            </p:nvSpPr>
            <p:spPr>
              <a:xfrm>
                <a:off x="5464887" y="3965418"/>
                <a:ext cx="6271706" cy="1398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𝐸</m:t>
                        </m:r>
                      </m:e>
                      <m:sub>
                        <m:r>
                          <a:rPr lang="en-US" sz="1400" i="1">
                            <a:solidFill>
                              <a:schemeClr val="tx1"/>
                            </a:solidFill>
                            <a:latin typeface="Cambria Math" panose="02040503050406030204" pitchFamily="18" charset="0"/>
                            <a:ea typeface="Cambria Math" panose="02040503050406030204" pitchFamily="18" charset="0"/>
                          </a:rPr>
                          <m:t>𝜏</m:t>
                        </m:r>
                      </m:sub>
                    </m:sSub>
                    <m:r>
                      <a:rPr lang="en-US" sz="1400" b="0" i="1" smtClean="0">
                        <a:solidFill>
                          <a:schemeClr val="tx1"/>
                        </a:solidFill>
                        <a:latin typeface="Cambria Math" panose="02040503050406030204" pitchFamily="18" charset="0"/>
                        <a:ea typeface="Cambria Math" panose="02040503050406030204" pitchFamily="18" charset="0"/>
                      </a:rPr>
                      <m:t>[</m:t>
                    </m:r>
                    <m:nary>
                      <m:naryPr>
                        <m:chr m:val="∑"/>
                        <m:ctrlPr>
                          <a:rPr lang="en-US" sz="1400" i="1" smtClean="0">
                            <a:solidFill>
                              <a:schemeClr val="tx1"/>
                            </a:solidFill>
                            <a:latin typeface="Cambria Math" panose="02040503050406030204" pitchFamily="18" charset="0"/>
                            <a:ea typeface="Cambria Math" panose="02040503050406030204" pitchFamily="18" charset="0"/>
                          </a:rPr>
                        </m:ctrlPr>
                      </m:naryPr>
                      <m:sub>
                        <m:r>
                          <m:rPr>
                            <m:brk m:alnAt="23"/>
                          </m:rPr>
                          <a:rPr lang="en-US" sz="1400" i="1">
                            <a:solidFill>
                              <a:schemeClr val="tx1"/>
                            </a:solidFill>
                            <a:latin typeface="Cambria Math" panose="02040503050406030204" pitchFamily="18" charset="0"/>
                            <a:ea typeface="Cambria Math" panose="02040503050406030204" pitchFamily="18" charset="0"/>
                          </a:rPr>
                          <m:t>𝑡</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0</m:t>
                        </m:r>
                      </m:sub>
                      <m:sup>
                        <m:r>
                          <a:rPr lang="en-US" sz="1400" i="1">
                            <a:solidFill>
                              <a:schemeClr val="tx1"/>
                            </a:solidFill>
                            <a:latin typeface="Cambria Math" panose="02040503050406030204" pitchFamily="18" charset="0"/>
                            <a:ea typeface="Cambria Math" panose="02040503050406030204" pitchFamily="18" charset="0"/>
                          </a:rPr>
                          <m:t>𝑡</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𝑇</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1</m:t>
                        </m:r>
                      </m:sup>
                      <m:e>
                        <m:sSub>
                          <m:sSubPr>
                            <m:ctrlPr>
                              <a:rPr lang="en-US" sz="1400" i="1">
                                <a:solidFill>
                                  <a:schemeClr val="tx1"/>
                                </a:solidFill>
                                <a:latin typeface="Cambria Math" panose="02040503050406030204" pitchFamily="18" charset="0"/>
                                <a:ea typeface="Cambria Math" panose="02040503050406030204" pitchFamily="18" charset="0"/>
                              </a:rPr>
                            </m:ctrlPr>
                          </m:sSubPr>
                          <m:e>
                            <m:r>
                              <m:rPr>
                                <m:sty m:val="p"/>
                              </m:rP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r>
                          <m:rPr>
                            <m:sty m:val="p"/>
                          </m:rPr>
                          <a:rPr lang="en-US" sz="1400">
                            <a:solidFill>
                              <a:schemeClr val="tx1"/>
                            </a:solidFill>
                            <a:latin typeface="Cambria Math" panose="02040503050406030204" pitchFamily="18" charset="0"/>
                            <a:ea typeface="Cambria Math" panose="02040503050406030204" pitchFamily="18" charset="0"/>
                          </a:rPr>
                          <m:t>log</m:t>
                        </m:r>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ea typeface="Cambria Math" panose="02040503050406030204" pitchFamily="18" charset="0"/>
                              </a:rPr>
                              <m:t>𝜋</m:t>
                            </m:r>
                          </m:e>
                          <m:sub>
                            <m:r>
                              <a:rPr lang="en-US" sz="1400" i="1" dirty="0">
                                <a:solidFill>
                                  <a:schemeClr val="tx1"/>
                                </a:solidFill>
                                <a:latin typeface="Cambria Math" panose="02040503050406030204" pitchFamily="18" charset="0"/>
                                <a:ea typeface="Cambria Math" panose="02040503050406030204" pitchFamily="18" charset="0"/>
                              </a:rPr>
                              <m:t>𝜃</m:t>
                            </m:r>
                          </m:sub>
                        </m:sSub>
                        <m:d>
                          <m:dPr>
                            <m:ctrlPr>
                              <a:rPr lang="en-US" sz="1400" i="1" dirty="0">
                                <a:solidFill>
                                  <a:schemeClr val="tx1"/>
                                </a:solidFill>
                                <a:latin typeface="Cambria Math" panose="02040503050406030204" pitchFamily="18" charset="0"/>
                              </a:rPr>
                            </m:ctrlPr>
                          </m:dPr>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𝑎</m:t>
                                </m:r>
                              </m:e>
                              <m:sub>
                                <m:r>
                                  <a:rPr lang="en-US" sz="1400" i="1" dirty="0">
                                    <a:solidFill>
                                      <a:schemeClr val="tx1"/>
                                    </a:solidFill>
                                    <a:latin typeface="Cambria Math" panose="02040503050406030204" pitchFamily="18" charset="0"/>
                                  </a:rPr>
                                  <m:t>𝑡</m:t>
                                </m:r>
                              </m:sub>
                            </m:sSub>
                          </m:e>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𝑠</m:t>
                                </m:r>
                              </m:e>
                              <m:sub>
                                <m:r>
                                  <a:rPr lang="en-US" sz="1400" i="1" dirty="0">
                                    <a:solidFill>
                                      <a:schemeClr val="tx1"/>
                                    </a:solidFill>
                                    <a:latin typeface="Cambria Math" panose="02040503050406030204" pitchFamily="18" charset="0"/>
                                  </a:rPr>
                                  <m:t>𝑡</m:t>
                                </m:r>
                              </m:sub>
                            </m:sSub>
                          </m:e>
                        </m:d>
                        <m:r>
                          <a:rPr lang="en-US" sz="1400" b="0" i="1" dirty="0" smtClean="0">
                            <a:solidFill>
                              <a:schemeClr val="tx1"/>
                            </a:solidFill>
                            <a:latin typeface="Cambria Math" panose="02040503050406030204" pitchFamily="18" charset="0"/>
                          </a:rPr>
                          <m:t>(</m:t>
                        </m:r>
                        <m:nary>
                          <m:naryPr>
                            <m:chr m:val="∑"/>
                            <m:ctrlPr>
                              <a:rPr lang="en-US" sz="1400" i="1" dirty="0">
                                <a:solidFill>
                                  <a:schemeClr val="tx1"/>
                                </a:solidFill>
                                <a:latin typeface="Cambria Math" panose="02040503050406030204" pitchFamily="18" charset="0"/>
                              </a:rPr>
                            </m:ctrlPr>
                          </m:naryPr>
                          <m:sub>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𝑡</m:t>
                            </m:r>
                          </m:sub>
                          <m:sup>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𝑇</m:t>
                            </m:r>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1</m:t>
                            </m:r>
                          </m:sup>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𝑟</m:t>
                                </m:r>
                              </m:e>
                              <m:sub>
                                <m:sSup>
                                  <m:sSupPr>
                                    <m:ctrlPr>
                                      <a:rPr lang="en-US" sz="1400" i="1" dirty="0">
                                        <a:solidFill>
                                          <a:schemeClr val="tx1"/>
                                        </a:solidFill>
                                        <a:latin typeface="Cambria Math" panose="02040503050406030204" pitchFamily="18" charset="0"/>
                                      </a:rPr>
                                    </m:ctrlPr>
                                  </m:sSupPr>
                                  <m:e>
                                    <m:r>
                                      <a:rPr lang="en-US" sz="1400" i="1" dirty="0">
                                        <a:solidFill>
                                          <a:schemeClr val="tx1"/>
                                        </a:solidFill>
                                        <a:latin typeface="Cambria Math" panose="02040503050406030204" pitchFamily="18" charset="0"/>
                                      </a:rPr>
                                      <m:t>𝑡</m:t>
                                    </m:r>
                                  </m:e>
                                  <m:sup>
                                    <m:r>
                                      <a:rPr lang="en-US" sz="1400" i="1" dirty="0">
                                        <a:solidFill>
                                          <a:schemeClr val="tx1"/>
                                        </a:solidFill>
                                        <a:latin typeface="Cambria Math" panose="02040503050406030204" pitchFamily="18" charset="0"/>
                                      </a:rPr>
                                      <m:t>′</m:t>
                                    </m:r>
                                  </m:sup>
                                </m:sSup>
                              </m:sub>
                            </m:sSub>
                          </m:e>
                        </m:nary>
                      </m:e>
                    </m:nary>
                  </m:oMath>
                </a14:m>
                <a:r>
                  <a:rPr lang="en-US" sz="1400" dirty="0">
                    <a:solidFill>
                      <a:schemeClr val="tx1"/>
                    </a:solidFill>
                  </a:rPr>
                  <a:t>)]-</a:t>
                </a:r>
                <a:r>
                  <a:rPr lang="en-US" sz="1400" dirty="0">
                    <a:solidFill>
                      <a:schemeClr val="tx1"/>
                    </a:solidFill>
                    <a:ea typeface="Cambria Math" panose="02040503050406030204" pitchFamily="18" charset="0"/>
                  </a:rPr>
                  <a:t>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𝐸</m:t>
                        </m:r>
                      </m:e>
                      <m:sub>
                        <m:r>
                          <a:rPr lang="en-US" sz="1400" i="1">
                            <a:solidFill>
                              <a:schemeClr val="tx1"/>
                            </a:solidFill>
                            <a:latin typeface="Cambria Math" panose="02040503050406030204" pitchFamily="18" charset="0"/>
                            <a:ea typeface="Cambria Math" panose="02040503050406030204" pitchFamily="18" charset="0"/>
                          </a:rPr>
                          <m:t>𝜏</m:t>
                        </m:r>
                      </m:sub>
                    </m:sSub>
                    <m:r>
                      <a:rPr lang="en-US" sz="1400" i="1">
                        <a:solidFill>
                          <a:schemeClr val="tx1"/>
                        </a:solidFill>
                        <a:latin typeface="Cambria Math" panose="02040503050406030204" pitchFamily="18" charset="0"/>
                        <a:ea typeface="Cambria Math" panose="02040503050406030204" pitchFamily="18" charset="0"/>
                      </a:rPr>
                      <m:t> </m:t>
                    </m:r>
                    <m:r>
                      <a:rPr lang="en-US" sz="1400" b="0" i="1" smtClean="0">
                        <a:solidFill>
                          <a:schemeClr val="tx1"/>
                        </a:solidFill>
                        <a:latin typeface="Cambria Math" panose="02040503050406030204" pitchFamily="18" charset="0"/>
                        <a:ea typeface="Cambria Math" panose="02040503050406030204" pitchFamily="18" charset="0"/>
                      </a:rPr>
                      <m:t>[</m:t>
                    </m:r>
                    <m:nary>
                      <m:naryPr>
                        <m:chr m:val="∑"/>
                        <m:ctrlPr>
                          <a:rPr lang="en-US" sz="1400" i="1">
                            <a:solidFill>
                              <a:schemeClr val="tx1"/>
                            </a:solidFill>
                            <a:latin typeface="Cambria Math" panose="02040503050406030204" pitchFamily="18" charset="0"/>
                            <a:ea typeface="Cambria Math" panose="02040503050406030204" pitchFamily="18" charset="0"/>
                          </a:rPr>
                        </m:ctrlPr>
                      </m:naryPr>
                      <m:sub>
                        <m:r>
                          <m:rPr>
                            <m:brk m:alnAt="23"/>
                          </m:rPr>
                          <a:rPr lang="en-US" sz="1400" i="1">
                            <a:solidFill>
                              <a:schemeClr val="tx1"/>
                            </a:solidFill>
                            <a:latin typeface="Cambria Math" panose="02040503050406030204" pitchFamily="18" charset="0"/>
                            <a:ea typeface="Cambria Math" panose="02040503050406030204" pitchFamily="18" charset="0"/>
                          </a:rPr>
                          <m:t>𝑡</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0</m:t>
                        </m:r>
                      </m:sub>
                      <m:sup>
                        <m:r>
                          <a:rPr lang="en-US" sz="1400" i="1">
                            <a:solidFill>
                              <a:schemeClr val="tx1"/>
                            </a:solidFill>
                            <a:latin typeface="Cambria Math" panose="02040503050406030204" pitchFamily="18" charset="0"/>
                            <a:ea typeface="Cambria Math" panose="02040503050406030204" pitchFamily="18" charset="0"/>
                          </a:rPr>
                          <m:t>𝑡</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𝑇</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1</m:t>
                        </m:r>
                      </m:sup>
                      <m:e>
                        <m:sSub>
                          <m:sSubPr>
                            <m:ctrlPr>
                              <a:rPr lang="en-US" sz="1400" i="1">
                                <a:solidFill>
                                  <a:schemeClr val="tx1"/>
                                </a:solidFill>
                                <a:latin typeface="Cambria Math" panose="02040503050406030204" pitchFamily="18" charset="0"/>
                                <a:ea typeface="Cambria Math" panose="02040503050406030204" pitchFamily="18" charset="0"/>
                              </a:rPr>
                            </m:ctrlPr>
                          </m:sSubPr>
                          <m:e>
                            <m:r>
                              <m:rPr>
                                <m:sty m:val="p"/>
                              </m:rP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r>
                          <m:rPr>
                            <m:sty m:val="p"/>
                          </m:rPr>
                          <a:rPr lang="en-US" sz="1400">
                            <a:solidFill>
                              <a:schemeClr val="tx1"/>
                            </a:solidFill>
                            <a:latin typeface="Cambria Math" panose="02040503050406030204" pitchFamily="18" charset="0"/>
                            <a:ea typeface="Cambria Math" panose="02040503050406030204" pitchFamily="18" charset="0"/>
                          </a:rPr>
                          <m:t>log</m:t>
                        </m:r>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ea typeface="Cambria Math" panose="02040503050406030204" pitchFamily="18" charset="0"/>
                              </a:rPr>
                              <m:t>𝜋</m:t>
                            </m:r>
                          </m:e>
                          <m:sub>
                            <m:r>
                              <a:rPr lang="en-US" sz="1400" i="1" dirty="0">
                                <a:solidFill>
                                  <a:schemeClr val="tx1"/>
                                </a:solidFill>
                                <a:latin typeface="Cambria Math" panose="02040503050406030204" pitchFamily="18" charset="0"/>
                                <a:ea typeface="Cambria Math" panose="02040503050406030204" pitchFamily="18" charset="0"/>
                              </a:rPr>
                              <m:t>𝜃</m:t>
                            </m:r>
                          </m:sub>
                        </m:sSub>
                        <m:d>
                          <m:dPr>
                            <m:ctrlPr>
                              <a:rPr lang="en-US" sz="1400" i="1" dirty="0">
                                <a:solidFill>
                                  <a:schemeClr val="tx1"/>
                                </a:solidFill>
                                <a:latin typeface="Cambria Math" panose="02040503050406030204" pitchFamily="18" charset="0"/>
                              </a:rPr>
                            </m:ctrlPr>
                          </m:dPr>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𝑎</m:t>
                                </m:r>
                              </m:e>
                              <m:sub>
                                <m:r>
                                  <a:rPr lang="en-US" sz="1400" i="1" dirty="0">
                                    <a:solidFill>
                                      <a:schemeClr val="tx1"/>
                                    </a:solidFill>
                                    <a:latin typeface="Cambria Math" panose="02040503050406030204" pitchFamily="18" charset="0"/>
                                  </a:rPr>
                                  <m:t>𝑡</m:t>
                                </m:r>
                              </m:sub>
                            </m:sSub>
                          </m:e>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𝑠</m:t>
                                </m:r>
                              </m:e>
                              <m:sub>
                                <m:r>
                                  <a:rPr lang="en-US" sz="1400" i="1" dirty="0">
                                    <a:solidFill>
                                      <a:schemeClr val="tx1"/>
                                    </a:solidFill>
                                    <a:latin typeface="Cambria Math" panose="02040503050406030204" pitchFamily="18" charset="0"/>
                                  </a:rPr>
                                  <m:t>𝑡</m:t>
                                </m:r>
                              </m:sub>
                            </m:sSub>
                          </m:e>
                        </m:d>
                        <m:r>
                          <a:rPr lang="en-US" sz="1400" i="1" dirty="0">
                            <a:solidFill>
                              <a:schemeClr val="tx1"/>
                            </a:solidFill>
                            <a:latin typeface="Cambria Math" panose="02040503050406030204" pitchFamily="18" charset="0"/>
                          </a:rPr>
                          <m:t>(</m:t>
                        </m:r>
                        <m:r>
                          <a:rPr lang="en-US" sz="1400" i="1" dirty="0">
                            <a:solidFill>
                              <a:schemeClr val="tx1"/>
                            </a:solidFill>
                            <a:latin typeface="Cambria Math" panose="02040503050406030204" pitchFamily="18" charset="0"/>
                          </a:rPr>
                          <m:t>𝑏</m:t>
                        </m:r>
                        <m:d>
                          <m:dPr>
                            <m:ctrlPr>
                              <a:rPr lang="en-US" sz="1400" i="1" dirty="0">
                                <a:solidFill>
                                  <a:schemeClr val="tx1"/>
                                </a:solidFill>
                                <a:latin typeface="Cambria Math" panose="02040503050406030204" pitchFamily="18" charset="0"/>
                              </a:rPr>
                            </m:ctrlPr>
                          </m:dPr>
                          <m:e>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𝑠</m:t>
                                </m:r>
                              </m:e>
                              <m:sub>
                                <m:r>
                                  <a:rPr lang="en-US" sz="1400" i="1" dirty="0">
                                    <a:solidFill>
                                      <a:schemeClr val="tx1"/>
                                    </a:solidFill>
                                    <a:latin typeface="Cambria Math" panose="02040503050406030204" pitchFamily="18" charset="0"/>
                                  </a:rPr>
                                  <m:t>𝑡</m:t>
                                </m:r>
                              </m:sub>
                            </m:sSub>
                          </m:e>
                        </m:d>
                        <m:r>
                          <a:rPr lang="en-US" sz="1400" b="0" i="1" dirty="0" smtClean="0">
                            <a:solidFill>
                              <a:schemeClr val="tx1"/>
                            </a:solidFill>
                            <a:latin typeface="Cambria Math" panose="02040503050406030204" pitchFamily="18" charset="0"/>
                          </a:rPr>
                          <m:t>)</m:t>
                        </m:r>
                      </m:e>
                    </m:nary>
                    <m:r>
                      <a:rPr lang="en-US" sz="1400" b="0" i="1" dirty="0" smtClean="0">
                        <a:solidFill>
                          <a:schemeClr val="tx1"/>
                        </a:solidFill>
                        <a:latin typeface="Cambria Math" panose="02040503050406030204" pitchFamily="18" charset="0"/>
                      </a:rPr>
                      <m:t>]</m:t>
                    </m:r>
                  </m:oMath>
                </a14:m>
                <a:endParaRPr lang="en-US" sz="1400" dirty="0">
                  <a:solidFill>
                    <a:schemeClr val="tx1"/>
                  </a:solidFill>
                </a:endParaRPr>
              </a:p>
            </p:txBody>
          </p:sp>
        </mc:Choice>
        <mc:Fallback xmlns="">
          <p:sp>
            <p:nvSpPr>
              <p:cNvPr id="22" name="Rectangle 21">
                <a:extLst>
                  <a:ext uri="{FF2B5EF4-FFF2-40B4-BE49-F238E27FC236}">
                    <a16:creationId xmlns:a16="http://schemas.microsoft.com/office/drawing/2014/main" id="{A654213E-693B-4B50-9DDE-86E7C5D805EA}"/>
                  </a:ext>
                </a:extLst>
              </p:cNvPr>
              <p:cNvSpPr>
                <a:spLocks noRot="1" noChangeAspect="1" noMove="1" noResize="1" noEditPoints="1" noAdjustHandles="1" noChangeArrowheads="1" noChangeShapeType="1" noTextEdit="1"/>
              </p:cNvSpPr>
              <p:nvPr/>
            </p:nvSpPr>
            <p:spPr>
              <a:xfrm>
                <a:off x="5464887" y="3965418"/>
                <a:ext cx="6271706" cy="1398392"/>
              </a:xfrm>
              <a:prstGeom prst="rect">
                <a:avLst/>
              </a:prstGeom>
              <a:blipFill>
                <a:blip r:embed="rId4"/>
                <a:stretch>
                  <a:fillRect/>
                </a:stretch>
              </a:blipFill>
            </p:spPr>
            <p:txBody>
              <a:bodyPr/>
              <a:lstStyle/>
              <a:p>
                <a:r>
                  <a:rPr lang="en-US">
                    <a:noFill/>
                  </a:rPr>
                  <a:t> </a:t>
                </a:r>
              </a:p>
            </p:txBody>
          </p:sp>
        </mc:Fallback>
      </mc:AlternateContent>
      <p:sp>
        <p:nvSpPr>
          <p:cNvPr id="30" name="Arrow: Down 29">
            <a:extLst>
              <a:ext uri="{FF2B5EF4-FFF2-40B4-BE49-F238E27FC236}">
                <a16:creationId xmlns:a16="http://schemas.microsoft.com/office/drawing/2014/main" id="{697DE06F-C3D1-4160-9909-AE1C2DB3E3E8}"/>
              </a:ext>
            </a:extLst>
          </p:cNvPr>
          <p:cNvSpPr/>
          <p:nvPr/>
        </p:nvSpPr>
        <p:spPr>
          <a:xfrm>
            <a:off x="9944001" y="5183110"/>
            <a:ext cx="376517" cy="13983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A00CA421-E619-4C1D-90C7-8141E5216DF9}"/>
              </a:ext>
            </a:extLst>
          </p:cNvPr>
          <p:cNvSpPr/>
          <p:nvPr/>
        </p:nvSpPr>
        <p:spPr>
          <a:xfrm rot="10800000">
            <a:off x="4292300" y="6273680"/>
            <a:ext cx="5486399" cy="45703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eft Brace 35">
            <a:extLst>
              <a:ext uri="{FF2B5EF4-FFF2-40B4-BE49-F238E27FC236}">
                <a16:creationId xmlns:a16="http://schemas.microsoft.com/office/drawing/2014/main" id="{2AA2D8AB-8A7E-4173-96AE-B7FD234149B3}"/>
              </a:ext>
            </a:extLst>
          </p:cNvPr>
          <p:cNvSpPr/>
          <p:nvPr/>
        </p:nvSpPr>
        <p:spPr>
          <a:xfrm rot="5400000">
            <a:off x="9952710" y="3691866"/>
            <a:ext cx="350113" cy="2658252"/>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1DF1F961-EB24-4D7C-913C-BACAD2CC3BC3}"/>
              </a:ext>
            </a:extLst>
          </p:cNvPr>
          <p:cNvCxnSpPr>
            <a:cxnSpLocks/>
            <a:stCxn id="31" idx="3"/>
            <a:endCxn id="20" idx="2"/>
          </p:cNvCxnSpPr>
          <p:nvPr/>
        </p:nvCxnSpPr>
        <p:spPr>
          <a:xfrm rot="10800000">
            <a:off x="2704616" y="6084728"/>
            <a:ext cx="1587684" cy="4174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931635"/>
      </p:ext>
    </p:extLst>
  </p:cSld>
  <p:clrMapOvr>
    <a:masterClrMapping/>
  </p:clrMapOvr>
  <p:transition spd="slow">
    <p:circle/>
  </p:transition>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997513" y="411933"/>
            <a:ext cx="2435382" cy="98682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Reducing variance  (base-line)</a:t>
            </a:r>
          </a:p>
        </p:txBody>
      </p:sp>
      <mc:AlternateContent xmlns:mc="http://schemas.openxmlformats.org/markup-compatibility/2006" xmlns:a14="http://schemas.microsoft.com/office/drawing/2010/main">
        <mc:Choice Requires="a14">
          <p:sp>
            <p:nvSpPr>
              <p:cNvPr id="3" name="Rectangle 2"/>
              <p:cNvSpPr/>
              <p:nvPr/>
            </p:nvSpPr>
            <p:spPr>
              <a:xfrm>
                <a:off x="602055" y="1855961"/>
                <a:ext cx="5613149" cy="61563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rPr>
                            <m:t>𝐽</m:t>
                          </m:r>
                        </m:e>
                        <m:sub>
                          <m:r>
                            <a:rPr lang="en-US" i="1">
                              <a:solidFill>
                                <a:schemeClr val="tx1"/>
                              </a:solidFill>
                              <a:latin typeface="Cambria Math" panose="02040503050406030204" pitchFamily="18" charset="0"/>
                            </a:rPr>
                            <m:t>𝑎𝑣𝑅</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𝜃</m:t>
                          </m:r>
                        </m:e>
                      </m:d>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𝐸</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b>
                      </m:sSub>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ea typeface="Cambria Math" panose="02040503050406030204" pitchFamily="18" charset="0"/>
                            </a:rPr>
                            <m:t>𝑙𝑜𝑔</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𝑄</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p>
                          </m:sSup>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d>
                    </m:oMath>
                  </m:oMathPara>
                </a14:m>
                <a:endParaRPr lang="en-US" dirty="0">
                  <a:solidFill>
                    <a:schemeClr val="tx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602055" y="1855961"/>
                <a:ext cx="5613149" cy="615635"/>
              </a:xfrm>
              <a:prstGeom prst="rect">
                <a:avLst/>
              </a:prstGeom>
              <a:blipFill rotWithShape="0">
                <a:blip r:embed="rId2"/>
                <a:stretch>
                  <a:fillRect/>
                </a:stretch>
              </a:blipFill>
            </p:spPr>
            <p:txBody>
              <a:bodyPr/>
              <a:lstStyle/>
              <a:p>
                <a:r>
                  <a:rPr lang="en-US">
                    <a:noFill/>
                  </a:rPr>
                  <a:t> </a:t>
                </a:r>
              </a:p>
            </p:txBody>
          </p:sp>
        </mc:Fallback>
      </mc:AlternateContent>
      <p:sp>
        <p:nvSpPr>
          <p:cNvPr id="5" name="Rectangle 4"/>
          <p:cNvSpPr/>
          <p:nvPr/>
        </p:nvSpPr>
        <p:spPr>
          <a:xfrm>
            <a:off x="7377065" y="1579829"/>
            <a:ext cx="3720974" cy="1167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Subtract some </a:t>
            </a:r>
            <a:r>
              <a:rPr lang="en-US" sz="1200" dirty="0">
                <a:solidFill>
                  <a:srgbClr val="FF0000"/>
                </a:solidFill>
              </a:rPr>
              <a:t>base-line function </a:t>
            </a:r>
            <a:r>
              <a:rPr lang="en-US" sz="1200" dirty="0"/>
              <a:t>without having impact </a:t>
            </a:r>
            <a:r>
              <a:rPr lang="en-US" sz="1200" dirty="0">
                <a:solidFill>
                  <a:srgbClr val="FF0000"/>
                </a:solidFill>
              </a:rPr>
              <a:t>on our expectation </a:t>
            </a:r>
            <a:r>
              <a:rPr lang="en-US" sz="1200" dirty="0"/>
              <a:t>but </a:t>
            </a:r>
            <a:r>
              <a:rPr lang="en-US" sz="1200" dirty="0">
                <a:solidFill>
                  <a:srgbClr val="FF0000"/>
                </a:solidFill>
              </a:rPr>
              <a:t>reducing variance</a:t>
            </a:r>
          </a:p>
        </p:txBody>
      </p:sp>
      <p:cxnSp>
        <p:nvCxnSpPr>
          <p:cNvPr id="7" name="Straight Arrow Connector 6"/>
          <p:cNvCxnSpPr>
            <a:stCxn id="3" idx="3"/>
            <a:endCxn id="5" idx="1"/>
          </p:cNvCxnSpPr>
          <p:nvPr/>
        </p:nvCxnSpPr>
        <p:spPr>
          <a:xfrm flipV="1">
            <a:off x="6215204" y="2163778"/>
            <a:ext cx="11618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6430978" y="3331675"/>
                <a:ext cx="5613149" cy="61563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𝐸</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b>
                      </m:sSub>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ea typeface="Cambria Math" panose="02040503050406030204" pitchFamily="18" charset="0"/>
                            </a:rPr>
                            <m:t>𝑙𝑜𝑔</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p>
                          </m:sSup>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oMath>
                  </m:oMathPara>
                </a14:m>
                <a:endParaRPr lang="en-US"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430978" y="3331675"/>
                <a:ext cx="5613149" cy="61563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430977" y="4418089"/>
                <a:ext cx="5613149" cy="61563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𝐸</m:t>
                        </m:r>
                      </m:e>
                      <m: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𝜋</m:t>
                            </m:r>
                          </m:e>
                          <m:sub>
                            <m:r>
                              <a:rPr lang="en-US" sz="1600" i="1">
                                <a:solidFill>
                                  <a:schemeClr val="tx1"/>
                                </a:solidFill>
                                <a:latin typeface="Cambria Math" panose="02040503050406030204" pitchFamily="18" charset="0"/>
                                <a:ea typeface="Cambria Math" panose="02040503050406030204" pitchFamily="18" charset="0"/>
                              </a:rPr>
                              <m:t>𝜃</m:t>
                            </m:r>
                          </m:sub>
                        </m:sSub>
                      </m:sub>
                    </m:sSub>
                    <m:d>
                      <m:dPr>
                        <m:ctrlPr>
                          <a:rPr lang="en-US" sz="1600" i="1">
                            <a:solidFill>
                              <a:schemeClr val="tx1"/>
                            </a:solidFill>
                            <a:latin typeface="Cambria Math" panose="02040503050406030204" pitchFamily="18" charset="0"/>
                            <a:ea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m:t>
                            </m:r>
                          </m:e>
                          <m:sub>
                            <m:r>
                              <a:rPr lang="en-US" sz="1600" i="1">
                                <a:solidFill>
                                  <a:schemeClr val="tx1"/>
                                </a:solidFill>
                                <a:latin typeface="Cambria Math" panose="02040503050406030204" pitchFamily="18" charset="0"/>
                                <a:ea typeface="Cambria Math" panose="02040503050406030204" pitchFamily="18" charset="0"/>
                              </a:rPr>
                              <m:t>𝜃</m:t>
                            </m:r>
                          </m:sub>
                        </m:sSub>
                        <m:r>
                          <a:rPr lang="en-US" sz="1600" i="1">
                            <a:solidFill>
                              <a:schemeClr val="tx1"/>
                            </a:solidFill>
                            <a:latin typeface="Cambria Math" panose="02040503050406030204" pitchFamily="18" charset="0"/>
                            <a:ea typeface="Cambria Math" panose="02040503050406030204" pitchFamily="18" charset="0"/>
                          </a:rPr>
                          <m:t>𝑙𝑜𝑔</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𝜋</m:t>
                            </m:r>
                          </m:e>
                          <m:sub>
                            <m:r>
                              <a:rPr lang="en-US" sz="1600" i="1">
                                <a:solidFill>
                                  <a:schemeClr val="tx1"/>
                                </a:solidFill>
                                <a:latin typeface="Cambria Math" panose="02040503050406030204" pitchFamily="18" charset="0"/>
                                <a:ea typeface="Cambria Math" panose="02040503050406030204" pitchFamily="18" charset="0"/>
                              </a:rPr>
                              <m:t>𝜃</m:t>
                            </m:r>
                          </m:sub>
                        </m:sSub>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𝑠</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𝑎</m:t>
                            </m:r>
                          </m:e>
                        </m:d>
                        <m:sSup>
                          <m:sSupPr>
                            <m:ctrlPr>
                              <a:rPr lang="en-US" sz="1600" i="1">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𝑄</m:t>
                            </m:r>
                          </m:e>
                          <m:sup>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𝜋</m:t>
                                </m:r>
                              </m:e>
                              <m:sub>
                                <m:r>
                                  <a:rPr lang="en-US" sz="1600" i="1">
                                    <a:solidFill>
                                      <a:schemeClr val="tx1"/>
                                    </a:solidFill>
                                    <a:latin typeface="Cambria Math" panose="02040503050406030204" pitchFamily="18" charset="0"/>
                                    <a:ea typeface="Cambria Math" panose="02040503050406030204" pitchFamily="18" charset="0"/>
                                  </a:rPr>
                                  <m:t>𝜃</m:t>
                                </m:r>
                              </m:sub>
                            </m:sSub>
                          </m:sup>
                        </m:sSup>
                        <m:d>
                          <m:dPr>
                            <m:ctrlPr>
                              <a:rPr lang="en-US" sz="1600" i="1">
                                <a:solidFill>
                                  <a:schemeClr val="tx1"/>
                                </a:solidFill>
                                <a:latin typeface="Cambria Math" panose="02040503050406030204" pitchFamily="18" charset="0"/>
                                <a:ea typeface="Cambria Math" panose="02040503050406030204" pitchFamily="18" charset="0"/>
                              </a:rPr>
                            </m:ctrlPr>
                          </m:dPr>
                          <m:e>
                            <m:r>
                              <a:rPr lang="en-US" sz="1600" i="1">
                                <a:solidFill>
                                  <a:schemeClr val="tx1"/>
                                </a:solidFill>
                                <a:latin typeface="Cambria Math" panose="02040503050406030204" pitchFamily="18" charset="0"/>
                              </a:rPr>
                              <m:t>𝑠</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𝑎</m:t>
                            </m:r>
                          </m:e>
                        </m:d>
                      </m:e>
                    </m:d>
                  </m:oMath>
                </a14:m>
                <a:r>
                  <a:rPr lang="en-US" sz="1600" dirty="0">
                    <a:solidFill>
                      <a:schemeClr val="tx1"/>
                    </a:solidFill>
                  </a:rPr>
                  <a:t>-</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𝐸</m:t>
                        </m:r>
                      </m:e>
                      <m: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𝜋</m:t>
                            </m:r>
                          </m:e>
                          <m:sub>
                            <m:r>
                              <a:rPr lang="en-US" sz="1600" i="1">
                                <a:solidFill>
                                  <a:schemeClr val="tx1"/>
                                </a:solidFill>
                                <a:latin typeface="Cambria Math" panose="02040503050406030204" pitchFamily="18" charset="0"/>
                                <a:ea typeface="Cambria Math" panose="02040503050406030204" pitchFamily="18" charset="0"/>
                              </a:rPr>
                              <m:t>𝜃</m:t>
                            </m:r>
                          </m:sub>
                        </m:sSub>
                      </m:sub>
                    </m:sSub>
                    <m:d>
                      <m:dPr>
                        <m:ctrlPr>
                          <a:rPr lang="en-US" sz="1600" i="1">
                            <a:solidFill>
                              <a:schemeClr val="tx1"/>
                            </a:solidFill>
                            <a:latin typeface="Cambria Math" panose="02040503050406030204" pitchFamily="18" charset="0"/>
                            <a:ea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m:t>
                            </m:r>
                          </m:e>
                          <m:sub>
                            <m:r>
                              <a:rPr lang="en-US" sz="1600" i="1">
                                <a:solidFill>
                                  <a:schemeClr val="tx1"/>
                                </a:solidFill>
                                <a:latin typeface="Cambria Math" panose="02040503050406030204" pitchFamily="18" charset="0"/>
                                <a:ea typeface="Cambria Math" panose="02040503050406030204" pitchFamily="18" charset="0"/>
                              </a:rPr>
                              <m:t>𝜃</m:t>
                            </m:r>
                          </m:sub>
                        </m:sSub>
                        <m:r>
                          <a:rPr lang="en-US" sz="1600" i="1">
                            <a:solidFill>
                              <a:schemeClr val="tx1"/>
                            </a:solidFill>
                            <a:latin typeface="Cambria Math" panose="02040503050406030204" pitchFamily="18" charset="0"/>
                            <a:ea typeface="Cambria Math" panose="02040503050406030204" pitchFamily="18" charset="0"/>
                          </a:rPr>
                          <m:t>𝑙𝑜𝑔</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𝜋</m:t>
                            </m:r>
                          </m:e>
                          <m:sub>
                            <m:r>
                              <a:rPr lang="en-US" sz="1600" i="1">
                                <a:solidFill>
                                  <a:schemeClr val="tx1"/>
                                </a:solidFill>
                                <a:latin typeface="Cambria Math" panose="02040503050406030204" pitchFamily="18" charset="0"/>
                                <a:ea typeface="Cambria Math" panose="02040503050406030204" pitchFamily="18" charset="0"/>
                              </a:rPr>
                              <m:t>𝜃</m:t>
                            </m:r>
                          </m:sub>
                        </m:sSub>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𝑠</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𝐵</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m:t>
                        </m:r>
                      </m:e>
                    </m:d>
                  </m:oMath>
                </a14:m>
                <a:endParaRPr lang="en-US"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6430977" y="4418089"/>
                <a:ext cx="5613149" cy="615635"/>
              </a:xfrm>
              <a:prstGeom prst="rect">
                <a:avLst/>
              </a:prstGeom>
              <a:blipFill rotWithShape="0">
                <a:blip r:embed="rId4"/>
                <a:stretch>
                  <a:fillRect/>
                </a:stretch>
              </a:blipFill>
            </p:spPr>
            <p:txBody>
              <a:bodyPr/>
              <a:lstStyle/>
              <a:p>
                <a:r>
                  <a:rPr lang="en-US">
                    <a:noFill/>
                  </a:rPr>
                  <a:t> </a:t>
                </a:r>
              </a:p>
            </p:txBody>
          </p:sp>
        </mc:Fallback>
      </mc:AlternateContent>
      <p:cxnSp>
        <p:nvCxnSpPr>
          <p:cNvPr id="14" name="Straight Arrow Connector 13"/>
          <p:cNvCxnSpPr>
            <a:stCxn id="5" idx="2"/>
            <a:endCxn id="9" idx="0"/>
          </p:cNvCxnSpPr>
          <p:nvPr/>
        </p:nvCxnSpPr>
        <p:spPr>
          <a:xfrm>
            <a:off x="9237552" y="2747726"/>
            <a:ext cx="1" cy="58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2"/>
            <a:endCxn id="12" idx="0"/>
          </p:cNvCxnSpPr>
          <p:nvPr/>
        </p:nvCxnSpPr>
        <p:spPr>
          <a:xfrm flipH="1">
            <a:off x="9237552" y="3947310"/>
            <a:ext cx="1" cy="470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8" name="Diagram 17"/>
              <p:cNvGraphicFramePr/>
              <p:nvPr>
                <p:extLst>
                  <p:ext uri="{D42A27DB-BD31-4B8C-83A1-F6EECF244321}">
                    <p14:modId xmlns:p14="http://schemas.microsoft.com/office/powerpoint/2010/main" val="262683970"/>
                  </p:ext>
                </p:extLst>
              </p:nvPr>
            </p:nvGraphicFramePr>
            <p:xfrm>
              <a:off x="7122057" y="5423022"/>
              <a:ext cx="4922069" cy="6156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18" name="Diagram 17"/>
              <p:cNvGraphicFramePr/>
              <p:nvPr>
                <p:extLst>
                  <p:ext uri="{D42A27DB-BD31-4B8C-83A1-F6EECF244321}">
                    <p14:modId xmlns:p14="http://schemas.microsoft.com/office/powerpoint/2010/main" val="262683970"/>
                  </p:ext>
                </p:extLst>
              </p:nvPr>
            </p:nvGraphicFramePr>
            <p:xfrm>
              <a:off x="7122057" y="5423022"/>
              <a:ext cx="4922069" cy="61563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mc:AlternateContent xmlns:mc="http://schemas.openxmlformats.org/markup-compatibility/2006" xmlns:a14="http://schemas.microsoft.com/office/drawing/2010/main">
        <mc:Choice Requires="a14">
          <p:sp>
            <p:nvSpPr>
              <p:cNvPr id="21" name="Rectangle 20"/>
              <p:cNvSpPr/>
              <p:nvPr/>
            </p:nvSpPr>
            <p:spPr>
              <a:xfrm>
                <a:off x="10532750" y="6201620"/>
                <a:ext cx="1511376" cy="369332"/>
              </a:xfrm>
              <a:prstGeom prst="rect">
                <a:avLst/>
              </a:prstGeom>
              <a:solidFill>
                <a:srgbClr val="FFFF00"/>
              </a:solidFill>
            </p:spPr>
            <p:txBody>
              <a:bodyPr wrap="none">
                <a:spAutoFit/>
              </a:bodyPr>
              <a:lstStyle/>
              <a:p>
                <a:pPr lvl="0"/>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sub>
                      <m:sup/>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oMath>
                </a14:m>
                <a:r>
                  <a:rPr lang="en-US" dirty="0"/>
                  <a:t>=1</a:t>
                </a:r>
              </a:p>
            </p:txBody>
          </p:sp>
        </mc:Choice>
        <mc:Fallback xmlns="">
          <p:sp>
            <p:nvSpPr>
              <p:cNvPr id="21" name="Rectangle 20"/>
              <p:cNvSpPr>
                <a:spLocks noRot="1" noChangeAspect="1" noMove="1" noResize="1" noEditPoints="1" noAdjustHandles="1" noChangeArrowheads="1" noChangeShapeType="1" noTextEdit="1"/>
              </p:cNvSpPr>
              <p:nvPr/>
            </p:nvSpPr>
            <p:spPr>
              <a:xfrm>
                <a:off x="10532750" y="6201620"/>
                <a:ext cx="1511376" cy="369332"/>
              </a:xfrm>
              <a:prstGeom prst="rect">
                <a:avLst/>
              </a:prstGeom>
              <a:blipFill rotWithShape="0">
                <a:blip r:embed="rId14"/>
                <a:stretch>
                  <a:fillRect l="-22581" t="-119672" r="-2419" b="-183607"/>
                </a:stretch>
              </a:blipFill>
            </p:spPr>
            <p:txBody>
              <a:bodyPr/>
              <a:lstStyle/>
              <a:p>
                <a:r>
                  <a:rPr lang="en-US">
                    <a:noFill/>
                  </a:rPr>
                  <a:t> </a:t>
                </a:r>
              </a:p>
            </p:txBody>
          </p:sp>
        </mc:Fallback>
      </mc:AlternateContent>
      <p:sp>
        <p:nvSpPr>
          <p:cNvPr id="32" name="Left Brace 31"/>
          <p:cNvSpPr/>
          <p:nvPr/>
        </p:nvSpPr>
        <p:spPr>
          <a:xfrm rot="5400000">
            <a:off x="10506545" y="4114797"/>
            <a:ext cx="353087" cy="21366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5400000">
            <a:off x="11527322" y="5787426"/>
            <a:ext cx="203711" cy="4436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33"/>
              <p:cNvSpPr/>
              <p:nvPr/>
            </p:nvSpPr>
            <p:spPr>
              <a:xfrm>
                <a:off x="602055" y="3702868"/>
                <a:ext cx="4060480" cy="4888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 xmlns:m="http://schemas.openxmlformats.org/officeDocument/2006/math">
                    <m:nary>
                      <m:naryPr>
                        <m:chr m:val="∑"/>
                        <m:supHide m:val="on"/>
                        <m:ctrlPr>
                          <a:rPr lang="en-US" i="1" smtClean="0">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𝑆</m:t>
                        </m:r>
                      </m:sub>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𝑑</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𝜋</m:t>
                                </m:r>
                              </m:e>
                              <m:sub>
                                <m:r>
                                  <a:rPr lang="en-US" i="1">
                                    <a:solidFill>
                                      <a:schemeClr val="tx1"/>
                                    </a:solidFill>
                                    <a:latin typeface="Cambria Math" panose="02040503050406030204" pitchFamily="18" charset="0"/>
                                  </a:rPr>
                                  <m:t>𝜃</m:t>
                                </m:r>
                              </m:sub>
                            </m:sSub>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e>
                    </m:nary>
                    <m:r>
                      <a:rPr lang="en-US" b="0" i="1" smtClean="0">
                        <a:solidFill>
                          <a:schemeClr val="tx1"/>
                        </a:solidFill>
                        <a:latin typeface="Cambria Math" panose="02040503050406030204" pitchFamily="18" charset="0"/>
                      </a:rPr>
                      <m:t>1</m:t>
                    </m:r>
                  </m:oMath>
                </a14:m>
                <a:r>
                  <a:rPr lang="en-US" dirty="0">
                    <a:solidFill>
                      <a:schemeClr val="tx1"/>
                    </a:solidFill>
                  </a:rPr>
                  <a:t>=0</a:t>
                </a:r>
              </a:p>
            </p:txBody>
          </p:sp>
        </mc:Choice>
        <mc:Fallback xmlns="">
          <p:sp>
            <p:nvSpPr>
              <p:cNvPr id="34" name="Rectangle 33"/>
              <p:cNvSpPr>
                <a:spLocks noRot="1" noChangeAspect="1" noMove="1" noResize="1" noEditPoints="1" noAdjustHandles="1" noChangeArrowheads="1" noChangeShapeType="1" noTextEdit="1"/>
              </p:cNvSpPr>
              <p:nvPr/>
            </p:nvSpPr>
            <p:spPr>
              <a:xfrm>
                <a:off x="602055" y="3702868"/>
                <a:ext cx="4060480" cy="488883"/>
              </a:xfrm>
              <a:prstGeom prst="rect">
                <a:avLst/>
              </a:prstGeom>
              <a:blipFill rotWithShape="0">
                <a:blip r:embed="rId15"/>
                <a:stretch>
                  <a:fillRect t="-73494" b="-122892"/>
                </a:stretch>
              </a:blipFill>
            </p:spPr>
            <p:txBody>
              <a:bodyPr/>
              <a:lstStyle/>
              <a:p>
                <a:r>
                  <a:rPr lang="en-US">
                    <a:noFill/>
                  </a:rPr>
                  <a:t> </a:t>
                </a:r>
              </a:p>
            </p:txBody>
          </p:sp>
        </mc:Fallback>
      </mc:AlternateContent>
      <p:sp>
        <p:nvSpPr>
          <p:cNvPr id="35" name="Left Brace 34"/>
          <p:cNvSpPr/>
          <p:nvPr/>
        </p:nvSpPr>
        <p:spPr>
          <a:xfrm>
            <a:off x="6717671" y="5441133"/>
            <a:ext cx="314608" cy="12674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Elbow Connector 36"/>
          <p:cNvCxnSpPr>
            <a:stCxn id="35" idx="1"/>
            <a:endCxn id="34" idx="3"/>
          </p:cNvCxnSpPr>
          <p:nvPr/>
        </p:nvCxnSpPr>
        <p:spPr>
          <a:xfrm rot="10800000">
            <a:off x="4662535" y="3947310"/>
            <a:ext cx="2055136" cy="21275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Down Arrow 39"/>
          <p:cNvSpPr/>
          <p:nvPr/>
        </p:nvSpPr>
        <p:spPr>
          <a:xfrm>
            <a:off x="2299580" y="4336610"/>
            <a:ext cx="332715" cy="11045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Rectangle 41"/>
              <p:cNvSpPr/>
              <p:nvPr/>
            </p:nvSpPr>
            <p:spPr>
              <a:xfrm>
                <a:off x="46876" y="5585992"/>
                <a:ext cx="4920560" cy="98682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𝐸</m:t>
                        </m:r>
                      </m:e>
                      <m:sub>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𝜋</m:t>
                            </m:r>
                          </m:e>
                          <m:sub>
                            <m:r>
                              <a:rPr lang="en-US" sz="1100" i="1">
                                <a:solidFill>
                                  <a:schemeClr val="tx1"/>
                                </a:solidFill>
                                <a:latin typeface="Cambria Math" panose="02040503050406030204" pitchFamily="18" charset="0"/>
                                <a:ea typeface="Cambria Math" panose="02040503050406030204" pitchFamily="18" charset="0"/>
                              </a:rPr>
                              <m:t>𝜃</m:t>
                            </m:r>
                          </m:sub>
                        </m:sSub>
                      </m:sub>
                    </m:sSub>
                    <m:d>
                      <m:dPr>
                        <m:ctrlPr>
                          <a:rPr lang="en-US" sz="1100" i="1">
                            <a:solidFill>
                              <a:schemeClr val="tx1"/>
                            </a:solidFill>
                            <a:latin typeface="Cambria Math" panose="02040503050406030204" pitchFamily="18" charset="0"/>
                            <a:ea typeface="Cambria Math" panose="02040503050406030204" pitchFamily="18" charset="0"/>
                          </a:rPr>
                        </m:ctrlPr>
                      </m:dPr>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m:t>
                            </m:r>
                          </m:e>
                          <m:sub>
                            <m:r>
                              <a:rPr lang="en-US" sz="1100" i="1">
                                <a:solidFill>
                                  <a:schemeClr val="tx1"/>
                                </a:solidFill>
                                <a:latin typeface="Cambria Math" panose="02040503050406030204" pitchFamily="18" charset="0"/>
                                <a:ea typeface="Cambria Math" panose="02040503050406030204" pitchFamily="18" charset="0"/>
                              </a:rPr>
                              <m:t>𝜃</m:t>
                            </m:r>
                          </m:sub>
                        </m:sSub>
                        <m:r>
                          <a:rPr lang="en-US" sz="1100" i="1">
                            <a:solidFill>
                              <a:schemeClr val="tx1"/>
                            </a:solidFill>
                            <a:latin typeface="Cambria Math" panose="02040503050406030204" pitchFamily="18" charset="0"/>
                            <a:ea typeface="Cambria Math" panose="02040503050406030204" pitchFamily="18" charset="0"/>
                          </a:rPr>
                          <m:t>𝑙𝑜𝑔</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𝜋</m:t>
                            </m:r>
                          </m:e>
                          <m:sub>
                            <m:r>
                              <a:rPr lang="en-US" sz="1100" i="1">
                                <a:solidFill>
                                  <a:schemeClr val="tx1"/>
                                </a:solidFill>
                                <a:latin typeface="Cambria Math" panose="02040503050406030204" pitchFamily="18" charset="0"/>
                                <a:ea typeface="Cambria Math" panose="02040503050406030204" pitchFamily="18" charset="0"/>
                              </a:rPr>
                              <m:t>𝜃</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𝑠</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𝑎</m:t>
                            </m:r>
                          </m:e>
                        </m:d>
                        <m:sSup>
                          <m:sSupPr>
                            <m:ctrlPr>
                              <a:rPr lang="en-US" sz="1100" i="1">
                                <a:solidFill>
                                  <a:schemeClr val="tx1"/>
                                </a:solidFill>
                                <a:latin typeface="Cambria Math" panose="02040503050406030204" pitchFamily="18" charset="0"/>
                              </a:rPr>
                            </m:ctrlPr>
                          </m:sSupPr>
                          <m:e>
                            <m:r>
                              <a:rPr lang="en-US" sz="1100" b="0" i="1" smtClean="0">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𝑄</m:t>
                            </m:r>
                          </m:e>
                          <m:sup>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𝜋</m:t>
                                </m:r>
                              </m:e>
                              <m:sub>
                                <m:r>
                                  <a:rPr lang="en-US" sz="1100" i="1">
                                    <a:solidFill>
                                      <a:schemeClr val="tx1"/>
                                    </a:solidFill>
                                    <a:latin typeface="Cambria Math" panose="02040503050406030204" pitchFamily="18" charset="0"/>
                                    <a:ea typeface="Cambria Math" panose="02040503050406030204" pitchFamily="18" charset="0"/>
                                  </a:rPr>
                                  <m:t>𝜃</m:t>
                                </m:r>
                              </m:sub>
                            </m:sSub>
                          </m:sup>
                        </m:sSup>
                        <m:d>
                          <m:dPr>
                            <m:ctrlPr>
                              <a:rPr lang="en-US" sz="1100" i="1">
                                <a:solidFill>
                                  <a:schemeClr val="tx1"/>
                                </a:solidFill>
                                <a:latin typeface="Cambria Math" panose="02040503050406030204" pitchFamily="18" charset="0"/>
                                <a:ea typeface="Cambria Math" panose="02040503050406030204" pitchFamily="18" charset="0"/>
                              </a:rPr>
                            </m:ctrlPr>
                          </m:dPr>
                          <m:e>
                            <m:r>
                              <a:rPr lang="en-US" sz="1100" i="1">
                                <a:solidFill>
                                  <a:schemeClr val="tx1"/>
                                </a:solidFill>
                                <a:latin typeface="Cambria Math" panose="02040503050406030204" pitchFamily="18" charset="0"/>
                              </a:rPr>
                              <m:t>𝑠</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𝑎</m:t>
                            </m:r>
                          </m:e>
                        </m:d>
                      </m:e>
                    </m:d>
                  </m:oMath>
                </a14:m>
                <a:r>
                  <a:rPr lang="en-US" sz="1100" dirty="0">
                    <a:solidFill>
                      <a:schemeClr val="tx1"/>
                    </a:solidFill>
                  </a:rPr>
                  <a:t>-</a:t>
                </a: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𝐸</m:t>
                        </m:r>
                      </m:e>
                      <m:sub>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𝜋</m:t>
                            </m:r>
                          </m:e>
                          <m:sub>
                            <m:r>
                              <a:rPr lang="en-US" sz="1100" i="1">
                                <a:solidFill>
                                  <a:schemeClr val="tx1"/>
                                </a:solidFill>
                                <a:latin typeface="Cambria Math" panose="02040503050406030204" pitchFamily="18" charset="0"/>
                                <a:ea typeface="Cambria Math" panose="02040503050406030204" pitchFamily="18" charset="0"/>
                              </a:rPr>
                              <m:t>𝜃</m:t>
                            </m:r>
                          </m:sub>
                        </m:sSub>
                      </m:sub>
                    </m:sSub>
                    <m:d>
                      <m:dPr>
                        <m:ctrlPr>
                          <a:rPr lang="en-US" sz="1100" i="1">
                            <a:solidFill>
                              <a:schemeClr val="tx1"/>
                            </a:solidFill>
                            <a:latin typeface="Cambria Math" panose="02040503050406030204" pitchFamily="18" charset="0"/>
                            <a:ea typeface="Cambria Math" panose="02040503050406030204" pitchFamily="18" charset="0"/>
                          </a:rPr>
                        </m:ctrlPr>
                      </m:dPr>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m:t>
                            </m:r>
                          </m:e>
                          <m:sub>
                            <m:r>
                              <a:rPr lang="en-US" sz="1100" i="1">
                                <a:solidFill>
                                  <a:schemeClr val="tx1"/>
                                </a:solidFill>
                                <a:latin typeface="Cambria Math" panose="02040503050406030204" pitchFamily="18" charset="0"/>
                                <a:ea typeface="Cambria Math" panose="02040503050406030204" pitchFamily="18" charset="0"/>
                              </a:rPr>
                              <m:t>𝜃</m:t>
                            </m:r>
                          </m:sub>
                        </m:sSub>
                        <m:r>
                          <a:rPr lang="en-US" sz="1100" i="1">
                            <a:solidFill>
                              <a:schemeClr val="tx1"/>
                            </a:solidFill>
                            <a:latin typeface="Cambria Math" panose="02040503050406030204" pitchFamily="18" charset="0"/>
                            <a:ea typeface="Cambria Math" panose="02040503050406030204" pitchFamily="18" charset="0"/>
                          </a:rPr>
                          <m:t>𝑙𝑜𝑔</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𝜋</m:t>
                            </m:r>
                          </m:e>
                          <m:sub>
                            <m:r>
                              <a:rPr lang="en-US" sz="1100" i="1">
                                <a:solidFill>
                                  <a:schemeClr val="tx1"/>
                                </a:solidFill>
                                <a:latin typeface="Cambria Math" panose="02040503050406030204" pitchFamily="18" charset="0"/>
                                <a:ea typeface="Cambria Math" panose="02040503050406030204" pitchFamily="18" charset="0"/>
                              </a:rPr>
                              <m:t>𝜃</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𝑠</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𝑎</m:t>
                            </m:r>
                          </m:e>
                        </m:d>
                        <m:r>
                          <a:rPr lang="en-US" sz="1100" b="0" i="1" smtClean="0">
                            <a:solidFill>
                              <a:schemeClr val="tx1"/>
                            </a:solidFill>
                            <a:latin typeface="Cambria Math" panose="02040503050406030204" pitchFamily="18" charset="0"/>
                          </a:rPr>
                          <m:t>𝐵</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𝑠</m:t>
                        </m:r>
                        <m:r>
                          <a:rPr lang="en-US" sz="1100" b="0" i="1" smtClean="0">
                            <a:solidFill>
                              <a:schemeClr val="tx1"/>
                            </a:solidFill>
                            <a:latin typeface="Cambria Math" panose="02040503050406030204" pitchFamily="18" charset="0"/>
                          </a:rPr>
                          <m:t>)</m:t>
                        </m:r>
                      </m:e>
                    </m:d>
                  </m:oMath>
                </a14:m>
                <a:r>
                  <a:rPr lang="en-US" sz="1200" dirty="0">
                    <a:solidFill>
                      <a:schemeClr val="tx1"/>
                    </a:solidFill>
                  </a:rPr>
                  <a:t>-&gt;</a:t>
                </a:r>
              </a:p>
              <a:p>
                <a:pPr algn="ct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𝐸</m:t>
                        </m:r>
                      </m:e>
                      <m:sub>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𝜋</m:t>
                            </m:r>
                          </m:e>
                          <m:sub>
                            <m:r>
                              <a:rPr lang="en-US" sz="1200" i="1">
                                <a:solidFill>
                                  <a:schemeClr val="tx1"/>
                                </a:solidFill>
                                <a:latin typeface="Cambria Math" panose="02040503050406030204" pitchFamily="18" charset="0"/>
                                <a:ea typeface="Cambria Math" panose="02040503050406030204" pitchFamily="18" charset="0"/>
                              </a:rPr>
                              <m:t>𝜃</m:t>
                            </m:r>
                          </m:sub>
                        </m:sSub>
                      </m:sub>
                    </m:sSub>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m:t>
                            </m:r>
                          </m:e>
                          <m:sub>
                            <m:r>
                              <a:rPr lang="en-US" sz="1200" i="1">
                                <a:solidFill>
                                  <a:schemeClr val="tx1"/>
                                </a:solidFill>
                                <a:latin typeface="Cambria Math" panose="02040503050406030204" pitchFamily="18" charset="0"/>
                                <a:ea typeface="Cambria Math" panose="02040503050406030204" pitchFamily="18" charset="0"/>
                              </a:rPr>
                              <m:t>𝜃</m:t>
                            </m:r>
                          </m:sub>
                        </m:sSub>
                        <m:r>
                          <a:rPr lang="en-US" sz="1200" i="1">
                            <a:solidFill>
                              <a:schemeClr val="tx1"/>
                            </a:solidFill>
                            <a:latin typeface="Cambria Math" panose="02040503050406030204" pitchFamily="18" charset="0"/>
                            <a:ea typeface="Cambria Math" panose="02040503050406030204" pitchFamily="18" charset="0"/>
                          </a:rPr>
                          <m:t>𝑙𝑜𝑔</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𝜋</m:t>
                            </m:r>
                          </m:e>
                          <m:sub>
                            <m:r>
                              <a:rPr lang="en-US" sz="1200" i="1">
                                <a:solidFill>
                                  <a:schemeClr val="tx1"/>
                                </a:solidFill>
                                <a:latin typeface="Cambria Math" panose="02040503050406030204" pitchFamily="18" charset="0"/>
                                <a:ea typeface="Cambria Math" panose="02040503050406030204" pitchFamily="18" charset="0"/>
                              </a:rPr>
                              <m:t>𝜃</m:t>
                            </m:r>
                          </m:sub>
                        </m:sSub>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𝑠</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𝑎</m:t>
                            </m:r>
                          </m:e>
                        </m:d>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𝑄</m:t>
                            </m:r>
                          </m:e>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𝜋</m:t>
                                </m:r>
                              </m:e>
                              <m:sub>
                                <m:r>
                                  <a:rPr lang="en-US" sz="1200" i="1">
                                    <a:solidFill>
                                      <a:schemeClr val="tx1"/>
                                    </a:solidFill>
                                    <a:latin typeface="Cambria Math" panose="02040503050406030204" pitchFamily="18" charset="0"/>
                                    <a:ea typeface="Cambria Math" panose="02040503050406030204" pitchFamily="18" charset="0"/>
                                  </a:rPr>
                                  <m:t>𝜃</m:t>
                                </m:r>
                              </m:sub>
                            </m:sSub>
                          </m:sup>
                        </m:sSup>
                        <m:d>
                          <m:dPr>
                            <m:ctrlPr>
                              <a:rPr lang="en-US" sz="1200" i="1">
                                <a:solidFill>
                                  <a:schemeClr val="tx1"/>
                                </a:solidFill>
                                <a:latin typeface="Cambria Math" panose="02040503050406030204" pitchFamily="18" charset="0"/>
                                <a:ea typeface="Cambria Math" panose="02040503050406030204" pitchFamily="18" charset="0"/>
                              </a:rPr>
                            </m:ctrlPr>
                          </m:dPr>
                          <m:e>
                            <m:r>
                              <a:rPr lang="en-US" sz="1200" i="1">
                                <a:solidFill>
                                  <a:schemeClr val="tx1"/>
                                </a:solidFill>
                                <a:latin typeface="Cambria Math" panose="02040503050406030204" pitchFamily="18" charset="0"/>
                              </a:rPr>
                              <m:t>𝑠</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𝑎</m:t>
                            </m:r>
                          </m:e>
                        </m:d>
                      </m:e>
                    </m:d>
                  </m:oMath>
                </a14:m>
                <a:r>
                  <a:rPr lang="en-US" sz="1200" dirty="0">
                    <a:solidFill>
                      <a:schemeClr val="tx1"/>
                    </a:solidFill>
                  </a:rPr>
                  <a:t>-0-&gt;</a:t>
                </a:r>
              </a:p>
              <a:p>
                <a:pPr algn="ctr"/>
                <a14:m>
                  <m:oMathPara xmlns:m="http://schemas.openxmlformats.org/officeDocument/2006/math">
                    <m:oMathParaPr>
                      <m:jc m:val="centerGroup"/>
                    </m:oMathParaPr>
                    <m:oMath xmlns:m="http://schemas.openxmlformats.org/officeDocument/2006/math">
                      <m:sSub>
                        <m:sSubPr>
                          <m:ctrlPr>
                            <a:rPr lang="en-US" sz="1200" i="1" smtClean="0">
                              <a:solidFill>
                                <a:srgbClr val="FF0000"/>
                              </a:solidFill>
                              <a:latin typeface="Cambria Math" panose="02040503050406030204" pitchFamily="18" charset="0"/>
                            </a:rPr>
                          </m:ctrlPr>
                        </m:sSubPr>
                        <m:e>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ea typeface="Cambria Math" panose="02040503050406030204" pitchFamily="18" charset="0"/>
                                </a:rPr>
                                <m:t>𝛻</m:t>
                              </m:r>
                            </m:e>
                            <m:sub>
                              <m:r>
                                <a:rPr lang="en-US" sz="1200" i="1">
                                  <a:solidFill>
                                    <a:srgbClr val="FF0000"/>
                                  </a:solidFill>
                                  <a:latin typeface="Cambria Math" panose="02040503050406030204" pitchFamily="18" charset="0"/>
                                  <a:ea typeface="Cambria Math" panose="02040503050406030204" pitchFamily="18" charset="0"/>
                                </a:rPr>
                                <m:t>𝜃</m:t>
                              </m:r>
                            </m:sub>
                          </m:sSub>
                          <m:r>
                            <a:rPr lang="en-US" sz="1200" i="1">
                              <a:solidFill>
                                <a:srgbClr val="FF0000"/>
                              </a:solidFill>
                              <a:latin typeface="Cambria Math" panose="02040503050406030204" pitchFamily="18" charset="0"/>
                            </a:rPr>
                            <m:t>𝐽</m:t>
                          </m:r>
                        </m:e>
                        <m:sub>
                          <m:r>
                            <a:rPr lang="en-US" sz="1200" i="1">
                              <a:solidFill>
                                <a:srgbClr val="FF0000"/>
                              </a:solidFill>
                              <a:latin typeface="Cambria Math" panose="02040503050406030204" pitchFamily="18" charset="0"/>
                            </a:rPr>
                            <m:t>𝑎𝑣𝑅</m:t>
                          </m:r>
                        </m:sub>
                      </m:sSub>
                      <m:d>
                        <m:dPr>
                          <m:ctrlPr>
                            <a:rPr lang="en-US" sz="1200" i="1">
                              <a:solidFill>
                                <a:srgbClr val="FF0000"/>
                              </a:solidFill>
                              <a:latin typeface="Cambria Math" panose="02040503050406030204" pitchFamily="18" charset="0"/>
                            </a:rPr>
                          </m:ctrlPr>
                        </m:dPr>
                        <m:e>
                          <m:r>
                            <a:rPr lang="en-US" sz="1200" i="1">
                              <a:solidFill>
                                <a:srgbClr val="FF0000"/>
                              </a:solidFill>
                              <a:latin typeface="Cambria Math" panose="02040503050406030204" pitchFamily="18" charset="0"/>
                              <a:ea typeface="Cambria Math" panose="02040503050406030204" pitchFamily="18" charset="0"/>
                            </a:rPr>
                            <m:t>𝜃</m:t>
                          </m:r>
                        </m:e>
                      </m:d>
                      <m:r>
                        <a:rPr lang="en-US" sz="1200" b="0" i="1" smtClean="0">
                          <a:solidFill>
                            <a:srgbClr val="FF0000"/>
                          </a:solidFill>
                          <a:latin typeface="Cambria Math" panose="02040503050406030204" pitchFamily="18" charset="0"/>
                          <a:ea typeface="Cambria Math" panose="02040503050406030204" pitchFamily="18" charset="0"/>
                        </a:rPr>
                        <m:t>=</m:t>
                      </m:r>
                      <m:sSub>
                        <m:sSubPr>
                          <m:ctrlPr>
                            <a:rPr lang="en-US" sz="1000" i="1">
                              <a:solidFill>
                                <a:srgbClr val="FF0000"/>
                              </a:solidFill>
                              <a:latin typeface="Cambria Math" panose="02040503050406030204" pitchFamily="18" charset="0"/>
                            </a:rPr>
                          </m:ctrlPr>
                        </m:sSubPr>
                        <m:e>
                          <m:r>
                            <a:rPr lang="en-US" sz="1000" i="1">
                              <a:solidFill>
                                <a:srgbClr val="FF0000"/>
                              </a:solidFill>
                              <a:latin typeface="Cambria Math" panose="02040503050406030204" pitchFamily="18" charset="0"/>
                            </a:rPr>
                            <m:t>𝐸</m:t>
                          </m:r>
                        </m:e>
                        <m:sub>
                          <m:sSub>
                            <m:sSubPr>
                              <m:ctrlPr>
                                <a:rPr lang="en-US" sz="1000" i="1">
                                  <a:solidFill>
                                    <a:srgbClr val="FF0000"/>
                                  </a:solidFill>
                                  <a:latin typeface="Cambria Math" panose="02040503050406030204" pitchFamily="18" charset="0"/>
                                </a:rPr>
                              </m:ctrlPr>
                            </m:sSubPr>
                            <m:e>
                              <m:r>
                                <a:rPr lang="en-US" sz="1000" i="1">
                                  <a:solidFill>
                                    <a:srgbClr val="FF0000"/>
                                  </a:solidFill>
                                  <a:latin typeface="Cambria Math" panose="02040503050406030204" pitchFamily="18" charset="0"/>
                                  <a:ea typeface="Cambria Math" panose="02040503050406030204" pitchFamily="18" charset="0"/>
                                </a:rPr>
                                <m:t>𝜋</m:t>
                              </m:r>
                            </m:e>
                            <m:sub>
                              <m:r>
                                <a:rPr lang="en-US" sz="1000" i="1">
                                  <a:solidFill>
                                    <a:srgbClr val="FF0000"/>
                                  </a:solidFill>
                                  <a:latin typeface="Cambria Math" panose="02040503050406030204" pitchFamily="18" charset="0"/>
                                  <a:ea typeface="Cambria Math" panose="02040503050406030204" pitchFamily="18" charset="0"/>
                                </a:rPr>
                                <m:t>𝜃</m:t>
                              </m:r>
                            </m:sub>
                          </m:sSub>
                        </m:sub>
                      </m:sSub>
                      <m:d>
                        <m:dPr>
                          <m:ctrlPr>
                            <a:rPr lang="en-US" sz="1000" i="1">
                              <a:solidFill>
                                <a:srgbClr val="FF0000"/>
                              </a:solidFill>
                              <a:latin typeface="Cambria Math" panose="02040503050406030204" pitchFamily="18" charset="0"/>
                              <a:ea typeface="Cambria Math" panose="02040503050406030204" pitchFamily="18" charset="0"/>
                            </a:rPr>
                          </m:ctrlPr>
                        </m:dPr>
                        <m:e>
                          <m:sSub>
                            <m:sSubPr>
                              <m:ctrlPr>
                                <a:rPr lang="en-US" sz="1000" i="1">
                                  <a:solidFill>
                                    <a:srgbClr val="FF0000"/>
                                  </a:solidFill>
                                  <a:latin typeface="Cambria Math" panose="02040503050406030204" pitchFamily="18" charset="0"/>
                                </a:rPr>
                              </m:ctrlPr>
                            </m:sSubPr>
                            <m:e>
                              <m:r>
                                <a:rPr lang="en-US" sz="1000" i="1">
                                  <a:solidFill>
                                    <a:srgbClr val="FF0000"/>
                                  </a:solidFill>
                                  <a:latin typeface="Cambria Math" panose="02040503050406030204" pitchFamily="18" charset="0"/>
                                  <a:ea typeface="Cambria Math" panose="02040503050406030204" pitchFamily="18" charset="0"/>
                                </a:rPr>
                                <m:t>𝛻</m:t>
                              </m:r>
                            </m:e>
                            <m:sub>
                              <m:r>
                                <a:rPr lang="en-US" sz="1000" i="1">
                                  <a:solidFill>
                                    <a:srgbClr val="FF0000"/>
                                  </a:solidFill>
                                  <a:latin typeface="Cambria Math" panose="02040503050406030204" pitchFamily="18" charset="0"/>
                                  <a:ea typeface="Cambria Math" panose="02040503050406030204" pitchFamily="18" charset="0"/>
                                </a:rPr>
                                <m:t>𝜃</m:t>
                              </m:r>
                            </m:sub>
                          </m:sSub>
                          <m:r>
                            <a:rPr lang="en-US" sz="1000" i="1">
                              <a:solidFill>
                                <a:srgbClr val="FF0000"/>
                              </a:solidFill>
                              <a:latin typeface="Cambria Math" panose="02040503050406030204" pitchFamily="18" charset="0"/>
                              <a:ea typeface="Cambria Math" panose="02040503050406030204" pitchFamily="18" charset="0"/>
                            </a:rPr>
                            <m:t>𝑙𝑜𝑔</m:t>
                          </m:r>
                          <m:sSub>
                            <m:sSubPr>
                              <m:ctrlPr>
                                <a:rPr lang="en-US" sz="1000" i="1">
                                  <a:solidFill>
                                    <a:srgbClr val="FF0000"/>
                                  </a:solidFill>
                                  <a:latin typeface="Cambria Math" panose="02040503050406030204" pitchFamily="18" charset="0"/>
                                </a:rPr>
                              </m:ctrlPr>
                            </m:sSubPr>
                            <m:e>
                              <m:r>
                                <a:rPr lang="en-US" sz="1000" i="1">
                                  <a:solidFill>
                                    <a:srgbClr val="FF0000"/>
                                  </a:solidFill>
                                  <a:latin typeface="Cambria Math" panose="02040503050406030204" pitchFamily="18" charset="0"/>
                                  <a:ea typeface="Cambria Math" panose="02040503050406030204" pitchFamily="18" charset="0"/>
                                </a:rPr>
                                <m:t>𝜋</m:t>
                              </m:r>
                            </m:e>
                            <m:sub>
                              <m:r>
                                <a:rPr lang="en-US" sz="1000" i="1">
                                  <a:solidFill>
                                    <a:srgbClr val="FF0000"/>
                                  </a:solidFill>
                                  <a:latin typeface="Cambria Math" panose="02040503050406030204" pitchFamily="18" charset="0"/>
                                  <a:ea typeface="Cambria Math" panose="02040503050406030204" pitchFamily="18" charset="0"/>
                                </a:rPr>
                                <m:t>𝜃</m:t>
                              </m:r>
                            </m:sub>
                          </m:sSub>
                          <m:d>
                            <m:dPr>
                              <m:ctrlPr>
                                <a:rPr lang="en-US" sz="1000" i="1">
                                  <a:solidFill>
                                    <a:srgbClr val="FF0000"/>
                                  </a:solidFill>
                                  <a:latin typeface="Cambria Math" panose="02040503050406030204" pitchFamily="18" charset="0"/>
                                </a:rPr>
                              </m:ctrlPr>
                            </m:dPr>
                            <m:e>
                              <m:r>
                                <a:rPr lang="en-US" sz="1000" i="1">
                                  <a:solidFill>
                                    <a:srgbClr val="FF0000"/>
                                  </a:solidFill>
                                  <a:latin typeface="Cambria Math" panose="02040503050406030204" pitchFamily="18" charset="0"/>
                                </a:rPr>
                                <m:t>𝑠</m:t>
                              </m:r>
                              <m:r>
                                <a:rPr lang="en-US" sz="1000" i="1">
                                  <a:solidFill>
                                    <a:srgbClr val="FF0000"/>
                                  </a:solidFill>
                                  <a:latin typeface="Cambria Math" panose="02040503050406030204" pitchFamily="18" charset="0"/>
                                </a:rPr>
                                <m:t>,</m:t>
                              </m:r>
                              <m:r>
                                <a:rPr lang="en-US" sz="1000" i="1">
                                  <a:solidFill>
                                    <a:srgbClr val="FF0000"/>
                                  </a:solidFill>
                                  <a:latin typeface="Cambria Math" panose="02040503050406030204" pitchFamily="18" charset="0"/>
                                </a:rPr>
                                <m:t>𝑎</m:t>
                              </m:r>
                            </m:e>
                          </m:d>
                          <m:sSup>
                            <m:sSupPr>
                              <m:ctrlPr>
                                <a:rPr lang="en-US" sz="1000" i="1">
                                  <a:solidFill>
                                    <a:srgbClr val="FF0000"/>
                                  </a:solidFill>
                                  <a:latin typeface="Cambria Math" panose="02040503050406030204" pitchFamily="18" charset="0"/>
                                </a:rPr>
                              </m:ctrlPr>
                            </m:sSupPr>
                            <m:e>
                              <m:r>
                                <a:rPr lang="en-US" sz="1000" i="1">
                                  <a:solidFill>
                                    <a:srgbClr val="FF0000"/>
                                  </a:solidFill>
                                  <a:latin typeface="Cambria Math" panose="02040503050406030204" pitchFamily="18" charset="0"/>
                                </a:rPr>
                                <m:t>(</m:t>
                              </m:r>
                              <m:r>
                                <a:rPr lang="en-US" sz="1000" i="1">
                                  <a:solidFill>
                                    <a:srgbClr val="FF0000"/>
                                  </a:solidFill>
                                  <a:latin typeface="Cambria Math" panose="02040503050406030204" pitchFamily="18" charset="0"/>
                                </a:rPr>
                                <m:t>𝑄</m:t>
                              </m:r>
                            </m:e>
                            <m:sup>
                              <m:sSub>
                                <m:sSubPr>
                                  <m:ctrlPr>
                                    <a:rPr lang="en-US" sz="1000" i="1">
                                      <a:solidFill>
                                        <a:srgbClr val="FF0000"/>
                                      </a:solidFill>
                                      <a:latin typeface="Cambria Math" panose="02040503050406030204" pitchFamily="18" charset="0"/>
                                    </a:rPr>
                                  </m:ctrlPr>
                                </m:sSubPr>
                                <m:e>
                                  <m:r>
                                    <a:rPr lang="en-US" sz="1000" i="1">
                                      <a:solidFill>
                                        <a:srgbClr val="FF0000"/>
                                      </a:solidFill>
                                      <a:latin typeface="Cambria Math" panose="02040503050406030204" pitchFamily="18" charset="0"/>
                                      <a:ea typeface="Cambria Math" panose="02040503050406030204" pitchFamily="18" charset="0"/>
                                    </a:rPr>
                                    <m:t>𝜋</m:t>
                                  </m:r>
                                </m:e>
                                <m:sub>
                                  <m:r>
                                    <a:rPr lang="en-US" sz="1000" i="1">
                                      <a:solidFill>
                                        <a:srgbClr val="FF0000"/>
                                      </a:solidFill>
                                      <a:latin typeface="Cambria Math" panose="02040503050406030204" pitchFamily="18" charset="0"/>
                                      <a:ea typeface="Cambria Math" panose="02040503050406030204" pitchFamily="18" charset="0"/>
                                    </a:rPr>
                                    <m:t>𝜃</m:t>
                                  </m:r>
                                </m:sub>
                              </m:sSub>
                            </m:sup>
                          </m:sSup>
                          <m:d>
                            <m:dPr>
                              <m:ctrlPr>
                                <a:rPr lang="en-US" sz="1000" i="1">
                                  <a:solidFill>
                                    <a:srgbClr val="FF0000"/>
                                  </a:solidFill>
                                  <a:latin typeface="Cambria Math" panose="02040503050406030204" pitchFamily="18" charset="0"/>
                                  <a:ea typeface="Cambria Math" panose="02040503050406030204" pitchFamily="18" charset="0"/>
                                </a:rPr>
                              </m:ctrlPr>
                            </m:dPr>
                            <m:e>
                              <m:r>
                                <a:rPr lang="en-US" sz="1000" i="1">
                                  <a:solidFill>
                                    <a:srgbClr val="FF0000"/>
                                  </a:solidFill>
                                  <a:latin typeface="Cambria Math" panose="02040503050406030204" pitchFamily="18" charset="0"/>
                                </a:rPr>
                                <m:t>𝑠</m:t>
                              </m:r>
                              <m:r>
                                <a:rPr lang="en-US" sz="1000" i="1">
                                  <a:solidFill>
                                    <a:srgbClr val="FF0000"/>
                                  </a:solidFill>
                                  <a:latin typeface="Cambria Math" panose="02040503050406030204" pitchFamily="18" charset="0"/>
                                </a:rPr>
                                <m:t>,</m:t>
                              </m:r>
                              <m:r>
                                <a:rPr lang="en-US" sz="1000" i="1">
                                  <a:solidFill>
                                    <a:srgbClr val="FF0000"/>
                                  </a:solidFill>
                                  <a:latin typeface="Cambria Math" panose="02040503050406030204" pitchFamily="18" charset="0"/>
                                </a:rPr>
                                <m:t>𝑎</m:t>
                              </m:r>
                            </m:e>
                          </m:d>
                        </m:e>
                      </m:d>
                    </m:oMath>
                  </m:oMathPara>
                </a14:m>
                <a:endParaRPr lang="en-US" dirty="0">
                  <a:solidFill>
                    <a:schemeClr val="tx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46876" y="5585992"/>
                <a:ext cx="4920560" cy="986824"/>
              </a:xfrm>
              <a:prstGeom prst="rect">
                <a:avLst/>
              </a:prstGeom>
              <a:blipFill rotWithShape="0">
                <a:blip r:embed="rId16"/>
                <a:stretch>
                  <a:fillRect/>
                </a:stretch>
              </a:blipFill>
            </p:spPr>
            <p:txBody>
              <a:bodyPr/>
              <a:lstStyle/>
              <a:p>
                <a:r>
                  <a:rPr lang="en-US">
                    <a:noFill/>
                  </a:rPr>
                  <a:t> </a:t>
                </a:r>
              </a:p>
            </p:txBody>
          </p:sp>
        </mc:Fallback>
      </mc:AlternateContent>
      <p:cxnSp>
        <p:nvCxnSpPr>
          <p:cNvPr id="44" name="Elbow Connector 43"/>
          <p:cNvCxnSpPr>
            <a:stCxn id="2" idx="2"/>
            <a:endCxn id="3" idx="0"/>
          </p:cNvCxnSpPr>
          <p:nvPr/>
        </p:nvCxnSpPr>
        <p:spPr>
          <a:xfrm rot="10800000" flipV="1">
            <a:off x="3408631" y="905347"/>
            <a:ext cx="1588883" cy="9506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ight Arrow 47"/>
          <p:cNvSpPr/>
          <p:nvPr/>
        </p:nvSpPr>
        <p:spPr>
          <a:xfrm>
            <a:off x="1376126" y="181069"/>
            <a:ext cx="10815873" cy="158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2285" y="58844"/>
            <a:ext cx="1194254" cy="5522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Next page</a:t>
            </a:r>
          </a:p>
        </p:txBody>
      </p:sp>
      <p:sp>
        <p:nvSpPr>
          <p:cNvPr id="50" name="Down Arrow 49"/>
          <p:cNvSpPr/>
          <p:nvPr/>
        </p:nvSpPr>
        <p:spPr>
          <a:xfrm rot="10800000">
            <a:off x="46876" y="615641"/>
            <a:ext cx="240571" cy="48254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3A1EADD1-CA3B-4C79-84A4-D84E62BBD2E7}"/>
              </a:ext>
            </a:extLst>
          </p:cNvPr>
          <p:cNvSpPr/>
          <p:nvPr/>
        </p:nvSpPr>
        <p:spPr>
          <a:xfrm>
            <a:off x="7570367" y="550613"/>
            <a:ext cx="1447060" cy="322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EF1187A-BAE9-4C86-8DB9-3B6EBF2D1458}"/>
              </a:ext>
            </a:extLst>
          </p:cNvPr>
          <p:cNvSpPr/>
          <p:nvPr/>
        </p:nvSpPr>
        <p:spPr>
          <a:xfrm>
            <a:off x="9154899" y="437113"/>
            <a:ext cx="1578204" cy="73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Expected on policy proof</a:t>
            </a:r>
          </a:p>
        </p:txBody>
      </p:sp>
    </p:spTree>
    <p:extLst>
      <p:ext uri="{BB962C8B-B14F-4D97-AF65-F5344CB8AC3E}">
        <p14:creationId xmlns:p14="http://schemas.microsoft.com/office/powerpoint/2010/main" val="1905653297"/>
      </p:ext>
    </p:extLst>
  </p:cSld>
  <p:clrMapOvr>
    <a:masterClrMapping/>
  </p:clrMapOvr>
  <p:transition spd="slow">
    <p:circle/>
  </p:transition>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ectangle 1"/>
          <p:cNvSpPr/>
          <p:nvPr/>
        </p:nvSpPr>
        <p:spPr>
          <a:xfrm>
            <a:off x="1013988" y="362139"/>
            <a:ext cx="2272420" cy="8872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Best base line function is value function</a:t>
            </a:r>
          </a:p>
        </p:txBody>
      </p:sp>
      <p:sp>
        <p:nvSpPr>
          <p:cNvPr id="3" name="Right Arrow 2"/>
          <p:cNvSpPr/>
          <p:nvPr/>
        </p:nvSpPr>
        <p:spPr>
          <a:xfrm>
            <a:off x="217283" y="624689"/>
            <a:ext cx="706170" cy="334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a:off x="3376943" y="606581"/>
            <a:ext cx="1131683" cy="353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p:cNvSpPr/>
              <p:nvPr/>
            </p:nvSpPr>
            <p:spPr>
              <a:xfrm>
                <a:off x="4762123" y="362139"/>
                <a:ext cx="2127564" cy="88723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B(s)=</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𝑉</m:t>
                        </m:r>
                      </m:e>
                      <m:sup>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𝜋</m:t>
                            </m:r>
                          </m:e>
                          <m:sub>
                            <m:r>
                              <a:rPr lang="en-US" i="1" smtClean="0">
                                <a:solidFill>
                                  <a:schemeClr val="tx1"/>
                                </a:solidFill>
                                <a:latin typeface="Cambria Math" panose="02040503050406030204" pitchFamily="18" charset="0"/>
                                <a:ea typeface="Cambria Math" panose="02040503050406030204" pitchFamily="18" charset="0"/>
                              </a:rPr>
                              <m:t>𝜃</m:t>
                            </m:r>
                          </m:sub>
                        </m:sSub>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4762123" y="362139"/>
                <a:ext cx="2127564" cy="887239"/>
              </a:xfrm>
              <a:prstGeom prst="rect">
                <a:avLst/>
              </a:prstGeom>
              <a:blipFill rotWithShape="0">
                <a:blip r:embed="rId2"/>
                <a:stretch>
                  <a:fillRect/>
                </a:stretch>
              </a:blipFill>
            </p:spPr>
            <p:txBody>
              <a:bodyPr/>
              <a:lstStyle/>
              <a:p>
                <a:r>
                  <a:rPr lang="en-US">
                    <a:noFill/>
                  </a:rPr>
                  <a:t> </a:t>
                </a:r>
              </a:p>
            </p:txBody>
          </p:sp>
        </mc:Fallback>
      </mc:AlternateContent>
      <p:sp>
        <p:nvSpPr>
          <p:cNvPr id="10" name="Right Arrow 9"/>
          <p:cNvSpPr/>
          <p:nvPr/>
        </p:nvSpPr>
        <p:spPr>
          <a:xfrm>
            <a:off x="7061703" y="606581"/>
            <a:ext cx="1358020" cy="353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8718487" y="362139"/>
                <a:ext cx="3114392" cy="88723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𝐴</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a:t>
                </a:r>
                <a14:m>
                  <m:oMath xmlns:m="http://schemas.openxmlformats.org/officeDocument/2006/math">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𝑄</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𝑉</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8718487" y="362139"/>
                <a:ext cx="3114392" cy="887239"/>
              </a:xfrm>
              <a:prstGeom prst="rect">
                <a:avLst/>
              </a:prstGeom>
              <a:blipFill rotWithShape="0">
                <a:blip r:embed="rId3"/>
                <a:stretch>
                  <a:fillRect/>
                </a:stretch>
              </a:blipFill>
            </p:spPr>
            <p:txBody>
              <a:bodyPr/>
              <a:lstStyle/>
              <a:p>
                <a:r>
                  <a:rPr lang="en-US">
                    <a:noFill/>
                  </a:rPr>
                  <a:t> </a:t>
                </a:r>
              </a:p>
            </p:txBody>
          </p:sp>
        </mc:Fallback>
      </mc:AlternateContent>
      <p:sp>
        <p:nvSpPr>
          <p:cNvPr id="12" name="Down Arrow 11"/>
          <p:cNvSpPr/>
          <p:nvPr/>
        </p:nvSpPr>
        <p:spPr>
          <a:xfrm>
            <a:off x="10040293" y="1493822"/>
            <a:ext cx="470780" cy="14395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8514784" y="3069125"/>
                <a:ext cx="3521798" cy="61563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m:t>
                              </m:r>
                            </m:e>
                            <m:sub>
                              <m:r>
                                <a:rPr lang="en-US" sz="1100" i="1">
                                  <a:solidFill>
                                    <a:schemeClr val="tx1"/>
                                  </a:solidFill>
                                  <a:latin typeface="Cambria Math" panose="02040503050406030204" pitchFamily="18" charset="0"/>
                                  <a:ea typeface="Cambria Math" panose="02040503050406030204" pitchFamily="18" charset="0"/>
                                </a:rPr>
                                <m:t>𝜃</m:t>
                              </m:r>
                            </m:sub>
                          </m:sSub>
                          <m:r>
                            <a:rPr lang="en-US" sz="1100" i="1">
                              <a:solidFill>
                                <a:schemeClr val="tx1"/>
                              </a:solidFill>
                              <a:latin typeface="Cambria Math" panose="02040503050406030204" pitchFamily="18" charset="0"/>
                            </a:rPr>
                            <m:t>𝐽</m:t>
                          </m:r>
                        </m:e>
                        <m:sub>
                          <m:r>
                            <a:rPr lang="en-US" sz="1100" i="1">
                              <a:solidFill>
                                <a:schemeClr val="tx1"/>
                              </a:solidFill>
                              <a:latin typeface="Cambria Math" panose="02040503050406030204" pitchFamily="18" charset="0"/>
                            </a:rPr>
                            <m:t>𝑎𝑣𝑅</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ea typeface="Cambria Math" panose="02040503050406030204" pitchFamily="18" charset="0"/>
                            </a:rPr>
                            <m:t>𝜃</m:t>
                          </m:r>
                        </m:e>
                      </m:d>
                      <m:r>
                        <a:rPr lang="en-US" sz="1100" i="1">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𝐸</m:t>
                          </m:r>
                        </m:e>
                        <m:sub>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𝜋</m:t>
                              </m:r>
                            </m:e>
                            <m:sub>
                              <m:r>
                                <a:rPr lang="en-US" sz="1100" i="1">
                                  <a:solidFill>
                                    <a:schemeClr val="tx1"/>
                                  </a:solidFill>
                                  <a:latin typeface="Cambria Math" panose="02040503050406030204" pitchFamily="18" charset="0"/>
                                  <a:ea typeface="Cambria Math" panose="02040503050406030204" pitchFamily="18" charset="0"/>
                                </a:rPr>
                                <m:t>𝜃</m:t>
                              </m:r>
                            </m:sub>
                          </m:sSub>
                        </m:sub>
                      </m:sSub>
                      <m:d>
                        <m:dPr>
                          <m:ctrlPr>
                            <a:rPr lang="en-US" sz="1100" i="1">
                              <a:solidFill>
                                <a:schemeClr val="tx1"/>
                              </a:solidFill>
                              <a:latin typeface="Cambria Math" panose="02040503050406030204" pitchFamily="18" charset="0"/>
                              <a:ea typeface="Cambria Math" panose="02040503050406030204" pitchFamily="18" charset="0"/>
                            </a:rPr>
                          </m:ctrlPr>
                        </m:dPr>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m:t>
                              </m:r>
                            </m:e>
                            <m:sub>
                              <m:r>
                                <a:rPr lang="en-US" sz="1100" i="1">
                                  <a:solidFill>
                                    <a:schemeClr val="tx1"/>
                                  </a:solidFill>
                                  <a:latin typeface="Cambria Math" panose="02040503050406030204" pitchFamily="18" charset="0"/>
                                  <a:ea typeface="Cambria Math" panose="02040503050406030204" pitchFamily="18" charset="0"/>
                                </a:rPr>
                                <m:t>𝜃</m:t>
                              </m:r>
                            </m:sub>
                          </m:sSub>
                          <m:r>
                            <a:rPr lang="en-US" sz="1100" i="1">
                              <a:solidFill>
                                <a:schemeClr val="tx1"/>
                              </a:solidFill>
                              <a:latin typeface="Cambria Math" panose="02040503050406030204" pitchFamily="18" charset="0"/>
                              <a:ea typeface="Cambria Math" panose="02040503050406030204" pitchFamily="18" charset="0"/>
                            </a:rPr>
                            <m:t>𝑙𝑜𝑔</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𝜋</m:t>
                              </m:r>
                            </m:e>
                            <m:sub>
                              <m:r>
                                <a:rPr lang="en-US" sz="1100" i="1">
                                  <a:solidFill>
                                    <a:schemeClr val="tx1"/>
                                  </a:solidFill>
                                  <a:latin typeface="Cambria Math" panose="02040503050406030204" pitchFamily="18" charset="0"/>
                                  <a:ea typeface="Cambria Math" panose="02040503050406030204" pitchFamily="18" charset="0"/>
                                </a:rPr>
                                <m:t>𝜃</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𝑠</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𝑎</m:t>
                              </m:r>
                            </m:e>
                          </m:d>
                          <m:sSup>
                            <m:sSupPr>
                              <m:ctrlPr>
                                <a:rPr lang="en-US" sz="1400" i="1">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𝐴</m:t>
                              </m:r>
                            </m:e>
                            <m:sup>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𝜋</m:t>
                                  </m:r>
                                </m:e>
                                <m:sub>
                                  <m:r>
                                    <a:rPr lang="en-US" sz="1400" i="1">
                                      <a:solidFill>
                                        <a:schemeClr val="tx1"/>
                                      </a:solidFill>
                                      <a:latin typeface="Cambria Math" panose="02040503050406030204" pitchFamily="18" charset="0"/>
                                      <a:ea typeface="Cambria Math" panose="02040503050406030204" pitchFamily="18" charset="0"/>
                                    </a:rPr>
                                    <m:t>𝜃</m:t>
                                  </m:r>
                                </m:sub>
                              </m:sSub>
                            </m:sup>
                          </m:s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𝑠</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𝑎</m:t>
                          </m:r>
                          <m:r>
                            <a:rPr lang="en-US" sz="1400" i="1">
                              <a:solidFill>
                                <a:schemeClr val="tx1"/>
                              </a:solidFill>
                              <a:latin typeface="Cambria Math" panose="02040503050406030204" pitchFamily="18" charset="0"/>
                            </a:rPr>
                            <m:t>) </m:t>
                          </m:r>
                        </m:e>
                      </m:d>
                    </m:oMath>
                  </m:oMathPara>
                </a14:m>
                <a:endParaRPr lang="en-US" sz="1400" dirty="0"/>
              </a:p>
            </p:txBody>
          </p:sp>
        </mc:Choice>
        <mc:Fallback xmlns="">
          <p:sp>
            <p:nvSpPr>
              <p:cNvPr id="13" name="Rectangle 12"/>
              <p:cNvSpPr>
                <a:spLocks noRot="1" noChangeAspect="1" noMove="1" noResize="1" noEditPoints="1" noAdjustHandles="1" noChangeArrowheads="1" noChangeShapeType="1" noTextEdit="1"/>
              </p:cNvSpPr>
              <p:nvPr/>
            </p:nvSpPr>
            <p:spPr>
              <a:xfrm>
                <a:off x="8514784" y="3069125"/>
                <a:ext cx="3521798" cy="615635"/>
              </a:xfrm>
              <a:prstGeom prst="rect">
                <a:avLst/>
              </a:prstGeom>
              <a:blipFill rotWithShape="0">
                <a:blip r:embed="rId4"/>
                <a:stretch>
                  <a:fillRect/>
                </a:stretch>
              </a:blipFill>
            </p:spPr>
            <p:txBody>
              <a:bodyPr/>
              <a:lstStyle/>
              <a:p>
                <a:r>
                  <a:rPr lang="en-US">
                    <a:noFill/>
                  </a:rPr>
                  <a:t> </a:t>
                </a:r>
              </a:p>
            </p:txBody>
          </p:sp>
        </mc:Fallback>
      </mc:AlternateContent>
      <p:sp>
        <p:nvSpPr>
          <p:cNvPr id="14" name="Rectangle 13"/>
          <p:cNvSpPr/>
          <p:nvPr/>
        </p:nvSpPr>
        <p:spPr>
          <a:xfrm>
            <a:off x="8093798" y="4608213"/>
            <a:ext cx="3739081" cy="14847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we implement this</a:t>
            </a:r>
          </a:p>
          <a:p>
            <a:pPr algn="ctr"/>
            <a:endParaRPr lang="en-US" dirty="0"/>
          </a:p>
          <a:p>
            <a:pPr algn="ctr"/>
            <a:endParaRPr lang="en-US" dirty="0"/>
          </a:p>
        </p:txBody>
      </p:sp>
      <p:cxnSp>
        <p:nvCxnSpPr>
          <p:cNvPr id="16" name="Elbow Connector 15"/>
          <p:cNvCxnSpPr>
            <a:stCxn id="13" idx="2"/>
            <a:endCxn id="14" idx="0"/>
          </p:cNvCxnSpPr>
          <p:nvPr/>
        </p:nvCxnSpPr>
        <p:spPr>
          <a:xfrm rot="5400000">
            <a:off x="9657785" y="3990314"/>
            <a:ext cx="923453" cy="3123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514784" y="5487733"/>
                <a:ext cx="2857513" cy="369332"/>
              </a:xfrm>
              <a:prstGeom prst="rect">
                <a:avLst/>
              </a:prstGeom>
              <a:solidFill>
                <a:srgbClr val="FFFF00"/>
              </a:solidFill>
            </p:spPr>
            <p:txBody>
              <a:bodyPr wrap="none">
                <a:spAutoFit/>
              </a:bodyPr>
              <a:lstStyle/>
              <a:p>
                <a:pPr algn="ct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𝜃</m:t>
                            </m:r>
                          </m:sub>
                        </m:sSub>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𝜃</m:t>
                            </m:r>
                          </m:sub>
                        </m:sSub>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𝜃</m:t>
                            </m:r>
                          </m:sub>
                        </m:sSub>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8514784" y="5487733"/>
                <a:ext cx="2857513" cy="369332"/>
              </a:xfrm>
              <a:prstGeom prst="rect">
                <a:avLst/>
              </a:prstGeom>
              <a:blipFill rotWithShape="0">
                <a:blip r:embed="rId5"/>
                <a:stretch>
                  <a:fillRect t="-8197" r="-426" b="-24590"/>
                </a:stretch>
              </a:blipFill>
            </p:spPr>
            <p:txBody>
              <a:bodyPr/>
              <a:lstStyle/>
              <a:p>
                <a:r>
                  <a:rPr lang="en-US">
                    <a:noFill/>
                  </a:rPr>
                  <a:t> </a:t>
                </a:r>
              </a:p>
            </p:txBody>
          </p:sp>
        </mc:Fallback>
      </mc:AlternateContent>
      <p:sp>
        <p:nvSpPr>
          <p:cNvPr id="18" name="Right Brace 17"/>
          <p:cNvSpPr/>
          <p:nvPr/>
        </p:nvSpPr>
        <p:spPr>
          <a:xfrm>
            <a:off x="7505323" y="4309450"/>
            <a:ext cx="117695" cy="20551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p:cNvSpPr/>
              <p:nvPr/>
            </p:nvSpPr>
            <p:spPr>
              <a:xfrm>
                <a:off x="3942784" y="4409037"/>
                <a:ext cx="3261512" cy="39835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𝑣</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𝑉</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3942784" y="4409037"/>
                <a:ext cx="3261512" cy="398352"/>
              </a:xfrm>
              <a:prstGeom prst="rect">
                <a:avLst/>
              </a:prstGeom>
              <a:blipFill rotWithShape="0">
                <a:blip r:embed="rId6"/>
                <a:stretch>
                  <a:fillRect t="-2941"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942784" y="5051834"/>
                <a:ext cx="3261512" cy="4358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𝑄</m:t>
                        </m:r>
                      </m:e>
                      <m:sub>
                        <m:r>
                          <a:rPr lang="en-US" b="0" i="1" smtClean="0">
                            <a:solidFill>
                              <a:schemeClr val="tx1"/>
                            </a:solidFill>
                            <a:latin typeface="Cambria Math" panose="02040503050406030204" pitchFamily="18" charset="0"/>
                          </a:rPr>
                          <m:t>𝑊</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a:t>
                </a:r>
                <a14:m>
                  <m:oMath xmlns:m="http://schemas.openxmlformats.org/officeDocument/2006/math">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𝑄</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3942784" y="5051834"/>
                <a:ext cx="3261512" cy="435899"/>
              </a:xfrm>
              <a:prstGeom prst="rect">
                <a:avLst/>
              </a:prstGeom>
              <a:blipFill rotWithShape="0">
                <a:blip r:embed="rId7"/>
                <a:stretch>
                  <a:fillRect b="-12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942784" y="5776111"/>
                <a:ext cx="3261512" cy="41645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𝑄</m:t>
                          </m:r>
                        </m:e>
                        <m:sub>
                          <m:r>
                            <a:rPr lang="en-US" i="1">
                              <a:solidFill>
                                <a:schemeClr val="tx1"/>
                              </a:solidFill>
                              <a:latin typeface="Cambria Math" panose="02040503050406030204" pitchFamily="18" charset="0"/>
                            </a:rPr>
                            <m:t>𝑊</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𝑣</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3942784" y="5776111"/>
                <a:ext cx="3261512" cy="416459"/>
              </a:xfrm>
              <a:prstGeom prst="rect">
                <a:avLst/>
              </a:prstGeom>
              <a:blipFill rotWithShape="0">
                <a:blip r:embed="rId8"/>
                <a:stretch>
                  <a:fillRect b="-4286"/>
                </a:stretch>
              </a:blipFill>
            </p:spPr>
            <p:txBody>
              <a:bodyPr/>
              <a:lstStyle/>
              <a:p>
                <a:r>
                  <a:rPr lang="en-US">
                    <a:noFill/>
                  </a:rPr>
                  <a:t> </a:t>
                </a:r>
              </a:p>
            </p:txBody>
          </p:sp>
        </mc:Fallback>
      </mc:AlternateContent>
      <p:sp>
        <p:nvSpPr>
          <p:cNvPr id="22" name="Left Brace 21"/>
          <p:cNvSpPr/>
          <p:nvPr/>
        </p:nvSpPr>
        <p:spPr>
          <a:xfrm>
            <a:off x="3376943" y="4409037"/>
            <a:ext cx="497940" cy="19555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22"/>
          <p:cNvSpPr/>
          <p:nvPr/>
        </p:nvSpPr>
        <p:spPr>
          <a:xfrm>
            <a:off x="796705" y="4409037"/>
            <a:ext cx="1059255" cy="8057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One for (v)</a:t>
            </a:r>
          </a:p>
        </p:txBody>
      </p:sp>
      <p:sp>
        <p:nvSpPr>
          <p:cNvPr id="24" name="Oval 23"/>
          <p:cNvSpPr/>
          <p:nvPr/>
        </p:nvSpPr>
        <p:spPr>
          <a:xfrm>
            <a:off x="796705" y="5645239"/>
            <a:ext cx="1059255" cy="8057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One for (w)</a:t>
            </a:r>
          </a:p>
        </p:txBody>
      </p:sp>
      <p:sp>
        <p:nvSpPr>
          <p:cNvPr id="25" name="Rectangle 24"/>
          <p:cNvSpPr/>
          <p:nvPr/>
        </p:nvSpPr>
        <p:spPr>
          <a:xfrm>
            <a:off x="2281473" y="5214796"/>
            <a:ext cx="981170" cy="4576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Split to 2 network</a:t>
            </a:r>
          </a:p>
        </p:txBody>
      </p:sp>
      <p:cxnSp>
        <p:nvCxnSpPr>
          <p:cNvPr id="27" name="Elbow Connector 26"/>
          <p:cNvCxnSpPr>
            <a:stCxn id="25" idx="1"/>
            <a:endCxn id="23" idx="6"/>
          </p:cNvCxnSpPr>
          <p:nvPr/>
        </p:nvCxnSpPr>
        <p:spPr>
          <a:xfrm rot="10800000">
            <a:off x="1855961" y="4811918"/>
            <a:ext cx="425513" cy="6316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5" idx="1"/>
            <a:endCxn id="24" idx="6"/>
          </p:cNvCxnSpPr>
          <p:nvPr/>
        </p:nvCxnSpPr>
        <p:spPr>
          <a:xfrm rot="10800000" flipV="1">
            <a:off x="1855961" y="5443597"/>
            <a:ext cx="425513" cy="6045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p:cNvSpPr/>
          <p:nvPr/>
        </p:nvSpPr>
        <p:spPr>
          <a:xfrm>
            <a:off x="217283" y="4490519"/>
            <a:ext cx="353085" cy="19604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p:cNvSpPr/>
          <p:nvPr/>
        </p:nvSpPr>
        <p:spPr>
          <a:xfrm>
            <a:off x="1951022" y="2444436"/>
            <a:ext cx="3372416" cy="1140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update these by method like TD</a:t>
            </a:r>
          </a:p>
        </p:txBody>
      </p:sp>
      <p:cxnSp>
        <p:nvCxnSpPr>
          <p:cNvPr id="33" name="Elbow Connector 32"/>
          <p:cNvCxnSpPr>
            <a:stCxn id="30" idx="1"/>
            <a:endCxn id="31" idx="1"/>
          </p:cNvCxnSpPr>
          <p:nvPr/>
        </p:nvCxnSpPr>
        <p:spPr>
          <a:xfrm rot="10800000" flipH="1">
            <a:off x="217282" y="3014805"/>
            <a:ext cx="1733739" cy="2455955"/>
          </a:xfrm>
          <a:prstGeom prst="bentConnector3">
            <a:avLst>
              <a:gd name="adj1" fmla="val -274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318442"/>
      </p:ext>
    </p:extLst>
  </p:cSld>
  <p:clrMapOvr>
    <a:masterClrMapping/>
  </p:clrMapOvr>
  <p:transition spd="slow">
    <p:circle/>
  </p:transition>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662535" y="181069"/>
            <a:ext cx="2516863" cy="106830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Other way for calculating advantage function</a:t>
            </a:r>
          </a:p>
        </p:txBody>
      </p:sp>
      <p:sp>
        <p:nvSpPr>
          <p:cNvPr id="3" name="Rectangle 2"/>
          <p:cNvSpPr/>
          <p:nvPr/>
        </p:nvSpPr>
        <p:spPr>
          <a:xfrm>
            <a:off x="407406" y="1566250"/>
            <a:ext cx="3503691" cy="769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 can reach to advantage function by TD error</a:t>
            </a:r>
          </a:p>
        </p:txBody>
      </p:sp>
      <p:cxnSp>
        <p:nvCxnSpPr>
          <p:cNvPr id="5" name="Elbow Connector 4"/>
          <p:cNvCxnSpPr>
            <a:stCxn id="2" idx="2"/>
            <a:endCxn id="3" idx="0"/>
          </p:cNvCxnSpPr>
          <p:nvPr/>
        </p:nvCxnSpPr>
        <p:spPr>
          <a:xfrm rot="10800000" flipV="1">
            <a:off x="2159253" y="715224"/>
            <a:ext cx="2503283" cy="8510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4970352" y="1566250"/>
                <a:ext cx="3141553" cy="76954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ea typeface="Cambria Math" panose="02040503050406030204" pitchFamily="18" charset="0"/>
                          </a:rPr>
                          <m:t>𝛿</m:t>
                        </m:r>
                      </m:e>
                      <m:sup>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𝜋</m:t>
                            </m:r>
                          </m:e>
                          <m:sub>
                            <m:r>
                              <a:rPr lang="en-US" i="1" smtClean="0">
                                <a:solidFill>
                                  <a:schemeClr val="tx1"/>
                                </a:solidFill>
                                <a:latin typeface="Cambria Math" panose="02040503050406030204" pitchFamily="18" charset="0"/>
                                <a:ea typeface="Cambria Math" panose="02040503050406030204" pitchFamily="18" charset="0"/>
                              </a:rPr>
                              <m:t>𝜃</m:t>
                            </m:r>
                          </m:sub>
                        </m:sSub>
                      </m:sup>
                    </m:sSup>
                  </m:oMath>
                </a14:m>
                <a:r>
                  <a:rPr lang="en-US" dirty="0">
                    <a:solidFill>
                      <a:schemeClr val="tx1"/>
                    </a:solidFill>
                  </a:rPr>
                  <a:t>=r+</a:t>
                </a:r>
                <a14:m>
                  <m:oMath xmlns:m="http://schemas.openxmlformats.org/officeDocument/2006/math">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𝑉</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p>
                    </m:sSup>
                  </m:oMath>
                </a14:m>
                <a:r>
                  <a:rPr lang="en-US" dirty="0">
                    <a:solidFill>
                      <a:schemeClr val="tx1"/>
                    </a:solidFill>
                  </a:rPr>
                  <a:t>(s’)-</a:t>
                </a:r>
                <a14:m>
                  <m:oMath xmlns:m="http://schemas.openxmlformats.org/officeDocument/2006/math">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𝑉</m:t>
                        </m:r>
                      </m:e>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sup>
                    </m:sSup>
                  </m:oMath>
                </a14:m>
                <a:r>
                  <a:rPr lang="en-US" dirty="0">
                    <a:solidFill>
                      <a:schemeClr val="tx1"/>
                    </a:solidFill>
                  </a:rPr>
                  <a:t>(s)</a:t>
                </a:r>
              </a:p>
            </p:txBody>
          </p:sp>
        </mc:Choice>
        <mc:Fallback xmlns="">
          <p:sp>
            <p:nvSpPr>
              <p:cNvPr id="6" name="Rectangle 5"/>
              <p:cNvSpPr>
                <a:spLocks noRot="1" noChangeAspect="1" noMove="1" noResize="1" noEditPoints="1" noAdjustHandles="1" noChangeArrowheads="1" noChangeShapeType="1" noTextEdit="1"/>
              </p:cNvSpPr>
              <p:nvPr/>
            </p:nvSpPr>
            <p:spPr>
              <a:xfrm>
                <a:off x="4970352" y="1566250"/>
                <a:ext cx="3141553" cy="769544"/>
              </a:xfrm>
              <a:prstGeom prst="rect">
                <a:avLst/>
              </a:prstGeom>
              <a:blipFill rotWithShape="0">
                <a:blip r:embed="rId2"/>
                <a:stretch>
                  <a:fillRect/>
                </a:stretch>
              </a:blipFill>
            </p:spPr>
            <p:txBody>
              <a:bodyPr/>
              <a:lstStyle/>
              <a:p>
                <a:r>
                  <a:rPr lang="en-US">
                    <a:noFill/>
                  </a:rPr>
                  <a:t> </a:t>
                </a:r>
              </a:p>
            </p:txBody>
          </p:sp>
        </mc:Fallback>
      </mc:AlternateContent>
      <p:sp>
        <p:nvSpPr>
          <p:cNvPr id="7" name="Right Arrow 6"/>
          <p:cNvSpPr/>
          <p:nvPr/>
        </p:nvSpPr>
        <p:spPr>
          <a:xfrm>
            <a:off x="4074059" y="1837853"/>
            <a:ext cx="778598" cy="244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8229600" y="1747318"/>
            <a:ext cx="1167897" cy="42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605727" y="1516454"/>
            <a:ext cx="2100404" cy="88724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If we take expectation</a:t>
            </a:r>
          </a:p>
        </p:txBody>
      </p:sp>
      <p:sp>
        <p:nvSpPr>
          <p:cNvPr id="10" name="Down Arrow 9"/>
          <p:cNvSpPr/>
          <p:nvPr/>
        </p:nvSpPr>
        <p:spPr>
          <a:xfrm>
            <a:off x="10483913" y="2625506"/>
            <a:ext cx="488887" cy="570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8890503" y="3268301"/>
                <a:ext cx="3186820" cy="81481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𝐸</m:t>
                        </m:r>
                      </m:e>
                      <m:sub>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𝜋</m:t>
                            </m:r>
                          </m:e>
                          <m:sub>
                            <m:r>
                              <a:rPr lang="en-US" sz="1200" i="1" smtClean="0">
                                <a:solidFill>
                                  <a:schemeClr val="tx1"/>
                                </a:solidFill>
                                <a:latin typeface="Cambria Math" panose="02040503050406030204" pitchFamily="18" charset="0"/>
                                <a:ea typeface="Cambria Math" panose="02040503050406030204" pitchFamily="18" charset="0"/>
                              </a:rPr>
                              <m:t>𝜃</m:t>
                            </m:r>
                          </m:sub>
                        </m:sSub>
                      </m:sub>
                    </m:sSub>
                  </m:oMath>
                </a14:m>
                <a:r>
                  <a:rPr lang="en-US" sz="1200" dirty="0">
                    <a:solidFill>
                      <a:schemeClr val="tx1"/>
                    </a:solidFill>
                  </a:rPr>
                  <a:t>[</a:t>
                </a: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ea typeface="Cambria Math" panose="02040503050406030204" pitchFamily="18" charset="0"/>
                          </a:rPr>
                          <m:t>𝛿</m:t>
                        </m:r>
                      </m:e>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𝜋</m:t>
                            </m:r>
                          </m:e>
                          <m:sub>
                            <m:r>
                              <a:rPr lang="en-US" sz="1200" i="1">
                                <a:solidFill>
                                  <a:schemeClr val="tx1"/>
                                </a:solidFill>
                                <a:latin typeface="Cambria Math" panose="02040503050406030204" pitchFamily="18" charset="0"/>
                                <a:ea typeface="Cambria Math" panose="02040503050406030204" pitchFamily="18" charset="0"/>
                              </a:rPr>
                              <m:t>𝜃</m:t>
                            </m:r>
                          </m:sub>
                        </m:sSub>
                      </m:sup>
                    </m:sSup>
                  </m:oMath>
                </a14:m>
                <a:r>
                  <a:rPr lang="en-US" sz="1200" dirty="0">
                    <a:solidFill>
                      <a:schemeClr val="tx1"/>
                    </a:solidFill>
                  </a:rPr>
                  <a:t>|s,a]=</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𝐸</m:t>
                        </m:r>
                      </m:e>
                      <m:sub>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𝜋</m:t>
                            </m:r>
                          </m:e>
                          <m:sub>
                            <m:r>
                              <a:rPr lang="en-US" sz="1200" i="1">
                                <a:solidFill>
                                  <a:schemeClr val="tx1"/>
                                </a:solidFill>
                                <a:latin typeface="Cambria Math" panose="02040503050406030204" pitchFamily="18" charset="0"/>
                                <a:ea typeface="Cambria Math" panose="02040503050406030204" pitchFamily="18" charset="0"/>
                              </a:rPr>
                              <m:t>𝜃</m:t>
                            </m:r>
                          </m:sub>
                        </m:sSub>
                      </m:sub>
                    </m:sSub>
                  </m:oMath>
                </a14:m>
                <a:r>
                  <a:rPr lang="en-US" sz="1200" dirty="0">
                    <a:solidFill>
                      <a:schemeClr val="tx1"/>
                    </a:solidFill>
                  </a:rPr>
                  <a:t>[r+</a:t>
                </a: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ea typeface="Cambria Math" panose="02040503050406030204" pitchFamily="18" charset="0"/>
                          </a:rPr>
                          <m:t>𝑉</m:t>
                        </m:r>
                      </m:e>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𝜋</m:t>
                            </m:r>
                          </m:e>
                          <m:sub>
                            <m:r>
                              <a:rPr lang="en-US" sz="1200" i="1">
                                <a:solidFill>
                                  <a:schemeClr val="tx1"/>
                                </a:solidFill>
                                <a:latin typeface="Cambria Math" panose="02040503050406030204" pitchFamily="18" charset="0"/>
                                <a:ea typeface="Cambria Math" panose="02040503050406030204" pitchFamily="18" charset="0"/>
                              </a:rPr>
                              <m:t>𝜃</m:t>
                            </m:r>
                          </m:sub>
                        </m:sSub>
                      </m:sup>
                    </m:sSup>
                  </m:oMath>
                </a14:m>
                <a:r>
                  <a:rPr lang="en-US" sz="1200" dirty="0">
                    <a:solidFill>
                      <a:schemeClr val="tx1"/>
                    </a:solidFill>
                  </a:rPr>
                  <a:t>(s’)|s,a]-</a:t>
                </a: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ea typeface="Cambria Math" panose="02040503050406030204" pitchFamily="18" charset="0"/>
                          </a:rPr>
                          <m:t>𝑉</m:t>
                        </m:r>
                      </m:e>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𝜋</m:t>
                            </m:r>
                          </m:e>
                          <m:sub>
                            <m:r>
                              <a:rPr lang="en-US" sz="1200" i="1">
                                <a:solidFill>
                                  <a:schemeClr val="tx1"/>
                                </a:solidFill>
                                <a:latin typeface="Cambria Math" panose="02040503050406030204" pitchFamily="18" charset="0"/>
                                <a:ea typeface="Cambria Math" panose="02040503050406030204" pitchFamily="18" charset="0"/>
                              </a:rPr>
                              <m:t>𝜃</m:t>
                            </m:r>
                          </m:sub>
                        </m:sSub>
                      </m:sup>
                    </m:sSup>
                  </m:oMath>
                </a14:m>
                <a:r>
                  <a:rPr lang="en-US" sz="1200" dirty="0">
                    <a:solidFill>
                      <a:schemeClr val="tx1"/>
                    </a:solidFill>
                  </a:rPr>
                  <a:t>(s)</a:t>
                </a:r>
              </a:p>
            </p:txBody>
          </p:sp>
        </mc:Choice>
        <mc:Fallback xmlns="">
          <p:sp>
            <p:nvSpPr>
              <p:cNvPr id="11" name="Rectangle 10"/>
              <p:cNvSpPr>
                <a:spLocks noRot="1" noChangeAspect="1" noMove="1" noResize="1" noEditPoints="1" noAdjustHandles="1" noChangeArrowheads="1" noChangeShapeType="1" noTextEdit="1"/>
              </p:cNvSpPr>
              <p:nvPr/>
            </p:nvSpPr>
            <p:spPr>
              <a:xfrm>
                <a:off x="8890503" y="3268301"/>
                <a:ext cx="3186820" cy="814812"/>
              </a:xfrm>
              <a:prstGeom prst="rect">
                <a:avLst/>
              </a:prstGeom>
              <a:blipFill rotWithShape="0">
                <a:blip r:embed="rId3"/>
                <a:stretch>
                  <a:fillRect/>
                </a:stretch>
              </a:blipFill>
            </p:spPr>
            <p:txBody>
              <a:bodyPr/>
              <a:lstStyle/>
              <a:p>
                <a:r>
                  <a:rPr lang="en-US">
                    <a:noFill/>
                  </a:rPr>
                  <a:t> </a:t>
                </a:r>
              </a:p>
            </p:txBody>
          </p:sp>
        </mc:Fallback>
      </mc:AlternateContent>
      <p:sp>
        <p:nvSpPr>
          <p:cNvPr id="12" name="Right Arrow 11"/>
          <p:cNvSpPr/>
          <p:nvPr/>
        </p:nvSpPr>
        <p:spPr>
          <a:xfrm rot="10800000">
            <a:off x="8123617" y="3472003"/>
            <a:ext cx="669956" cy="407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5658415" y="3232086"/>
                <a:ext cx="2308633" cy="88723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𝐴</m:t>
                        </m:r>
                      </m:e>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𝜋</m:t>
                            </m:r>
                          </m:e>
                          <m:sub>
                            <m:r>
                              <a:rPr lang="en-US" sz="1200" i="1">
                                <a:solidFill>
                                  <a:schemeClr val="tx1"/>
                                </a:solidFill>
                                <a:latin typeface="Cambria Math" panose="02040503050406030204" pitchFamily="18" charset="0"/>
                                <a:ea typeface="Cambria Math" panose="02040503050406030204" pitchFamily="18" charset="0"/>
                              </a:rPr>
                              <m:t>𝜃</m:t>
                            </m:r>
                          </m:sub>
                        </m:sSub>
                      </m:sup>
                    </m:sSup>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i="1">
                        <a:solidFill>
                          <a:schemeClr val="tx1"/>
                        </a:solidFill>
                        <a:latin typeface="Cambria Math" panose="02040503050406030204" pitchFamily="18" charset="0"/>
                      </a:rPr>
                      <m:t>)</m:t>
                    </m:r>
                  </m:oMath>
                </a14:m>
                <a:r>
                  <a:rPr lang="en-US" sz="1200" dirty="0">
                    <a:solidFill>
                      <a:schemeClr val="tx1"/>
                    </a:solidFill>
                  </a:rPr>
                  <a:t>=</a:t>
                </a: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𝑄</m:t>
                        </m:r>
                      </m:e>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𝜋</m:t>
                            </m:r>
                          </m:e>
                          <m:sub>
                            <m:r>
                              <a:rPr lang="en-US" sz="1200" i="1">
                                <a:solidFill>
                                  <a:schemeClr val="tx1"/>
                                </a:solidFill>
                                <a:latin typeface="Cambria Math" panose="02040503050406030204" pitchFamily="18" charset="0"/>
                                <a:ea typeface="Cambria Math" panose="02040503050406030204" pitchFamily="18" charset="0"/>
                              </a:rPr>
                              <m:t>𝜃</m:t>
                            </m:r>
                          </m:sub>
                        </m:sSub>
                      </m:sup>
                    </m:sSup>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i="1">
                        <a:solidFill>
                          <a:schemeClr val="tx1"/>
                        </a:solidFill>
                        <a:latin typeface="Cambria Math" panose="02040503050406030204" pitchFamily="18" charset="0"/>
                      </a:rPr>
                      <m:t>)</m:t>
                    </m:r>
                  </m:oMath>
                </a14:m>
                <a:r>
                  <a:rPr lang="en-US" sz="1200" dirty="0">
                    <a:solidFill>
                      <a:schemeClr val="tx1"/>
                    </a:solidFill>
                  </a:rPr>
                  <a:t>-</a:t>
                </a: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𝑉</m:t>
                        </m:r>
                      </m:e>
                      <m:sup>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𝜋</m:t>
                            </m:r>
                          </m:e>
                          <m:sub>
                            <m:r>
                              <a:rPr lang="en-US" sz="1200" i="1">
                                <a:solidFill>
                                  <a:schemeClr val="tx1"/>
                                </a:solidFill>
                                <a:latin typeface="Cambria Math" panose="02040503050406030204" pitchFamily="18" charset="0"/>
                                <a:ea typeface="Cambria Math" panose="02040503050406030204" pitchFamily="18" charset="0"/>
                              </a:rPr>
                              <m:t>𝜃</m:t>
                            </m:r>
                          </m:sub>
                        </m:sSub>
                      </m:sup>
                    </m:sSup>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𝑠</m:t>
                    </m:r>
                    <m:r>
                      <a:rPr lang="en-US" sz="1200" i="1">
                        <a:solidFill>
                          <a:schemeClr val="tx1"/>
                        </a:solidFill>
                        <a:latin typeface="Cambria Math" panose="02040503050406030204" pitchFamily="18" charset="0"/>
                      </a:rPr>
                      <m:t>)</m:t>
                    </m:r>
                  </m:oMath>
                </a14:m>
                <a:endParaRPr lang="en-US" sz="12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5658415" y="3232086"/>
                <a:ext cx="2308633" cy="887239"/>
              </a:xfrm>
              <a:prstGeom prst="rect">
                <a:avLst/>
              </a:prstGeom>
              <a:blipFill rotWithShape="0">
                <a:blip r:embed="rId4"/>
                <a:stretch>
                  <a:fillRect/>
                </a:stretch>
              </a:blipFill>
            </p:spPr>
            <p:txBody>
              <a:bodyPr/>
              <a:lstStyle/>
              <a:p>
                <a:r>
                  <a:rPr lang="en-US">
                    <a:noFill/>
                  </a:rPr>
                  <a:t> </a:t>
                </a:r>
              </a:p>
            </p:txBody>
          </p:sp>
        </mc:Fallback>
      </mc:AlternateContent>
      <p:sp>
        <p:nvSpPr>
          <p:cNvPr id="15" name="Right Arrow 14"/>
          <p:cNvSpPr/>
          <p:nvPr/>
        </p:nvSpPr>
        <p:spPr>
          <a:xfrm rot="10800000">
            <a:off x="5018815" y="3510480"/>
            <a:ext cx="561315" cy="3689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148480" y="3268301"/>
            <a:ext cx="1743593" cy="8510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 reach advantage function</a:t>
            </a:r>
          </a:p>
        </p:txBody>
      </p:sp>
      <p:sp>
        <p:nvSpPr>
          <p:cNvPr id="17" name="Right Arrow 16"/>
          <p:cNvSpPr/>
          <p:nvPr/>
        </p:nvSpPr>
        <p:spPr>
          <a:xfrm rot="10800000">
            <a:off x="2641475" y="3458423"/>
            <a:ext cx="428174" cy="325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52693" y="3195874"/>
            <a:ext cx="2291332" cy="8510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So we can use TD error instead of advantage function</a:t>
            </a:r>
          </a:p>
        </p:txBody>
      </p:sp>
      <p:sp>
        <p:nvSpPr>
          <p:cNvPr id="19" name="Down Arrow 18"/>
          <p:cNvSpPr/>
          <p:nvPr/>
        </p:nvSpPr>
        <p:spPr>
          <a:xfrm>
            <a:off x="1077362" y="4200808"/>
            <a:ext cx="434567" cy="9777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p:cNvSpPr/>
              <p:nvPr/>
            </p:nvSpPr>
            <p:spPr>
              <a:xfrm>
                <a:off x="88128" y="5354579"/>
                <a:ext cx="2981521" cy="330219"/>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r>
                            <a:rPr lang="en-US" sz="1400" i="1">
                              <a:solidFill>
                                <a:schemeClr val="tx1"/>
                              </a:solidFill>
                              <a:latin typeface="Cambria Math" panose="02040503050406030204" pitchFamily="18" charset="0"/>
                            </a:rPr>
                            <m:t>𝐽</m:t>
                          </m:r>
                        </m:e>
                        <m:sub>
                          <m:r>
                            <a:rPr lang="en-US" sz="1400" i="1">
                              <a:solidFill>
                                <a:schemeClr val="tx1"/>
                              </a:solidFill>
                              <a:latin typeface="Cambria Math" panose="02040503050406030204" pitchFamily="18" charset="0"/>
                            </a:rPr>
                            <m:t>𝑎𝑣𝑅</m:t>
                          </m:r>
                        </m:sub>
                      </m:sSub>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ea typeface="Cambria Math" panose="02040503050406030204" pitchFamily="18" charset="0"/>
                            </a:rPr>
                            <m:t>𝜃</m:t>
                          </m:r>
                        </m:e>
                      </m:d>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𝐸</m:t>
                          </m:r>
                        </m:e>
                        <m: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𝜋</m:t>
                              </m:r>
                            </m:e>
                            <m:sub>
                              <m:r>
                                <a:rPr lang="en-US" sz="1400" i="1">
                                  <a:solidFill>
                                    <a:schemeClr val="tx1"/>
                                  </a:solidFill>
                                  <a:latin typeface="Cambria Math" panose="02040503050406030204" pitchFamily="18" charset="0"/>
                                  <a:ea typeface="Cambria Math" panose="02040503050406030204" pitchFamily="18" charset="0"/>
                                </a:rPr>
                                <m:t>𝜃</m:t>
                              </m:r>
                            </m:sub>
                          </m:sSub>
                        </m:sub>
                      </m:sSub>
                      <m:d>
                        <m:dPr>
                          <m:ctrlPr>
                            <a:rPr lang="en-US" sz="1400" i="1">
                              <a:solidFill>
                                <a:schemeClr val="tx1"/>
                              </a:solidFill>
                              <a:latin typeface="Cambria Math" panose="02040503050406030204" pitchFamily="18" charset="0"/>
                              <a:ea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r>
                            <a:rPr lang="en-US" sz="1400" i="1">
                              <a:solidFill>
                                <a:schemeClr val="tx1"/>
                              </a:solidFill>
                              <a:latin typeface="Cambria Math" panose="02040503050406030204" pitchFamily="18" charset="0"/>
                              <a:ea typeface="Cambria Math" panose="02040503050406030204" pitchFamily="18" charset="0"/>
                            </a:rPr>
                            <m:t>𝑙𝑜𝑔</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𝜋</m:t>
                              </m:r>
                            </m:e>
                            <m:sub>
                              <m:r>
                                <a:rPr lang="en-US" sz="1400" i="1">
                                  <a:solidFill>
                                    <a:schemeClr val="tx1"/>
                                  </a:solidFill>
                                  <a:latin typeface="Cambria Math" panose="02040503050406030204" pitchFamily="18" charset="0"/>
                                  <a:ea typeface="Cambria Math" panose="02040503050406030204" pitchFamily="18" charset="0"/>
                                </a:rPr>
                                <m:t>𝜃</m:t>
                              </m:r>
                            </m:sub>
                          </m:sSub>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𝑠</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𝑎</m:t>
                              </m:r>
                            </m:e>
                          </m:d>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ea typeface="Cambria Math" panose="02040503050406030204" pitchFamily="18" charset="0"/>
                                </a:rPr>
                                <m:t>𝛿</m:t>
                              </m:r>
                            </m:e>
                            <m:sup>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𝜋</m:t>
                                  </m:r>
                                </m:e>
                                <m:sub>
                                  <m:r>
                                    <a:rPr lang="en-US" sz="1400" i="1">
                                      <a:solidFill>
                                        <a:schemeClr val="tx1"/>
                                      </a:solidFill>
                                      <a:latin typeface="Cambria Math" panose="02040503050406030204" pitchFamily="18" charset="0"/>
                                      <a:ea typeface="Cambria Math" panose="02040503050406030204" pitchFamily="18" charset="0"/>
                                    </a:rPr>
                                    <m:t>𝜃</m:t>
                                  </m:r>
                                </m:sub>
                              </m:sSub>
                            </m:sup>
                          </m:sSup>
                        </m:e>
                      </m:d>
                    </m:oMath>
                  </m:oMathPara>
                </a14:m>
                <a:endParaRPr lang="en-US" sz="1400" dirty="0"/>
              </a:p>
            </p:txBody>
          </p:sp>
        </mc:Choice>
        <mc:Fallback xmlns="">
          <p:sp>
            <p:nvSpPr>
              <p:cNvPr id="20" name="Rectangle 19"/>
              <p:cNvSpPr>
                <a:spLocks noRot="1" noChangeAspect="1" noMove="1" noResize="1" noEditPoints="1" noAdjustHandles="1" noChangeArrowheads="1" noChangeShapeType="1" noTextEdit="1"/>
              </p:cNvSpPr>
              <p:nvPr/>
            </p:nvSpPr>
            <p:spPr>
              <a:xfrm>
                <a:off x="88128" y="5354579"/>
                <a:ext cx="2981521" cy="330219"/>
              </a:xfrm>
              <a:prstGeom prst="rect">
                <a:avLst/>
              </a:prstGeom>
              <a:blipFill rotWithShape="0">
                <a:blip r:embed="rId5"/>
                <a:stretch>
                  <a:fillRect/>
                </a:stretch>
              </a:blipFill>
            </p:spPr>
            <p:txBody>
              <a:bodyPr/>
              <a:lstStyle/>
              <a:p>
                <a:r>
                  <a:rPr lang="en-US">
                    <a:noFill/>
                  </a:rPr>
                  <a:t> </a:t>
                </a:r>
              </a:p>
            </p:txBody>
          </p:sp>
        </mc:Fallback>
      </mc:AlternateContent>
      <p:sp>
        <p:nvSpPr>
          <p:cNvPr id="21" name="Oval 20"/>
          <p:cNvSpPr/>
          <p:nvPr/>
        </p:nvSpPr>
        <p:spPr>
          <a:xfrm>
            <a:off x="207827" y="6106795"/>
            <a:ext cx="2173636" cy="61563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 use only one network to estimate parameter (w)</a:t>
            </a:r>
          </a:p>
        </p:txBody>
      </p:sp>
      <p:sp>
        <p:nvSpPr>
          <p:cNvPr id="22" name="Down Arrow 21"/>
          <p:cNvSpPr/>
          <p:nvPr/>
        </p:nvSpPr>
        <p:spPr>
          <a:xfrm>
            <a:off x="1213164" y="5748950"/>
            <a:ext cx="185195" cy="2716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2544025" y="6246891"/>
            <a:ext cx="751436" cy="3530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Brace 24"/>
          <p:cNvSpPr/>
          <p:nvPr/>
        </p:nvSpPr>
        <p:spPr>
          <a:xfrm>
            <a:off x="3503691" y="4762123"/>
            <a:ext cx="570368" cy="18378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p:cNvSpPr/>
          <p:nvPr/>
        </p:nvSpPr>
        <p:spPr>
          <a:xfrm>
            <a:off x="4273236" y="4870764"/>
            <a:ext cx="1213164" cy="483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actor</a:t>
            </a:r>
          </a:p>
        </p:txBody>
      </p:sp>
      <p:sp>
        <p:nvSpPr>
          <p:cNvPr id="27" name="Right Arrow 26"/>
          <p:cNvSpPr/>
          <p:nvPr/>
        </p:nvSpPr>
        <p:spPr>
          <a:xfrm>
            <a:off x="5658415" y="4988459"/>
            <a:ext cx="624690" cy="271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309450" y="5907385"/>
            <a:ext cx="1140736" cy="516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critic</a:t>
            </a:r>
          </a:p>
        </p:txBody>
      </p:sp>
      <p:sp>
        <p:nvSpPr>
          <p:cNvPr id="29" name="Right Arrow 28"/>
          <p:cNvSpPr/>
          <p:nvPr/>
        </p:nvSpPr>
        <p:spPr>
          <a:xfrm>
            <a:off x="5580130" y="6020554"/>
            <a:ext cx="702975" cy="226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740303" y="5337017"/>
            <a:ext cx="4798337" cy="647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p:cNvCxnSpPr>
            <a:stCxn id="23" idx="3"/>
            <a:endCxn id="25" idx="1"/>
          </p:cNvCxnSpPr>
          <p:nvPr/>
        </p:nvCxnSpPr>
        <p:spPr>
          <a:xfrm flipV="1">
            <a:off x="3295461" y="5681050"/>
            <a:ext cx="208230" cy="7423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07627"/>
      </p:ext>
    </p:extLst>
  </p:cSld>
  <p:clrMapOvr>
    <a:masterClrMapping/>
  </p:clrMapOvr>
  <p:transition spd="slow">
    <p:circl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2614C77-04FB-432A-BA36-629810CEE871}"/>
              </a:ext>
            </a:extLst>
          </p:cNvPr>
          <p:cNvSpPr/>
          <p:nvPr/>
        </p:nvSpPr>
        <p:spPr>
          <a:xfrm>
            <a:off x="4552278" y="268940"/>
            <a:ext cx="2463501" cy="107576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Reward effect</a:t>
            </a:r>
            <a:endParaRPr lang="fa-IR" dirty="0"/>
          </a:p>
        </p:txBody>
      </p:sp>
      <p:pic>
        <p:nvPicPr>
          <p:cNvPr id="7" name="Picture 6">
            <a:extLst>
              <a:ext uri="{FF2B5EF4-FFF2-40B4-BE49-F238E27FC236}">
                <a16:creationId xmlns:a16="http://schemas.microsoft.com/office/drawing/2014/main" id="{42CD5813-1A41-4B73-9127-118C836FC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056" y="2751548"/>
            <a:ext cx="2690725" cy="1533361"/>
          </a:xfrm>
          <a:prstGeom prst="rect">
            <a:avLst/>
          </a:prstGeom>
        </p:spPr>
      </p:pic>
      <p:sp>
        <p:nvSpPr>
          <p:cNvPr id="8" name="Rectangle: Rounded Corners 7">
            <a:extLst>
              <a:ext uri="{FF2B5EF4-FFF2-40B4-BE49-F238E27FC236}">
                <a16:creationId xmlns:a16="http://schemas.microsoft.com/office/drawing/2014/main" id="{38B9873C-C771-4498-99A1-A16C02864721}"/>
              </a:ext>
            </a:extLst>
          </p:cNvPr>
          <p:cNvSpPr/>
          <p:nvPr/>
        </p:nvSpPr>
        <p:spPr>
          <a:xfrm>
            <a:off x="709347" y="4663439"/>
            <a:ext cx="3012141" cy="849854"/>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t>Reward -0.04 to each move</a:t>
            </a:r>
            <a:endParaRPr lang="fa-IR" dirty="0"/>
          </a:p>
        </p:txBody>
      </p:sp>
      <p:pic>
        <p:nvPicPr>
          <p:cNvPr id="10" name="Picture 9">
            <a:extLst>
              <a:ext uri="{FF2B5EF4-FFF2-40B4-BE49-F238E27FC236}">
                <a16:creationId xmlns:a16="http://schemas.microsoft.com/office/drawing/2014/main" id="{240DDB93-B431-48E3-BBD9-E20A50B23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663" y="2822731"/>
            <a:ext cx="2690725" cy="1351236"/>
          </a:xfrm>
          <a:prstGeom prst="rect">
            <a:avLst/>
          </a:prstGeom>
        </p:spPr>
      </p:pic>
      <p:sp>
        <p:nvSpPr>
          <p:cNvPr id="11" name="Rectangle: Rounded Corners 10">
            <a:extLst>
              <a:ext uri="{FF2B5EF4-FFF2-40B4-BE49-F238E27FC236}">
                <a16:creationId xmlns:a16="http://schemas.microsoft.com/office/drawing/2014/main" id="{FA7F3041-127A-4AB3-B1BE-E27CE61DC527}"/>
              </a:ext>
            </a:extLst>
          </p:cNvPr>
          <p:cNvSpPr/>
          <p:nvPr/>
        </p:nvSpPr>
        <p:spPr>
          <a:xfrm>
            <a:off x="4669954" y="4679574"/>
            <a:ext cx="3012141" cy="849854"/>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t>Reward 2 to each move</a:t>
            </a:r>
            <a:endParaRPr lang="fa-IR" dirty="0"/>
          </a:p>
        </p:txBody>
      </p:sp>
      <p:pic>
        <p:nvPicPr>
          <p:cNvPr id="13" name="Picture 12">
            <a:extLst>
              <a:ext uri="{FF2B5EF4-FFF2-40B4-BE49-F238E27FC236}">
                <a16:creationId xmlns:a16="http://schemas.microsoft.com/office/drawing/2014/main" id="{49917F12-870D-4618-AD93-8A3628515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56" y="2822731"/>
            <a:ext cx="2538805" cy="1306553"/>
          </a:xfrm>
          <a:prstGeom prst="rect">
            <a:avLst/>
          </a:prstGeom>
        </p:spPr>
      </p:pic>
      <p:sp>
        <p:nvSpPr>
          <p:cNvPr id="14" name="Rectangle: Rounded Corners 13">
            <a:extLst>
              <a:ext uri="{FF2B5EF4-FFF2-40B4-BE49-F238E27FC236}">
                <a16:creationId xmlns:a16="http://schemas.microsoft.com/office/drawing/2014/main" id="{F9EB7441-BC2C-44E0-8C02-D3169B6CE0F2}"/>
              </a:ext>
            </a:extLst>
          </p:cNvPr>
          <p:cNvSpPr/>
          <p:nvPr/>
        </p:nvSpPr>
        <p:spPr>
          <a:xfrm>
            <a:off x="8630561" y="4663439"/>
            <a:ext cx="3012141" cy="849854"/>
          </a:xfrm>
          <a:prstGeom prst="round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t>Reward -2 to each move</a:t>
            </a:r>
            <a:endParaRPr lang="fa-IR" dirty="0"/>
          </a:p>
        </p:txBody>
      </p:sp>
      <p:sp>
        <p:nvSpPr>
          <p:cNvPr id="15" name="Rectangle: Rounded Corners 14">
            <a:extLst>
              <a:ext uri="{FF2B5EF4-FFF2-40B4-BE49-F238E27FC236}">
                <a16:creationId xmlns:a16="http://schemas.microsoft.com/office/drawing/2014/main" id="{E23928B8-ECE8-4CE6-B55D-E2482EA5E6AF}"/>
              </a:ext>
            </a:extLst>
          </p:cNvPr>
          <p:cNvSpPr/>
          <p:nvPr/>
        </p:nvSpPr>
        <p:spPr>
          <a:xfrm>
            <a:off x="9025666" y="6047448"/>
            <a:ext cx="2474259" cy="4932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Wants end game soon</a:t>
            </a:r>
            <a:endParaRPr lang="fa-IR" dirty="0"/>
          </a:p>
        </p:txBody>
      </p:sp>
      <p:sp>
        <p:nvSpPr>
          <p:cNvPr id="16" name="Rectangle: Rounded Corners 15">
            <a:extLst>
              <a:ext uri="{FF2B5EF4-FFF2-40B4-BE49-F238E27FC236}">
                <a16:creationId xmlns:a16="http://schemas.microsoft.com/office/drawing/2014/main" id="{4A22B0FC-5758-4B19-A283-F9E469E8970C}"/>
              </a:ext>
            </a:extLst>
          </p:cNvPr>
          <p:cNvSpPr/>
          <p:nvPr/>
        </p:nvSpPr>
        <p:spPr>
          <a:xfrm>
            <a:off x="5047129" y="6095859"/>
            <a:ext cx="2474259" cy="4932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Wants stay in game as long as possible</a:t>
            </a:r>
            <a:endParaRPr lang="fa-IR" dirty="0"/>
          </a:p>
        </p:txBody>
      </p:sp>
      <p:sp>
        <p:nvSpPr>
          <p:cNvPr id="17" name="Rectangle: Rounded Corners 16">
            <a:extLst>
              <a:ext uri="{FF2B5EF4-FFF2-40B4-BE49-F238E27FC236}">
                <a16:creationId xmlns:a16="http://schemas.microsoft.com/office/drawing/2014/main" id="{60E92768-F085-40FE-A47D-E7AD83124B58}"/>
              </a:ext>
            </a:extLst>
          </p:cNvPr>
          <p:cNvSpPr/>
          <p:nvPr/>
        </p:nvSpPr>
        <p:spPr>
          <a:xfrm>
            <a:off x="709347" y="5739206"/>
            <a:ext cx="3012141" cy="849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Wants end game but take longer path to get high reward</a:t>
            </a:r>
            <a:endParaRPr lang="fa-IR" sz="1400" dirty="0"/>
          </a:p>
        </p:txBody>
      </p:sp>
      <p:cxnSp>
        <p:nvCxnSpPr>
          <p:cNvPr id="19" name="Connector: Elbow 18">
            <a:extLst>
              <a:ext uri="{FF2B5EF4-FFF2-40B4-BE49-F238E27FC236}">
                <a16:creationId xmlns:a16="http://schemas.microsoft.com/office/drawing/2014/main" id="{2F6964E4-4D41-413E-94A5-C4FCFD85BB18}"/>
              </a:ext>
            </a:extLst>
          </p:cNvPr>
          <p:cNvCxnSpPr>
            <a:cxnSpLocks/>
            <a:stCxn id="5" idx="2"/>
            <a:endCxn id="7" idx="0"/>
          </p:cNvCxnSpPr>
          <p:nvPr/>
        </p:nvCxnSpPr>
        <p:spPr>
          <a:xfrm rot="10800000" flipV="1">
            <a:off x="2215420" y="806822"/>
            <a:ext cx="2336859" cy="1944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965D3F15-B8D5-40D0-8497-D9AD739F3D8C}"/>
              </a:ext>
            </a:extLst>
          </p:cNvPr>
          <p:cNvCxnSpPr>
            <a:endCxn id="13" idx="0"/>
          </p:cNvCxnSpPr>
          <p:nvPr/>
        </p:nvCxnSpPr>
        <p:spPr>
          <a:xfrm>
            <a:off x="7100047" y="806822"/>
            <a:ext cx="2989312" cy="20159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75FE40E9-0DC1-4BF6-BE19-5E3EF36DA74D}"/>
              </a:ext>
            </a:extLst>
          </p:cNvPr>
          <p:cNvCxnSpPr>
            <a:stCxn id="5" idx="4"/>
            <a:endCxn id="10" idx="0"/>
          </p:cNvCxnSpPr>
          <p:nvPr/>
        </p:nvCxnSpPr>
        <p:spPr>
          <a:xfrm rot="16200000" flipH="1">
            <a:off x="5241014" y="1887719"/>
            <a:ext cx="1478026" cy="3919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64D110E-6ACD-4AD7-8839-561EBE279A0D}"/>
              </a:ext>
            </a:extLst>
          </p:cNvPr>
          <p:cNvSpPr/>
          <p:nvPr/>
        </p:nvSpPr>
        <p:spPr>
          <a:xfrm>
            <a:off x="3797450" y="2083717"/>
            <a:ext cx="1448040" cy="5098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No diff</a:t>
            </a:r>
            <a:endParaRPr lang="fa-IR" dirty="0"/>
          </a:p>
        </p:txBody>
      </p:sp>
      <p:cxnSp>
        <p:nvCxnSpPr>
          <p:cNvPr id="27" name="Connector: Elbow 26">
            <a:extLst>
              <a:ext uri="{FF2B5EF4-FFF2-40B4-BE49-F238E27FC236}">
                <a16:creationId xmlns:a16="http://schemas.microsoft.com/office/drawing/2014/main" id="{B4046FE7-9F45-4ADA-8297-2A3B529F9E56}"/>
              </a:ext>
            </a:extLst>
          </p:cNvPr>
          <p:cNvCxnSpPr>
            <a:cxnSpLocks/>
            <a:endCxn id="25" idx="4"/>
          </p:cNvCxnSpPr>
          <p:nvPr/>
        </p:nvCxnSpPr>
        <p:spPr>
          <a:xfrm rot="10800000">
            <a:off x="4521471" y="2593554"/>
            <a:ext cx="525661" cy="4508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432932"/>
      </p:ext>
    </p:extLst>
  </p:cSld>
  <p:clrMapOvr>
    <a:masterClrMapping/>
  </p:clrMapOvr>
  <p:transition spd="slow">
    <p:circle/>
  </p:transition>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ectangle 1"/>
          <p:cNvSpPr/>
          <p:nvPr/>
        </p:nvSpPr>
        <p:spPr>
          <a:xfrm>
            <a:off x="278395" y="1072834"/>
            <a:ext cx="1493821" cy="334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actor</a:t>
            </a:r>
          </a:p>
        </p:txBody>
      </p:sp>
      <mc:AlternateContent xmlns:mc="http://schemas.openxmlformats.org/markup-compatibility/2006" xmlns:a14="http://schemas.microsoft.com/office/drawing/2010/main">
        <mc:Choice Requires="a14">
          <p:sp>
            <p:nvSpPr>
              <p:cNvPr id="3" name="Rectangle 2"/>
              <p:cNvSpPr/>
              <p:nvPr/>
            </p:nvSpPr>
            <p:spPr>
              <a:xfrm>
                <a:off x="8220546" y="280656"/>
                <a:ext cx="3899026" cy="4888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𝑣</m:t>
                        </m:r>
                      </m:e>
                      <m:sub>
                        <m:r>
                          <a:rPr lang="en-US" b="0" i="1" smtClean="0">
                            <a:solidFill>
                              <a:schemeClr val="tx1"/>
                            </a:solidFill>
                            <a:latin typeface="Cambria Math" panose="02040503050406030204" pitchFamily="18" charset="0"/>
                            <a:ea typeface="Cambria Math" panose="02040503050406030204" pitchFamily="18" charset="0"/>
                          </a:rPr>
                          <m:t>𝑡</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𝑤</m:t>
                        </m:r>
                      </m:sub>
                    </m:sSub>
                    <m:r>
                      <a:rPr lang="en-US" i="1">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ea typeface="Cambria Math" panose="02040503050406030204" pitchFamily="18" charset="0"/>
                      </a:rPr>
                      <m:t>𝑙𝑜𝑔</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𝑡</m:t>
                            </m:r>
                          </m:sub>
                        </m:sSub>
                      </m:e>
                    </m:d>
                  </m:oMath>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8220546" y="280656"/>
                <a:ext cx="3899026" cy="488888"/>
              </a:xfrm>
              <a:prstGeom prst="rect">
                <a:avLst/>
              </a:prstGeom>
              <a:blipFill rotWithShape="0">
                <a:blip r:embed="rId2"/>
                <a:stretch>
                  <a:fillRect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756780" y="932507"/>
                <a:ext cx="3521798" cy="61563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m:t>
                              </m:r>
                            </m:e>
                            <m:sub>
                              <m:r>
                                <a:rPr lang="en-US" sz="1100" i="1">
                                  <a:solidFill>
                                    <a:schemeClr val="tx1"/>
                                  </a:solidFill>
                                  <a:latin typeface="Cambria Math" panose="02040503050406030204" pitchFamily="18" charset="0"/>
                                  <a:ea typeface="Cambria Math" panose="02040503050406030204" pitchFamily="18" charset="0"/>
                                </a:rPr>
                                <m:t>𝜃</m:t>
                              </m:r>
                            </m:sub>
                          </m:sSub>
                          <m:r>
                            <a:rPr lang="en-US" sz="1100" i="1">
                              <a:solidFill>
                                <a:schemeClr val="tx1"/>
                              </a:solidFill>
                              <a:latin typeface="Cambria Math" panose="02040503050406030204" pitchFamily="18" charset="0"/>
                            </a:rPr>
                            <m:t>𝐽</m:t>
                          </m:r>
                        </m:e>
                        <m:sub>
                          <m:r>
                            <a:rPr lang="en-US" sz="1100" i="1">
                              <a:solidFill>
                                <a:schemeClr val="tx1"/>
                              </a:solidFill>
                              <a:latin typeface="Cambria Math" panose="02040503050406030204" pitchFamily="18" charset="0"/>
                            </a:rPr>
                            <m:t>𝑎𝑣𝑅</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ea typeface="Cambria Math" panose="02040503050406030204" pitchFamily="18" charset="0"/>
                            </a:rPr>
                            <m:t>𝜃</m:t>
                          </m:r>
                        </m:e>
                      </m:d>
                      <m:r>
                        <a:rPr lang="en-US" sz="1100" i="1">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𝐸</m:t>
                          </m:r>
                        </m:e>
                        <m:sub>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𝜋</m:t>
                              </m:r>
                            </m:e>
                            <m:sub>
                              <m:r>
                                <a:rPr lang="en-US" sz="1100" i="1">
                                  <a:solidFill>
                                    <a:schemeClr val="tx1"/>
                                  </a:solidFill>
                                  <a:latin typeface="Cambria Math" panose="02040503050406030204" pitchFamily="18" charset="0"/>
                                  <a:ea typeface="Cambria Math" panose="02040503050406030204" pitchFamily="18" charset="0"/>
                                </a:rPr>
                                <m:t>𝜃</m:t>
                              </m:r>
                            </m:sub>
                          </m:sSub>
                        </m:sub>
                      </m:sSub>
                      <m:d>
                        <m:dPr>
                          <m:ctrlPr>
                            <a:rPr lang="en-US" sz="1100" i="1">
                              <a:solidFill>
                                <a:schemeClr val="tx1"/>
                              </a:solidFill>
                              <a:latin typeface="Cambria Math" panose="02040503050406030204" pitchFamily="18" charset="0"/>
                              <a:ea typeface="Cambria Math" panose="02040503050406030204" pitchFamily="18" charset="0"/>
                            </a:rPr>
                          </m:ctrlPr>
                        </m:dPr>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m:t>
                              </m:r>
                            </m:e>
                            <m:sub>
                              <m:r>
                                <a:rPr lang="en-US" sz="1100" i="1">
                                  <a:solidFill>
                                    <a:schemeClr val="tx1"/>
                                  </a:solidFill>
                                  <a:latin typeface="Cambria Math" panose="02040503050406030204" pitchFamily="18" charset="0"/>
                                  <a:ea typeface="Cambria Math" panose="02040503050406030204" pitchFamily="18" charset="0"/>
                                </a:rPr>
                                <m:t>𝜃</m:t>
                              </m:r>
                            </m:sub>
                          </m:sSub>
                          <m:r>
                            <a:rPr lang="en-US" sz="1100" i="1">
                              <a:solidFill>
                                <a:schemeClr val="tx1"/>
                              </a:solidFill>
                              <a:latin typeface="Cambria Math" panose="02040503050406030204" pitchFamily="18" charset="0"/>
                              <a:ea typeface="Cambria Math" panose="02040503050406030204" pitchFamily="18" charset="0"/>
                            </a:rPr>
                            <m:t>𝑙𝑜𝑔</m:t>
                          </m:r>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𝜋</m:t>
                              </m:r>
                            </m:e>
                            <m:sub>
                              <m:r>
                                <a:rPr lang="en-US" sz="1100" i="1">
                                  <a:solidFill>
                                    <a:schemeClr val="tx1"/>
                                  </a:solidFill>
                                  <a:latin typeface="Cambria Math" panose="02040503050406030204" pitchFamily="18" charset="0"/>
                                  <a:ea typeface="Cambria Math" panose="02040503050406030204" pitchFamily="18" charset="0"/>
                                </a:rPr>
                                <m:t>𝜃</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𝑠</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𝑎</m:t>
                              </m:r>
                            </m:e>
                          </m:d>
                          <m:sSup>
                            <m:sSupPr>
                              <m:ctrlPr>
                                <a:rPr lang="en-US" sz="1400" i="1">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𝐴</m:t>
                              </m:r>
                            </m:e>
                            <m:sup>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𝜋</m:t>
                                  </m:r>
                                </m:e>
                                <m:sub>
                                  <m:r>
                                    <a:rPr lang="en-US" sz="1400" i="1">
                                      <a:solidFill>
                                        <a:schemeClr val="tx1"/>
                                      </a:solidFill>
                                      <a:latin typeface="Cambria Math" panose="02040503050406030204" pitchFamily="18" charset="0"/>
                                      <a:ea typeface="Cambria Math" panose="02040503050406030204" pitchFamily="18" charset="0"/>
                                    </a:rPr>
                                    <m:t>𝜃</m:t>
                                  </m:r>
                                </m:sub>
                              </m:sSub>
                            </m:sup>
                          </m:s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𝑠</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𝑎</m:t>
                          </m:r>
                          <m:r>
                            <a:rPr lang="en-US" sz="1400" i="1">
                              <a:solidFill>
                                <a:schemeClr val="tx1"/>
                              </a:solidFill>
                              <a:latin typeface="Cambria Math" panose="02040503050406030204" pitchFamily="18" charset="0"/>
                            </a:rPr>
                            <m:t>) </m:t>
                          </m:r>
                        </m:e>
                      </m:d>
                    </m:oMath>
                  </m:oMathPara>
                </a14:m>
                <a:endParaRPr lang="en-US" sz="1400" dirty="0"/>
              </a:p>
            </p:txBody>
          </p:sp>
        </mc:Choice>
        <mc:Fallback xmlns="">
          <p:sp>
            <p:nvSpPr>
              <p:cNvPr id="6" name="Rectangle 5"/>
              <p:cNvSpPr>
                <a:spLocks noRot="1" noChangeAspect="1" noMove="1" noResize="1" noEditPoints="1" noAdjustHandles="1" noChangeArrowheads="1" noChangeShapeType="1" noTextEdit="1"/>
              </p:cNvSpPr>
              <p:nvPr/>
            </p:nvSpPr>
            <p:spPr>
              <a:xfrm>
                <a:off x="2756780" y="932507"/>
                <a:ext cx="3521798" cy="615635"/>
              </a:xfrm>
              <a:prstGeom prst="rect">
                <a:avLst/>
              </a:prstGeom>
              <a:blipFill rotWithShape="0">
                <a:blip r:embed="rId3"/>
                <a:stretch>
                  <a:fillRect/>
                </a:stretch>
              </a:blipFill>
            </p:spPr>
            <p:txBody>
              <a:bodyPr/>
              <a:lstStyle/>
              <a:p>
                <a:r>
                  <a:rPr lang="en-US">
                    <a:noFill/>
                  </a:rPr>
                  <a:t> </a:t>
                </a:r>
              </a:p>
            </p:txBody>
          </p:sp>
        </mc:Fallback>
      </mc:AlternateContent>
      <p:sp>
        <p:nvSpPr>
          <p:cNvPr id="7" name="Right Arrow 6"/>
          <p:cNvSpPr/>
          <p:nvPr/>
        </p:nvSpPr>
        <p:spPr>
          <a:xfrm>
            <a:off x="1995157" y="1120364"/>
            <a:ext cx="588475" cy="239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Brace 7"/>
          <p:cNvSpPr/>
          <p:nvPr/>
        </p:nvSpPr>
        <p:spPr>
          <a:xfrm>
            <a:off x="6355533" y="280656"/>
            <a:ext cx="258022" cy="30329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p:cNvSpPr/>
              <p:nvPr/>
            </p:nvSpPr>
            <p:spPr>
              <a:xfrm>
                <a:off x="8220546" y="875920"/>
                <a:ext cx="3899026" cy="4888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r>
                      <a:rPr lang="en-US" sz="1400" i="1" smtClean="0">
                        <a:solidFill>
                          <a:schemeClr val="tx1"/>
                        </a:solidFill>
                        <a:latin typeface="Cambria Math" panose="02040503050406030204" pitchFamily="18" charset="0"/>
                        <a:ea typeface="Cambria Math" panose="02040503050406030204" pitchFamily="18" charset="0"/>
                      </a:rPr>
                      <m:t>𝜃</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𝛼</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𝑟</m:t>
                    </m:r>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smtClean="0">
                            <a:solidFill>
                              <a:schemeClr val="tx1"/>
                            </a:solidFill>
                            <a:latin typeface="Cambria Math" panose="02040503050406030204" pitchFamily="18" charset="0"/>
                            <a:ea typeface="Cambria Math" panose="02040503050406030204" pitchFamily="18" charset="0"/>
                          </a:rPr>
                          <m:t>𝛾</m:t>
                        </m:r>
                        <m:r>
                          <a:rPr lang="en-US" sz="1400" i="1">
                            <a:solidFill>
                              <a:schemeClr val="tx1"/>
                            </a:solidFill>
                            <a:latin typeface="Cambria Math" panose="02040503050406030204" pitchFamily="18" charset="0"/>
                          </a:rPr>
                          <m:t>𝑉</m:t>
                        </m:r>
                      </m:e>
                      <m:sub>
                        <m:r>
                          <a:rPr lang="en-US" sz="1400" b="0" i="1" smtClean="0">
                            <a:solidFill>
                              <a:schemeClr val="tx1"/>
                            </a:solidFill>
                            <a:latin typeface="Cambria Math" panose="02040503050406030204" pitchFamily="18" charset="0"/>
                          </a:rPr>
                          <m:t>𝑤</m:t>
                        </m:r>
                      </m:sub>
                    </m:sSub>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m:t>
                            </m:r>
                          </m:sub>
                        </m:sSub>
                      </m:e>
                    </m:d>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𝑉</m:t>
                        </m:r>
                      </m:e>
                      <m:sub>
                        <m:r>
                          <a:rPr lang="en-US" sz="1400" b="0" i="1" smtClean="0">
                            <a:solidFill>
                              <a:schemeClr val="tx1"/>
                            </a:solidFill>
                            <a:latin typeface="Cambria Math" panose="02040503050406030204" pitchFamily="18" charset="0"/>
                          </a:rPr>
                          <m:t>𝑤</m:t>
                        </m:r>
                      </m:sub>
                    </m:sSub>
                    <m:d>
                      <m:dPr>
                        <m:ctrlPr>
                          <a:rPr lang="en-US" sz="1400" i="1">
                            <a:solidFill>
                              <a:schemeClr val="tx1"/>
                            </a:solidFill>
                            <a:latin typeface="Cambria Math" panose="02040503050406030204" pitchFamily="18" charset="0"/>
                          </a:rPr>
                        </m:ctrlPr>
                      </m:dPr>
                      <m:e>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𝑠</m:t>
                            </m:r>
                          </m:e>
                          <m:sub>
                            <m:r>
                              <a:rPr lang="en-US" sz="1400" b="0" i="1" smtClean="0">
                                <a:solidFill>
                                  <a:schemeClr val="tx1"/>
                                </a:solidFill>
                                <a:latin typeface="Cambria Math" panose="02040503050406030204" pitchFamily="18" charset="0"/>
                              </a:rPr>
                              <m:t>𝑡</m:t>
                            </m:r>
                          </m:sub>
                        </m:sSub>
                      </m:e>
                    </m:d>
                    <m:r>
                      <a:rPr lang="en-US" sz="1400" b="0" i="1" smtClean="0">
                        <a:solidFill>
                          <a:schemeClr val="tx1"/>
                        </a:solidFill>
                        <a:latin typeface="Cambria Math" panose="02040503050406030204" pitchFamily="18" charset="0"/>
                      </a:rPr>
                      <m:t>)</m:t>
                    </m:r>
                  </m:oMath>
                </a14:m>
                <a:r>
                  <a:rPr lang="en-US" sz="1400" dirty="0">
                    <a:solidFill>
                      <a:schemeClr val="tx1"/>
                    </a:solidFill>
                  </a:rPr>
                  <a:t>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r>
                      <a:rPr lang="en-US" sz="1400" i="1">
                        <a:solidFill>
                          <a:schemeClr val="tx1"/>
                        </a:solidFill>
                        <a:latin typeface="Cambria Math" panose="02040503050406030204" pitchFamily="18" charset="0"/>
                        <a:ea typeface="Cambria Math" panose="02040503050406030204" pitchFamily="18" charset="0"/>
                      </a:rPr>
                      <m:t>𝑙𝑜𝑔</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𝜋</m:t>
                        </m:r>
                      </m:e>
                      <m:sub>
                        <m:r>
                          <a:rPr lang="en-US" sz="1400" i="1">
                            <a:solidFill>
                              <a:schemeClr val="tx1"/>
                            </a:solidFill>
                            <a:latin typeface="Cambria Math" panose="02040503050406030204" pitchFamily="18" charset="0"/>
                            <a:ea typeface="Cambria Math" panose="02040503050406030204" pitchFamily="18" charset="0"/>
                          </a:rPr>
                          <m:t>𝜃</m:t>
                        </m:r>
                      </m:sub>
                    </m:sSub>
                    <m:d>
                      <m:dPr>
                        <m:ctrlPr>
                          <a:rPr lang="en-US" sz="1400" i="1">
                            <a:solidFill>
                              <a:schemeClr val="tx1"/>
                            </a:solidFill>
                            <a:latin typeface="Cambria Math" panose="02040503050406030204" pitchFamily="18" charset="0"/>
                          </a:rPr>
                        </m:ctrlPr>
                      </m:dPr>
                      <m:e>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𝑠</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𝑎</m:t>
                            </m:r>
                          </m:e>
                          <m:sub>
                            <m:r>
                              <a:rPr lang="en-US" sz="1400" b="0" i="1" smtClean="0">
                                <a:solidFill>
                                  <a:schemeClr val="tx1"/>
                                </a:solidFill>
                                <a:latin typeface="Cambria Math" panose="02040503050406030204" pitchFamily="18" charset="0"/>
                              </a:rPr>
                              <m:t>𝑡</m:t>
                            </m:r>
                          </m:sub>
                        </m:sSub>
                      </m:e>
                    </m:d>
                  </m:oMath>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8220546" y="875920"/>
                <a:ext cx="3899026" cy="48888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220546" y="1471184"/>
                <a:ext cx="3899026" cy="4888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𝑣</m:t>
                        </m:r>
                      </m:e>
                      <m:sub>
                        <m:r>
                          <a:rPr lang="en-US" b="0" i="1" smtClean="0">
                            <a:solidFill>
                              <a:schemeClr val="tx1"/>
                            </a:solidFill>
                            <a:latin typeface="Cambria Math" panose="02040503050406030204" pitchFamily="18" charset="0"/>
                            <a:ea typeface="Cambria Math" panose="02040503050406030204" pitchFamily="18" charset="0"/>
                          </a:rPr>
                          <m:t>𝑡</m:t>
                        </m:r>
                      </m:sub>
                      <m:sup>
                        <m:r>
                          <a:rPr lang="en-US" b="0" i="1" smtClean="0">
                            <a:solidFill>
                              <a:schemeClr val="tx1"/>
                            </a:solidFill>
                            <a:latin typeface="Cambria Math" panose="02040503050406030204" pitchFamily="18" charset="0"/>
                            <a:ea typeface="Cambria Math" panose="02040503050406030204" pitchFamily="18" charset="0"/>
                          </a:rPr>
                          <m:t>𝜆</m:t>
                        </m:r>
                      </m:sup>
                    </m:sSubSup>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𝑤</m:t>
                        </m:r>
                      </m:sub>
                    </m:sSub>
                    <m:r>
                      <a:rPr lang="en-US" i="1">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r>
                          <a:rPr lang="en-US" i="1">
                            <a:solidFill>
                              <a:schemeClr val="tx1"/>
                            </a:solidFill>
                            <a:latin typeface="Cambria Math" panose="02040503050406030204" pitchFamily="18" charset="0"/>
                            <a:ea typeface="Cambria Math" panose="02040503050406030204" pitchFamily="18" charset="0"/>
                          </a:rPr>
                          <m:t>𝜃</m:t>
                        </m:r>
                      </m:sub>
                    </m:sSub>
                    <m:r>
                      <a:rPr lang="en-US" i="1">
                        <a:solidFill>
                          <a:schemeClr val="tx1"/>
                        </a:solidFill>
                        <a:latin typeface="Cambria Math" panose="02040503050406030204" pitchFamily="18" charset="0"/>
                        <a:ea typeface="Cambria Math" panose="02040503050406030204" pitchFamily="18" charset="0"/>
                      </a:rPr>
                      <m:t>𝑙𝑜𝑔</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r>
                          <a:rPr lang="en-US"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𝑡</m:t>
                            </m:r>
                          </m:sub>
                        </m:sSub>
                      </m:e>
                    </m:d>
                  </m:oMath>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8220546" y="1471184"/>
                <a:ext cx="3899026" cy="488888"/>
              </a:xfrm>
              <a:prstGeom prst="rect">
                <a:avLst/>
              </a:prstGeom>
              <a:blipFill rotWithShape="0">
                <a:blip r:embed="rId5"/>
                <a:stretch>
                  <a:fillRect b="-7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20546" y="2181885"/>
                <a:ext cx="3899026" cy="11316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𝛿</m:t>
                      </m:r>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𝑟</m:t>
                          </m:r>
                        </m:e>
                        <m:sub>
                          <m:r>
                            <a:rPr lang="en-US" sz="1400" b="0" i="1" smtClean="0">
                              <a:solidFill>
                                <a:schemeClr val="tx1"/>
                              </a:solidFill>
                              <a:latin typeface="Cambria Math" panose="02040503050406030204" pitchFamily="18" charset="0"/>
                              <a:ea typeface="Cambria Math" panose="02040503050406030204" pitchFamily="18" charset="0"/>
                            </a:rPr>
                            <m:t>𝑡</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1</m:t>
                          </m:r>
                        </m:sub>
                      </m:sSub>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𝛾</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𝑉</m:t>
                          </m:r>
                        </m:e>
                        <m:sub>
                          <m:r>
                            <a:rPr lang="en-US" sz="1400" b="0" i="1" smtClean="0">
                              <a:solidFill>
                                <a:schemeClr val="tx1"/>
                              </a:solidFill>
                              <a:latin typeface="Cambria Math" panose="02040503050406030204" pitchFamily="18" charset="0"/>
                            </a:rPr>
                            <m:t>𝑤</m:t>
                          </m:r>
                        </m:sub>
                      </m:sSub>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Sub>
                        </m:e>
                      </m:d>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𝑉</m:t>
                          </m:r>
                        </m:e>
                        <m:sub>
                          <m:r>
                            <a:rPr lang="en-US" sz="1400" b="0" i="1" smtClean="0">
                              <a:solidFill>
                                <a:schemeClr val="tx1"/>
                              </a:solidFill>
                              <a:latin typeface="Cambria Math" panose="02040503050406030204" pitchFamily="18" charset="0"/>
                            </a:rPr>
                            <m:t>𝑤</m:t>
                          </m:r>
                        </m:sub>
                      </m:sSub>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d>
                    </m:oMath>
                  </m:oMathPara>
                </a14:m>
                <a:endParaRPr lang="en-US" sz="1400" dirty="0">
                  <a:solidFill>
                    <a:schemeClr val="tx1"/>
                  </a:solidFill>
                </a:endParaRPr>
              </a:p>
              <a:p>
                <a:pPr algn="ctr"/>
                <a:endParaRPr lang="en-US" sz="1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𝑒</m:t>
                          </m:r>
                        </m:e>
                        <m:sub>
                          <m:r>
                            <a:rPr lang="en-US" sz="1400" b="0" i="1" smtClean="0">
                              <a:solidFill>
                                <a:schemeClr val="tx1"/>
                              </a:solidFill>
                              <a:latin typeface="Cambria Math" panose="02040503050406030204" pitchFamily="18" charset="0"/>
                            </a:rPr>
                            <m:t>𝑡</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𝜆</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𝑒</m:t>
                          </m:r>
                        </m:e>
                        <m:sub>
                          <m:r>
                            <a:rPr lang="en-US" sz="1400" b="0" i="1" smtClean="0">
                              <a:solidFill>
                                <a:schemeClr val="tx1"/>
                              </a:solidFill>
                              <a:latin typeface="Cambria Math" panose="02040503050406030204" pitchFamily="18" charset="0"/>
                              <a:ea typeface="Cambria Math" panose="02040503050406030204" pitchFamily="18" charset="0"/>
                            </a:rPr>
                            <m:t>𝑡</m:t>
                          </m:r>
                        </m:sub>
                      </m:sSub>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m:t>
                          </m:r>
                        </m:e>
                        <m:sub>
                          <m:r>
                            <a:rPr lang="en-US" sz="1400" i="1">
                              <a:solidFill>
                                <a:schemeClr val="tx1"/>
                              </a:solidFill>
                              <a:latin typeface="Cambria Math" panose="02040503050406030204" pitchFamily="18" charset="0"/>
                              <a:ea typeface="Cambria Math" panose="02040503050406030204" pitchFamily="18" charset="0"/>
                            </a:rPr>
                            <m:t>𝜃</m:t>
                          </m:r>
                        </m:sub>
                      </m:sSub>
                      <m:r>
                        <a:rPr lang="en-US" sz="1400" i="1">
                          <a:solidFill>
                            <a:schemeClr val="tx1"/>
                          </a:solidFill>
                          <a:latin typeface="Cambria Math" panose="02040503050406030204" pitchFamily="18" charset="0"/>
                          <a:ea typeface="Cambria Math" panose="02040503050406030204" pitchFamily="18" charset="0"/>
                        </a:rPr>
                        <m:t>𝑙𝑜𝑔</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𝜋</m:t>
                          </m:r>
                        </m:e>
                        <m:sub>
                          <m:r>
                            <a:rPr lang="en-US" sz="1400" i="1">
                              <a:solidFill>
                                <a:schemeClr val="tx1"/>
                              </a:solidFill>
                              <a:latin typeface="Cambria Math" panose="02040503050406030204" pitchFamily="18" charset="0"/>
                              <a:ea typeface="Cambria Math" panose="02040503050406030204" pitchFamily="18" charset="0"/>
                            </a:rPr>
                            <m:t>𝜃</m:t>
                          </m:r>
                        </m:sub>
                      </m:sSub>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𝑠</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𝑎</m:t>
                          </m:r>
                        </m:e>
                      </m:d>
                    </m:oMath>
                  </m:oMathPara>
                </a14:m>
                <a:endParaRPr lang="en-US" sz="1400" dirty="0">
                  <a:solidFill>
                    <a:schemeClr val="tx1"/>
                  </a:solidFill>
                </a:endParaRPr>
              </a:p>
              <a:p>
                <a:pPr algn="ctr"/>
                <a:endParaRPr lang="en-US" sz="14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r>
                        <a:rPr lang="en-US" sz="1400" i="1" smtClean="0">
                          <a:solidFill>
                            <a:schemeClr val="tx1"/>
                          </a:solidFill>
                          <a:latin typeface="Cambria Math" panose="02040503050406030204" pitchFamily="18" charset="0"/>
                          <a:ea typeface="Cambria Math" panose="02040503050406030204" pitchFamily="18" charset="0"/>
                        </a:rPr>
                        <m:t>𝜃</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𝛼𝛿</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𝑒</m:t>
                          </m:r>
                        </m:e>
                        <m:sub>
                          <m:r>
                            <a:rPr lang="en-US" sz="1400" b="0" i="1" smtClean="0">
                              <a:solidFill>
                                <a:schemeClr val="tx1"/>
                              </a:solidFill>
                              <a:latin typeface="Cambria Math" panose="02040503050406030204" pitchFamily="18" charset="0"/>
                              <a:ea typeface="Cambria Math" panose="02040503050406030204" pitchFamily="18" charset="0"/>
                            </a:rPr>
                            <m:t>𝑡</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8220546" y="2181885"/>
                <a:ext cx="3899026" cy="1131683"/>
              </a:xfrm>
              <a:prstGeom prst="rect">
                <a:avLst/>
              </a:prstGeom>
              <a:blipFill rotWithShape="0">
                <a:blip r:embed="rId6"/>
                <a:stretch>
                  <a:fillRect/>
                </a:stretch>
              </a:blipFill>
            </p:spPr>
            <p:txBody>
              <a:bodyPr/>
              <a:lstStyle/>
              <a:p>
                <a:r>
                  <a:rPr lang="en-US">
                    <a:noFill/>
                  </a:rPr>
                  <a:t> </a:t>
                </a:r>
              </a:p>
            </p:txBody>
          </p:sp>
        </mc:Fallback>
      </mc:AlternateContent>
      <p:sp>
        <p:nvSpPr>
          <p:cNvPr id="13" name="Oval 12"/>
          <p:cNvSpPr/>
          <p:nvPr/>
        </p:nvSpPr>
        <p:spPr>
          <a:xfrm>
            <a:off x="6853474" y="280657"/>
            <a:ext cx="1032095" cy="4888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Monte Carlo</a:t>
            </a:r>
          </a:p>
        </p:txBody>
      </p:sp>
      <p:sp>
        <p:nvSpPr>
          <p:cNvPr id="14" name="Oval 13"/>
          <p:cNvSpPr/>
          <p:nvPr/>
        </p:nvSpPr>
        <p:spPr>
          <a:xfrm>
            <a:off x="6853471" y="875920"/>
            <a:ext cx="1032095" cy="4888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TD(0)</a:t>
            </a:r>
          </a:p>
        </p:txBody>
      </p:sp>
      <p:sp>
        <p:nvSpPr>
          <p:cNvPr id="15" name="Oval 14"/>
          <p:cNvSpPr/>
          <p:nvPr/>
        </p:nvSpPr>
        <p:spPr>
          <a:xfrm>
            <a:off x="6853471" y="1510795"/>
            <a:ext cx="1032095" cy="4888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a:t>
            </a:r>
            <a:r>
              <a:rPr lang="en-US" dirty="0">
                <a:latin typeface="Cambria Math" panose="02040503050406030204" pitchFamily="18" charset="0"/>
                <a:ea typeface="Cambria Math" panose="02040503050406030204" pitchFamily="18" charset="0"/>
              </a:rPr>
              <a:t>𝜆)</a:t>
            </a:r>
            <a:endParaRPr lang="en-US" dirty="0"/>
          </a:p>
        </p:txBody>
      </p:sp>
      <p:sp>
        <p:nvSpPr>
          <p:cNvPr id="17" name="Oval 16"/>
          <p:cNvSpPr/>
          <p:nvPr/>
        </p:nvSpPr>
        <p:spPr>
          <a:xfrm>
            <a:off x="6808201" y="2634558"/>
            <a:ext cx="1032095" cy="4888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a:t>
            </a:r>
            <a:r>
              <a:rPr lang="en-US" dirty="0">
                <a:latin typeface="Cambria Math" panose="02040503050406030204" pitchFamily="18" charset="0"/>
                <a:ea typeface="Cambria Math" panose="02040503050406030204" pitchFamily="18" charset="0"/>
              </a:rPr>
              <a:t>𝜆)</a:t>
            </a:r>
            <a:endParaRPr lang="en-US" dirty="0"/>
          </a:p>
        </p:txBody>
      </p:sp>
      <p:sp>
        <p:nvSpPr>
          <p:cNvPr id="18" name="Rectangle 17"/>
          <p:cNvSpPr/>
          <p:nvPr/>
        </p:nvSpPr>
        <p:spPr>
          <a:xfrm>
            <a:off x="180694" y="4956097"/>
            <a:ext cx="1493821" cy="272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critic</a:t>
            </a:r>
          </a:p>
        </p:txBody>
      </p:sp>
      <mc:AlternateContent xmlns:mc="http://schemas.openxmlformats.org/markup-compatibility/2006" xmlns:a14="http://schemas.microsoft.com/office/drawing/2010/main">
        <mc:Choice Requires="a14">
          <p:sp>
            <p:nvSpPr>
              <p:cNvPr id="19" name="Rectangle 18"/>
              <p:cNvSpPr/>
              <p:nvPr/>
            </p:nvSpPr>
            <p:spPr>
              <a:xfrm>
                <a:off x="8119449" y="3702867"/>
                <a:ext cx="3899026" cy="39835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𝑤</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𝑣</m:t>
                        </m:r>
                      </m:e>
                      <m:sub>
                        <m:r>
                          <a:rPr lang="en-US" b="0" i="1" smtClean="0">
                            <a:solidFill>
                              <a:schemeClr val="tx1"/>
                            </a:solidFill>
                            <a:latin typeface="Cambria Math" panose="02040503050406030204" pitchFamily="18" charset="0"/>
                            <a:ea typeface="Cambria Math" panose="02040503050406030204" pitchFamily="18" charset="0"/>
                          </a:rPr>
                          <m:t>𝑡</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𝑤</m:t>
                        </m:r>
                      </m:sub>
                    </m:sSub>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solidFill>
                      <a:schemeClr val="tx1"/>
                    </a:solidFill>
                  </a:rPr>
                  <a:t>)</a:t>
                </a:r>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𝜑</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𝑠</m:t>
                    </m:r>
                    <m:r>
                      <a:rPr lang="en-US" b="0" i="1" dirty="0" smtClean="0">
                        <a:solidFill>
                          <a:schemeClr val="tx1"/>
                        </a:solidFill>
                        <a:latin typeface="Cambria Math" panose="02040503050406030204" pitchFamily="18" charset="0"/>
                        <a:ea typeface="Cambria Math" panose="02040503050406030204" pitchFamily="18" charset="0"/>
                      </a:rPr>
                      <m:t>)</m:t>
                    </m:r>
                  </m:oMath>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8119449" y="3702867"/>
                <a:ext cx="3899026" cy="398352"/>
              </a:xfrm>
              <a:prstGeom prst="rect">
                <a:avLst/>
              </a:prstGeom>
              <a:blipFill rotWithShape="0">
                <a:blip r:embed="rId7"/>
                <a:stretch>
                  <a:fillRect t="-1471" b="-17647"/>
                </a:stretch>
              </a:blipFill>
            </p:spPr>
            <p:txBody>
              <a:bodyPr/>
              <a:lstStyle/>
              <a:p>
                <a:r>
                  <a:rPr lang="en-US">
                    <a:noFill/>
                  </a:rPr>
                  <a:t> </a:t>
                </a:r>
              </a:p>
            </p:txBody>
          </p:sp>
        </mc:Fallback>
      </mc:AlternateContent>
      <p:sp>
        <p:nvSpPr>
          <p:cNvPr id="21" name="Right Arrow 20"/>
          <p:cNvSpPr/>
          <p:nvPr/>
        </p:nvSpPr>
        <p:spPr>
          <a:xfrm>
            <a:off x="1873689" y="4973738"/>
            <a:ext cx="4190058" cy="237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Brace 21"/>
          <p:cNvSpPr/>
          <p:nvPr/>
        </p:nvSpPr>
        <p:spPr>
          <a:xfrm>
            <a:off x="6262921" y="3661456"/>
            <a:ext cx="253497" cy="28622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119449" y="4298131"/>
                <a:ext cx="3899026" cy="39835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𝑤</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𝛼</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𝑟</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𝛾</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𝑉</m:t>
                          </m:r>
                        </m:e>
                        <m:sub>
                          <m:r>
                            <a:rPr lang="en-US" sz="1400" b="0" i="1" smtClean="0">
                              <a:solidFill>
                                <a:schemeClr val="tx1"/>
                              </a:solidFill>
                              <a:latin typeface="Cambria Math" panose="02040503050406030204" pitchFamily="18" charset="0"/>
                              <a:ea typeface="Cambria Math" panose="02040503050406030204" pitchFamily="18" charset="0"/>
                            </a:rPr>
                            <m:t>𝑊</m:t>
                          </m:r>
                        </m:sub>
                      </m:sSub>
                      <m:r>
                        <a:rPr lang="en-US" sz="1400" b="0" i="1" smtClean="0">
                          <a:solidFill>
                            <a:schemeClr val="tx1"/>
                          </a:solidFill>
                          <a:latin typeface="Cambria Math" panose="02040503050406030204" pitchFamily="18" charset="0"/>
                        </a:rPr>
                        <m:t>(</m:t>
                      </m:r>
                      <m:sSup>
                        <m:sSupPr>
                          <m:ctrlPr>
                            <a:rPr lang="en-US" sz="1400" b="0" i="1" smtClean="0">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𝑠</m:t>
                          </m:r>
                        </m:e>
                        <m:sup>
                          <m:r>
                            <a:rPr lang="en-US" sz="1400" b="0" i="1" smtClean="0">
                              <a:solidFill>
                                <a:schemeClr val="tx1"/>
                              </a:solidFill>
                              <a:latin typeface="Cambria Math" panose="02040503050406030204" pitchFamily="18" charset="0"/>
                            </a:rPr>
                            <m:t>′</m:t>
                          </m:r>
                        </m:sup>
                      </m:sSup>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𝑉</m:t>
                          </m:r>
                        </m:e>
                        <m:sub>
                          <m:r>
                            <a:rPr lang="en-US" sz="1400" b="0" i="1" smtClean="0">
                              <a:solidFill>
                                <a:schemeClr val="tx1"/>
                              </a:solidFill>
                              <a:latin typeface="Cambria Math" panose="02040503050406030204" pitchFamily="18" charset="0"/>
                            </a:rPr>
                            <m:t>𝑤</m:t>
                          </m:r>
                        </m:sub>
                      </m:sSub>
                      <m:d>
                        <m:dPr>
                          <m:ctrlPr>
                            <a:rPr lang="en-US" sz="1400" i="1">
                              <a:solidFill>
                                <a:schemeClr val="tx1"/>
                              </a:solidFill>
                              <a:latin typeface="Cambria Math" panose="02040503050406030204" pitchFamily="18" charset="0"/>
                            </a:rPr>
                          </m:ctrlPr>
                        </m:dPr>
                        <m:e>
                          <m:r>
                            <a:rPr lang="en-US" sz="1400" i="1" smtClean="0">
                              <a:solidFill>
                                <a:schemeClr val="tx1"/>
                              </a:solidFill>
                              <a:latin typeface="Cambria Math" panose="02040503050406030204" pitchFamily="18" charset="0"/>
                            </a:rPr>
                            <m:t>𝑠</m:t>
                          </m:r>
                        </m:e>
                      </m:d>
                      <m:r>
                        <a:rPr lang="en-US" sz="1400" b="0" i="1" smtClean="0">
                          <a:solidFill>
                            <a:schemeClr val="tx1"/>
                          </a:solidFill>
                          <a:latin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𝜑</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𝑠</m:t>
                      </m:r>
                      <m:r>
                        <a:rPr lang="en-US" i="1" dirty="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8119449" y="4298131"/>
                <a:ext cx="3899026" cy="398352"/>
              </a:xfrm>
              <a:prstGeom prst="rect">
                <a:avLst/>
              </a:prstGeom>
              <a:blipFill rotWithShape="0">
                <a:blip r:embed="rId8"/>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8119449" y="4893395"/>
                <a:ext cx="3899026" cy="39835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𝑤</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𝑣</m:t>
                        </m:r>
                      </m:e>
                      <m:sub>
                        <m:r>
                          <a:rPr lang="en-US" b="0" i="1" smtClean="0">
                            <a:solidFill>
                              <a:schemeClr val="tx1"/>
                            </a:solidFill>
                            <a:latin typeface="Cambria Math" panose="02040503050406030204" pitchFamily="18" charset="0"/>
                            <a:ea typeface="Cambria Math" panose="02040503050406030204" pitchFamily="18" charset="0"/>
                          </a:rPr>
                          <m:t>𝑡</m:t>
                        </m:r>
                      </m:sub>
                      <m:sup>
                        <m:r>
                          <a:rPr lang="en-US" b="0" i="1" smtClean="0">
                            <a:solidFill>
                              <a:schemeClr val="tx1"/>
                            </a:solidFill>
                            <a:latin typeface="Cambria Math" panose="02040503050406030204" pitchFamily="18" charset="0"/>
                            <a:ea typeface="Cambria Math" panose="02040503050406030204" pitchFamily="18" charset="0"/>
                          </a:rPr>
                          <m:t>𝜆</m:t>
                        </m:r>
                      </m:sup>
                    </m:sSubSup>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𝑤</m:t>
                        </m:r>
                      </m:sub>
                    </m:sSub>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solidFill>
                      <a:schemeClr val="tx1"/>
                    </a:solidFill>
                  </a:rPr>
                  <a:t>)</a:t>
                </a:r>
                <a:r>
                  <a:rPr lang="en-US" dirty="0">
                    <a:solidFill>
                      <a:schemeClr val="tx1"/>
                    </a:solidFill>
                    <a:ea typeface="Cambria Math" panose="02040503050406030204" pitchFamily="18" charset="0"/>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rPr>
                      <m:t>𝜑</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𝑠</m:t>
                    </m:r>
                    <m:r>
                      <a:rPr lang="en-US" i="1" dirty="0">
                        <a:solidFill>
                          <a:schemeClr val="tx1"/>
                        </a:solidFill>
                        <a:latin typeface="Cambria Math" panose="02040503050406030204" pitchFamily="18" charset="0"/>
                        <a:ea typeface="Cambria Math" panose="02040503050406030204" pitchFamily="18" charset="0"/>
                      </a:rPr>
                      <m:t>)</m:t>
                    </m:r>
                  </m:oMath>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8119449" y="4893395"/>
                <a:ext cx="3899026" cy="398352"/>
              </a:xfrm>
              <a:prstGeom prst="rect">
                <a:avLst/>
              </a:prstGeom>
              <a:blipFill rotWithShape="0">
                <a:blip r:embed="rId9"/>
                <a:stretch>
                  <a:fillRect b="-20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8119449" y="5554470"/>
                <a:ext cx="3899026" cy="113603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𝛿</m:t>
                      </m:r>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𝑟</m:t>
                          </m:r>
                        </m:e>
                        <m:sub>
                          <m:r>
                            <a:rPr lang="en-US" sz="1400" b="0" i="1" smtClean="0">
                              <a:solidFill>
                                <a:schemeClr val="tx1"/>
                              </a:solidFill>
                              <a:latin typeface="Cambria Math" panose="02040503050406030204" pitchFamily="18" charset="0"/>
                              <a:ea typeface="Cambria Math" panose="02040503050406030204" pitchFamily="18" charset="0"/>
                            </a:rPr>
                            <m:t>𝑡</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1</m:t>
                          </m:r>
                        </m:sub>
                      </m:sSub>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𝛾</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𝑉</m:t>
                          </m:r>
                        </m:e>
                        <m:sub>
                          <m:r>
                            <a:rPr lang="en-US" sz="1400" b="0" i="1" smtClean="0">
                              <a:solidFill>
                                <a:schemeClr val="tx1"/>
                              </a:solidFill>
                              <a:latin typeface="Cambria Math" panose="02040503050406030204" pitchFamily="18" charset="0"/>
                              <a:ea typeface="Cambria Math" panose="02040503050406030204" pitchFamily="18" charset="0"/>
                            </a:rPr>
                            <m:t>𝑤</m:t>
                          </m:r>
                        </m:sub>
                      </m:sSub>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Sub>
                        </m:e>
                      </m:d>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𝑉</m:t>
                          </m:r>
                        </m:e>
                        <m:sub>
                          <m:r>
                            <a:rPr lang="en-US" sz="1400" b="0" i="1" smtClean="0">
                              <a:solidFill>
                                <a:schemeClr val="tx1"/>
                              </a:solidFill>
                              <a:latin typeface="Cambria Math" panose="02040503050406030204" pitchFamily="18" charset="0"/>
                              <a:ea typeface="Cambria Math" panose="02040503050406030204" pitchFamily="18" charset="0"/>
                            </a:rPr>
                            <m:t>𝑤</m:t>
                          </m:r>
                        </m:sub>
                      </m:sSub>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d>
                    </m:oMath>
                  </m:oMathPara>
                </a14:m>
                <a:endParaRPr lang="en-US" sz="1400" dirty="0">
                  <a:solidFill>
                    <a:schemeClr val="tx1"/>
                  </a:solidFill>
                </a:endParaRPr>
              </a:p>
              <a:p>
                <a:pPr algn="ctr"/>
                <a:endParaRPr lang="en-US" sz="1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𝑒</m:t>
                          </m:r>
                        </m:e>
                        <m:sub>
                          <m:r>
                            <a:rPr lang="en-US" sz="1400" b="0" i="1" smtClean="0">
                              <a:solidFill>
                                <a:schemeClr val="tx1"/>
                              </a:solidFill>
                              <a:latin typeface="Cambria Math" panose="02040503050406030204" pitchFamily="18" charset="0"/>
                            </a:rPr>
                            <m:t>𝑡</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𝜆</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𝑒</m:t>
                          </m:r>
                        </m:e>
                        <m:sub>
                          <m:r>
                            <a:rPr lang="en-US" sz="1400" b="0" i="1" smtClean="0">
                              <a:solidFill>
                                <a:schemeClr val="tx1"/>
                              </a:solidFill>
                              <a:latin typeface="Cambria Math" panose="02040503050406030204" pitchFamily="18" charset="0"/>
                              <a:ea typeface="Cambria Math" panose="02040503050406030204" pitchFamily="18" charset="0"/>
                            </a:rPr>
                            <m:t>𝑡</m:t>
                          </m:r>
                        </m:sub>
                      </m:sSub>
                      <m:r>
                        <a:rPr lang="en-US" sz="1400" b="0" i="1" smtClean="0">
                          <a:solidFill>
                            <a:schemeClr val="tx1"/>
                          </a:solidFill>
                          <a:latin typeface="Cambria Math" panose="02040503050406030204" pitchFamily="18" charset="0"/>
                          <a:ea typeface="Cambria Math" panose="02040503050406030204" pitchFamily="18" charset="0"/>
                        </a:rPr>
                        <m:t>+</m:t>
                      </m:r>
                      <m:r>
                        <a:rPr lang="en-US" sz="1400" i="1" dirty="0">
                          <a:solidFill>
                            <a:schemeClr val="tx1"/>
                          </a:solidFill>
                          <a:latin typeface="Cambria Math" panose="02040503050406030204" pitchFamily="18" charset="0"/>
                          <a:ea typeface="Cambria Math" panose="02040503050406030204" pitchFamily="18" charset="0"/>
                        </a:rPr>
                        <m:t>𝜑</m:t>
                      </m:r>
                      <m:r>
                        <a:rPr lang="en-US" sz="1400" i="1" dirty="0">
                          <a:solidFill>
                            <a:schemeClr val="tx1"/>
                          </a:solidFill>
                          <a:latin typeface="Cambria Math" panose="02040503050406030204" pitchFamily="18" charset="0"/>
                          <a:ea typeface="Cambria Math" panose="02040503050406030204" pitchFamily="18" charset="0"/>
                        </a:rPr>
                        <m:t>(</m:t>
                      </m:r>
                      <m:r>
                        <a:rPr lang="en-US" sz="1400" i="1" dirty="0">
                          <a:solidFill>
                            <a:schemeClr val="tx1"/>
                          </a:solidFill>
                          <a:latin typeface="Cambria Math" panose="02040503050406030204" pitchFamily="18" charset="0"/>
                          <a:ea typeface="Cambria Math" panose="02040503050406030204" pitchFamily="18" charset="0"/>
                        </a:rPr>
                        <m:t>𝑠</m:t>
                      </m:r>
                      <m:r>
                        <a:rPr lang="en-US" sz="1400" i="1" dirty="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a:p>
                <a:pPr algn="ctr"/>
                <a:endParaRPr lang="en-US" sz="14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𝑤</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𝛼𝛿</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𝑒</m:t>
                          </m:r>
                        </m:e>
                        <m:sub>
                          <m:r>
                            <a:rPr lang="en-US" sz="1400" b="0" i="1" smtClean="0">
                              <a:solidFill>
                                <a:schemeClr val="tx1"/>
                              </a:solidFill>
                              <a:latin typeface="Cambria Math" panose="02040503050406030204" pitchFamily="18" charset="0"/>
                              <a:ea typeface="Cambria Math" panose="02040503050406030204" pitchFamily="18" charset="0"/>
                            </a:rPr>
                            <m:t>𝑡</m:t>
                          </m:r>
                        </m:sub>
                      </m:sSub>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8119449" y="5554470"/>
                <a:ext cx="3899026" cy="1136039"/>
              </a:xfrm>
              <a:prstGeom prst="rect">
                <a:avLst/>
              </a:prstGeom>
              <a:blipFill rotWithShape="0">
                <a:blip r:embed="rId10"/>
                <a:stretch>
                  <a:fillRect/>
                </a:stretch>
              </a:blipFill>
            </p:spPr>
            <p:txBody>
              <a:bodyPr/>
              <a:lstStyle/>
              <a:p>
                <a:r>
                  <a:rPr lang="en-US">
                    <a:noFill/>
                  </a:rPr>
                  <a:t> </a:t>
                </a:r>
              </a:p>
            </p:txBody>
          </p:sp>
        </mc:Fallback>
      </mc:AlternateContent>
      <p:sp>
        <p:nvSpPr>
          <p:cNvPr id="26" name="Oval 25"/>
          <p:cNvSpPr/>
          <p:nvPr/>
        </p:nvSpPr>
        <p:spPr>
          <a:xfrm>
            <a:off x="6752377" y="3702868"/>
            <a:ext cx="1032095" cy="39835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Monte Carlo</a:t>
            </a:r>
          </a:p>
        </p:txBody>
      </p:sp>
      <p:sp>
        <p:nvSpPr>
          <p:cNvPr id="27" name="Oval 26"/>
          <p:cNvSpPr/>
          <p:nvPr/>
        </p:nvSpPr>
        <p:spPr>
          <a:xfrm>
            <a:off x="6752374" y="4298131"/>
            <a:ext cx="1032095" cy="39835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TD(0)</a:t>
            </a:r>
          </a:p>
        </p:txBody>
      </p:sp>
      <p:sp>
        <p:nvSpPr>
          <p:cNvPr id="28" name="Oval 27"/>
          <p:cNvSpPr/>
          <p:nvPr/>
        </p:nvSpPr>
        <p:spPr>
          <a:xfrm>
            <a:off x="6752374" y="4933006"/>
            <a:ext cx="1032095" cy="39835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a:t>
            </a:r>
            <a:r>
              <a:rPr lang="en-US" dirty="0">
                <a:latin typeface="Cambria Math" panose="02040503050406030204" pitchFamily="18" charset="0"/>
                <a:ea typeface="Cambria Math" panose="02040503050406030204" pitchFamily="18" charset="0"/>
              </a:rPr>
              <a:t>𝜆)</a:t>
            </a:r>
            <a:endParaRPr lang="en-US" dirty="0"/>
          </a:p>
        </p:txBody>
      </p:sp>
      <p:sp>
        <p:nvSpPr>
          <p:cNvPr id="29" name="Oval 28"/>
          <p:cNvSpPr/>
          <p:nvPr/>
        </p:nvSpPr>
        <p:spPr>
          <a:xfrm>
            <a:off x="6707104" y="6056769"/>
            <a:ext cx="1032095" cy="39835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a:t>
            </a:r>
            <a:r>
              <a:rPr lang="en-US" dirty="0">
                <a:latin typeface="Cambria Math" panose="02040503050406030204" pitchFamily="18" charset="0"/>
                <a:ea typeface="Cambria Math" panose="02040503050406030204" pitchFamily="18" charset="0"/>
              </a:rPr>
              <a:t>𝜆)</a:t>
            </a:r>
            <a:endParaRPr lang="en-US" dirty="0"/>
          </a:p>
        </p:txBody>
      </p:sp>
    </p:spTree>
    <p:extLst>
      <p:ext uri="{BB962C8B-B14F-4D97-AF65-F5344CB8AC3E}">
        <p14:creationId xmlns:p14="http://schemas.microsoft.com/office/powerpoint/2010/main" val="2181980273"/>
      </p:ext>
    </p:extLst>
  </p:cSld>
  <p:clrMapOvr>
    <a:masterClrMapping/>
  </p:clrMapOvr>
  <p:transition spd="slow">
    <p:circle/>
  </p:transition>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4B70516-CE23-44EA-B76B-352EDEB66B73}"/>
              </a:ext>
            </a:extLst>
          </p:cNvPr>
          <p:cNvSpPr/>
          <p:nvPr/>
        </p:nvSpPr>
        <p:spPr>
          <a:xfrm>
            <a:off x="5025614" y="247425"/>
            <a:ext cx="2140772" cy="96818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Actor and Critic loss</a:t>
            </a:r>
          </a:p>
        </p:txBody>
      </p:sp>
      <p:sp>
        <p:nvSpPr>
          <p:cNvPr id="4" name="Rectangle 3">
            <a:extLst>
              <a:ext uri="{FF2B5EF4-FFF2-40B4-BE49-F238E27FC236}">
                <a16:creationId xmlns:a16="http://schemas.microsoft.com/office/drawing/2014/main" id="{0E0999FD-2A01-464F-A81E-5C98DD20C22E}"/>
              </a:ext>
            </a:extLst>
          </p:cNvPr>
          <p:cNvSpPr/>
          <p:nvPr/>
        </p:nvSpPr>
        <p:spPr>
          <a:xfrm>
            <a:off x="161360" y="2183802"/>
            <a:ext cx="2237591" cy="49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Critic loss</a:t>
            </a:r>
          </a:p>
        </p:txBody>
      </p:sp>
      <p:sp>
        <p:nvSpPr>
          <p:cNvPr id="5" name="Rectangle 4">
            <a:extLst>
              <a:ext uri="{FF2B5EF4-FFF2-40B4-BE49-F238E27FC236}">
                <a16:creationId xmlns:a16="http://schemas.microsoft.com/office/drawing/2014/main" id="{DDB00D15-D6FE-4EB6-8BB8-0245B726C309}"/>
              </a:ext>
            </a:extLst>
          </p:cNvPr>
          <p:cNvSpPr/>
          <p:nvPr/>
        </p:nvSpPr>
        <p:spPr>
          <a:xfrm>
            <a:off x="161361" y="4645510"/>
            <a:ext cx="2237591" cy="622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Actor  loss</a:t>
            </a:r>
          </a:p>
        </p:txBody>
      </p:sp>
      <p:sp>
        <p:nvSpPr>
          <p:cNvPr id="6" name="Arrow: Right 5">
            <a:extLst>
              <a:ext uri="{FF2B5EF4-FFF2-40B4-BE49-F238E27FC236}">
                <a16:creationId xmlns:a16="http://schemas.microsoft.com/office/drawing/2014/main" id="{924170BF-6185-4B57-8816-A5B9FFC0344F}"/>
              </a:ext>
            </a:extLst>
          </p:cNvPr>
          <p:cNvSpPr/>
          <p:nvPr/>
        </p:nvSpPr>
        <p:spPr>
          <a:xfrm>
            <a:off x="2573763" y="2183802"/>
            <a:ext cx="1398495" cy="494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4A5EAAF-4254-49EC-A795-0F745C8DBC70}"/>
                  </a:ext>
                </a:extLst>
              </p:cNvPr>
              <p:cNvSpPr/>
              <p:nvPr/>
            </p:nvSpPr>
            <p:spPr>
              <a:xfrm>
                <a:off x="4147070" y="1653989"/>
                <a:ext cx="4765638" cy="7207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𝑁</m:t>
                          </m:r>
                        </m:den>
                      </m:f>
                      <m:nary>
                        <m:naryPr>
                          <m:chr m:val="∑"/>
                          <m:supHide m:val="on"/>
                          <m:ctrlPr>
                            <a:rPr lang="en-US"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𝑖</m:t>
                          </m:r>
                        </m:sub>
                        <m:sup/>
                        <m:e>
                          <m:r>
                            <a:rPr lang="en-US" b="0" i="1" smtClean="0">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ea typeface="Cambria Math" panose="02040503050406030204" pitchFamily="18" charset="0"/>
                                    </a:rPr>
                                    <m:t>𝜃</m:t>
                                  </m:r>
                                </m:e>
                                <m:sup>
                                  <m:r>
                                    <a:rPr lang="en-US" b="0" i="1" smtClean="0">
                                      <a:solidFill>
                                        <a:schemeClr val="tx1"/>
                                      </a:solidFill>
                                      <a:latin typeface="Cambria Math" panose="02040503050406030204" pitchFamily="18" charset="0"/>
                                    </a:rPr>
                                    <m:t>𝑄</m:t>
                                  </m:r>
                                </m:sup>
                              </m:s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e>
                      </m:nary>
                    </m:oMath>
                  </m:oMathPara>
                </a14:m>
                <a:endParaRPr lang="en-US" dirty="0"/>
              </a:p>
            </p:txBody>
          </p:sp>
        </mc:Choice>
        <mc:Fallback xmlns="">
          <p:sp>
            <p:nvSpPr>
              <p:cNvPr id="7" name="Rectangle 6">
                <a:extLst>
                  <a:ext uri="{FF2B5EF4-FFF2-40B4-BE49-F238E27FC236}">
                    <a16:creationId xmlns:a16="http://schemas.microsoft.com/office/drawing/2014/main" id="{B4A5EAAF-4254-49EC-A795-0F745C8DBC70}"/>
                  </a:ext>
                </a:extLst>
              </p:cNvPr>
              <p:cNvSpPr>
                <a:spLocks noRot="1" noChangeAspect="1" noMove="1" noResize="1" noEditPoints="1" noAdjustHandles="1" noChangeArrowheads="1" noChangeShapeType="1" noTextEdit="1"/>
              </p:cNvSpPr>
              <p:nvPr/>
            </p:nvSpPr>
            <p:spPr>
              <a:xfrm>
                <a:off x="4147070" y="1653989"/>
                <a:ext cx="4765638" cy="72076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AF1FA2C-98A1-43F2-BC62-06B6182E3A04}"/>
                  </a:ext>
                </a:extLst>
              </p:cNvPr>
              <p:cNvSpPr/>
              <p:nvPr/>
            </p:nvSpPr>
            <p:spPr>
              <a:xfrm>
                <a:off x="4147070" y="2565702"/>
                <a:ext cx="4765638" cy="7207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𝛾</m:t>
                      </m:r>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𝑄</m:t>
                          </m:r>
                        </m:e>
                        <m:sup>
                          <m:r>
                            <a:rPr lang="en-US" b="0" i="1" smtClean="0">
                              <a:solidFill>
                                <a:schemeClr val="tx1"/>
                              </a:solidFill>
                              <a:latin typeface="Cambria Math" panose="02040503050406030204" pitchFamily="18" charset="0"/>
                              <a:ea typeface="Cambria Math" panose="02040503050406030204" pitchFamily="18" charset="0"/>
                            </a:rPr>
                            <m:t>′</m:t>
                          </m:r>
                        </m:sup>
                      </m:sSup>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𝑢</m:t>
                          </m:r>
                        </m:e>
                        <m:sup>
                          <m:r>
                            <a:rPr lang="en-US" b="0" i="1" smtClean="0">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𝜃</m:t>
                          </m:r>
                        </m:e>
                        <m:sup>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𝑢</m:t>
                              </m:r>
                            </m:e>
                            <m:sup>
                              <m:r>
                                <a:rPr lang="en-US" b="0" i="1" smtClean="0">
                                  <a:solidFill>
                                    <a:schemeClr val="tx1"/>
                                  </a:solidFill>
                                  <a:latin typeface="Cambria Math" panose="02040503050406030204" pitchFamily="18" charset="0"/>
                                  <a:ea typeface="Cambria Math" panose="02040503050406030204" pitchFamily="18" charset="0"/>
                                </a:rPr>
                                <m:t>′</m:t>
                              </m:r>
                            </m:sup>
                          </m:sSup>
                        </m:sup>
                      </m:sSup>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𝜃</m:t>
                          </m:r>
                        </m:e>
                        <m:sup>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𝑢</m:t>
                              </m:r>
                            </m:e>
                            <m:sup>
                              <m:r>
                                <a:rPr lang="en-US" b="0" i="1" smtClean="0">
                                  <a:solidFill>
                                    <a:schemeClr val="tx1"/>
                                  </a:solidFill>
                                  <a:latin typeface="Cambria Math" panose="02040503050406030204" pitchFamily="18" charset="0"/>
                                  <a:ea typeface="Cambria Math" panose="02040503050406030204" pitchFamily="18" charset="0"/>
                                </a:rPr>
                                <m:t>′</m:t>
                              </m:r>
                            </m:sup>
                          </m:sSup>
                        </m:sup>
                      </m:s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6AF1FA2C-98A1-43F2-BC62-06B6182E3A04}"/>
                  </a:ext>
                </a:extLst>
              </p:cNvPr>
              <p:cNvSpPr>
                <a:spLocks noRot="1" noChangeAspect="1" noMove="1" noResize="1" noEditPoints="1" noAdjustHandles="1" noChangeArrowheads="1" noChangeShapeType="1" noTextEdit="1"/>
              </p:cNvSpPr>
              <p:nvPr/>
            </p:nvSpPr>
            <p:spPr>
              <a:xfrm>
                <a:off x="4147070" y="2565702"/>
                <a:ext cx="4765638" cy="72076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6408D9D-C28D-4E88-8489-E01550F3D248}"/>
                  </a:ext>
                </a:extLst>
              </p:cNvPr>
              <p:cNvSpPr/>
              <p:nvPr/>
            </p:nvSpPr>
            <p:spPr>
              <a:xfrm>
                <a:off x="3739627" y="4026934"/>
                <a:ext cx="2685826" cy="7207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𝐽</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ea typeface="Cambria Math" panose="02040503050406030204" pitchFamily="18" charset="0"/>
                            </a:rPr>
                            <m:t>𝜃</m:t>
                          </m:r>
                        </m:e>
                      </m:d>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𝐸</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𝑄</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𝑠</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𝑎</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𝑠</m:t>
                      </m:r>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𝑠</m:t>
                          </m:r>
                        </m:e>
                        <m:sub>
                          <m:r>
                            <a:rPr lang="en-US" sz="1400" b="0" i="1" smtClean="0">
                              <a:solidFill>
                                <a:schemeClr val="tx1"/>
                              </a:solidFill>
                              <a:latin typeface="Cambria Math" panose="02040503050406030204" pitchFamily="18" charset="0"/>
                              <a:ea typeface="Cambria Math" panose="02040503050406030204" pitchFamily="18" charset="0"/>
                            </a:rPr>
                            <m:t>𝑡</m:t>
                          </m:r>
                        </m:sub>
                      </m:sSub>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𝑎</m:t>
                      </m:r>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𝑎</m:t>
                          </m:r>
                        </m:e>
                        <m:sub>
                          <m:r>
                            <a:rPr lang="en-US" sz="1400" b="0" i="1" smtClean="0">
                              <a:solidFill>
                                <a:schemeClr val="tx1"/>
                              </a:solidFill>
                              <a:latin typeface="Cambria Math" panose="02040503050406030204" pitchFamily="18" charset="0"/>
                              <a:ea typeface="Cambria Math" panose="02040503050406030204" pitchFamily="18" charset="0"/>
                            </a:rPr>
                            <m:t>𝑡</m:t>
                          </m:r>
                        </m:sub>
                      </m:sSub>
                      <m:r>
                        <a:rPr lang="en-US" sz="1400" b="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p:txBody>
          </p:sp>
        </mc:Choice>
        <mc:Fallback xmlns="">
          <p:sp>
            <p:nvSpPr>
              <p:cNvPr id="9" name="Rectangle 8">
                <a:extLst>
                  <a:ext uri="{FF2B5EF4-FFF2-40B4-BE49-F238E27FC236}">
                    <a16:creationId xmlns:a16="http://schemas.microsoft.com/office/drawing/2014/main" id="{56408D9D-C28D-4E88-8489-E01550F3D248}"/>
                  </a:ext>
                </a:extLst>
              </p:cNvPr>
              <p:cNvSpPr>
                <a:spLocks noRot="1" noChangeAspect="1" noMove="1" noResize="1" noEditPoints="1" noAdjustHandles="1" noChangeArrowheads="1" noChangeShapeType="1" noTextEdit="1"/>
              </p:cNvSpPr>
              <p:nvPr/>
            </p:nvSpPr>
            <p:spPr>
              <a:xfrm>
                <a:off x="3739627" y="4026934"/>
                <a:ext cx="2685826" cy="72076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AEA3083-72FA-448B-A469-58A59B70FA76}"/>
                  </a:ext>
                </a:extLst>
              </p:cNvPr>
              <p:cNvSpPr/>
              <p:nvPr/>
            </p:nvSpPr>
            <p:spPr>
              <a:xfrm>
                <a:off x="3739627" y="4938647"/>
                <a:ext cx="2685827" cy="7207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400" i="1" smtClean="0">
                            <a:solidFill>
                              <a:schemeClr val="tx1"/>
                            </a:solidFill>
                            <a:latin typeface="Cambria Math" panose="02040503050406030204" pitchFamily="18" charset="0"/>
                          </a:rPr>
                        </m:ctrlPr>
                      </m:sSubPr>
                      <m:e>
                        <m:r>
                          <m:rPr>
                            <m:sty m:val="p"/>
                          </m:rPr>
                          <a:rPr lang="en-US" sz="1400" i="1" smtClean="0">
                            <a:solidFill>
                              <a:schemeClr val="tx1"/>
                            </a:solidFill>
                            <a:latin typeface="Cambria Math" panose="02040503050406030204" pitchFamily="18" charset="0"/>
                            <a:ea typeface="Cambria Math" panose="02040503050406030204" pitchFamily="18" charset="0"/>
                          </a:rPr>
                          <m:t>∇</m:t>
                        </m:r>
                      </m:e>
                      <m:sub>
                        <m:sSup>
                          <m:sSupPr>
                            <m:ctrlPr>
                              <a:rPr lang="en-US" sz="1400" i="1" smtClean="0">
                                <a:solidFill>
                                  <a:schemeClr val="tx1"/>
                                </a:solidFill>
                                <a:latin typeface="Cambria Math" panose="02040503050406030204" pitchFamily="18" charset="0"/>
                              </a:rPr>
                            </m:ctrlPr>
                          </m:sSupPr>
                          <m:e>
                            <m:r>
                              <a:rPr lang="en-US" sz="1400" i="1" smtClean="0">
                                <a:solidFill>
                                  <a:schemeClr val="tx1"/>
                                </a:solidFill>
                                <a:latin typeface="Cambria Math" panose="02040503050406030204" pitchFamily="18" charset="0"/>
                                <a:ea typeface="Cambria Math" panose="02040503050406030204" pitchFamily="18" charset="0"/>
                              </a:rPr>
                              <m:t>𝜃</m:t>
                            </m:r>
                          </m:e>
                          <m:sup>
                            <m:r>
                              <a:rPr lang="en-US" sz="1400" b="0" i="1" smtClean="0">
                                <a:solidFill>
                                  <a:schemeClr val="tx1"/>
                                </a:solidFill>
                                <a:latin typeface="Cambria Math" panose="02040503050406030204" pitchFamily="18" charset="0"/>
                              </a:rPr>
                              <m:t>𝑢</m:t>
                            </m:r>
                          </m:sup>
                        </m:sSup>
                      </m:sub>
                    </m:sSub>
                    <m:r>
                      <a:rPr lang="en-US" sz="1400" b="0" i="1" smtClean="0">
                        <a:solidFill>
                          <a:schemeClr val="tx1"/>
                        </a:solidFill>
                        <a:latin typeface="Cambria Math" panose="02040503050406030204" pitchFamily="18" charset="0"/>
                      </a:rPr>
                      <m:t>𝐽</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ea typeface="Cambria Math" panose="02040503050406030204" pitchFamily="18" charset="0"/>
                          </a:rPr>
                          <m:t>𝜃</m:t>
                        </m:r>
                      </m:e>
                    </m:d>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m:rPr>
                            <m:sty m:val="p"/>
                          </m:rPr>
                          <a:rPr lang="en-US" sz="1400" b="0" i="1" smtClean="0">
                            <a:solidFill>
                              <a:schemeClr val="tx1"/>
                            </a:solidFill>
                            <a:latin typeface="Cambria Math" panose="02040503050406030204" pitchFamily="18" charset="0"/>
                            <a:ea typeface="Cambria Math" panose="02040503050406030204" pitchFamily="18" charset="0"/>
                          </a:rPr>
                          <m:t>∇</m:t>
                        </m:r>
                      </m:e>
                      <m:sub>
                        <m:r>
                          <a:rPr lang="en-US" sz="1400" b="0" i="1" smtClean="0">
                            <a:solidFill>
                              <a:schemeClr val="tx1"/>
                            </a:solidFill>
                            <a:latin typeface="Cambria Math" panose="02040503050406030204" pitchFamily="18" charset="0"/>
                            <a:ea typeface="Cambria Math" panose="02040503050406030204" pitchFamily="18" charset="0"/>
                          </a:rPr>
                          <m:t>𝑎</m:t>
                        </m:r>
                      </m:sub>
                    </m:sSub>
                  </m:oMath>
                </a14:m>
                <a:r>
                  <a:rPr lang="en-US" sz="1400" dirty="0">
                    <a:solidFill>
                      <a:schemeClr val="tx1"/>
                    </a:solidFill>
                    <a:ea typeface="Cambria Math" panose="02040503050406030204" pitchFamily="18" charset="0"/>
                  </a:rPr>
                  <a:t> </a:t>
                </a:r>
                <a14:m>
                  <m:oMath xmlns:m="http://schemas.openxmlformats.org/officeDocument/2006/math">
                    <m:r>
                      <a:rPr lang="en-US" sz="1400" i="1">
                        <a:solidFill>
                          <a:schemeClr val="tx1"/>
                        </a:solidFill>
                        <a:latin typeface="Cambria Math" panose="02040503050406030204" pitchFamily="18" charset="0"/>
                        <a:ea typeface="Cambria Math" panose="02040503050406030204" pitchFamily="18" charset="0"/>
                      </a:rPr>
                      <m:t>𝑄</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𝑠</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𝑎</m:t>
                    </m:r>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panose="02040503050406030204" pitchFamily="18" charset="0"/>
                            <a:ea typeface="Cambria Math" panose="02040503050406030204" pitchFamily="18" charset="0"/>
                          </a:rPr>
                        </m:ctrlPr>
                      </m:sSubPr>
                      <m:e>
                        <m:r>
                          <m:rPr>
                            <m:sty m:val="p"/>
                          </m:rPr>
                          <a:rPr lang="en-US" sz="1400" i="1">
                            <a:solidFill>
                              <a:schemeClr val="tx1"/>
                            </a:solidFill>
                            <a:latin typeface="Cambria Math" panose="02040503050406030204" pitchFamily="18" charset="0"/>
                            <a:ea typeface="Cambria Math" panose="02040503050406030204" pitchFamily="18" charset="0"/>
                          </a:rPr>
                          <m:t>∇</m:t>
                        </m:r>
                      </m:e>
                      <m:sub>
                        <m:sSup>
                          <m:sSupPr>
                            <m:ctrlPr>
                              <a:rPr lang="en-US" sz="1400" i="1" smtClean="0">
                                <a:solidFill>
                                  <a:schemeClr val="tx1"/>
                                </a:solidFill>
                                <a:latin typeface="Cambria Math" panose="02040503050406030204" pitchFamily="18" charset="0"/>
                                <a:ea typeface="Cambria Math" panose="02040503050406030204" pitchFamily="18" charset="0"/>
                              </a:rPr>
                            </m:ctrlPr>
                          </m:sSupPr>
                          <m:e>
                            <m:r>
                              <a:rPr lang="en-US" sz="1400" i="1" smtClean="0">
                                <a:solidFill>
                                  <a:schemeClr val="tx1"/>
                                </a:solidFill>
                                <a:latin typeface="Cambria Math" panose="02040503050406030204" pitchFamily="18" charset="0"/>
                                <a:ea typeface="Cambria Math" panose="02040503050406030204" pitchFamily="18" charset="0"/>
                              </a:rPr>
                              <m:t>𝜃</m:t>
                            </m:r>
                          </m:e>
                          <m:sup>
                            <m:r>
                              <a:rPr lang="en-US" sz="1400" b="0" i="1" smtClean="0">
                                <a:solidFill>
                                  <a:schemeClr val="tx1"/>
                                </a:solidFill>
                                <a:latin typeface="Cambria Math" panose="02040503050406030204" pitchFamily="18" charset="0"/>
                                <a:ea typeface="Cambria Math" panose="02040503050406030204" pitchFamily="18" charset="0"/>
                              </a:rPr>
                              <m:t>𝑢</m:t>
                            </m:r>
                          </m:sup>
                        </m:sSup>
                      </m:sub>
                    </m:sSub>
                    <m:r>
                      <a:rPr lang="en-US" sz="1400" b="0" i="1" smtClean="0">
                        <a:solidFill>
                          <a:schemeClr val="tx1"/>
                        </a:solidFill>
                        <a:latin typeface="Cambria Math" panose="02040503050406030204" pitchFamily="18" charset="0"/>
                        <a:ea typeface="Cambria Math" panose="02040503050406030204" pitchFamily="18" charset="0"/>
                      </a:rPr>
                      <m:t>𝑢</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𝑠</m:t>
                    </m:r>
                    <m:r>
                      <a:rPr lang="en-US" sz="1400" b="0" i="1" smtClean="0">
                        <a:solidFill>
                          <a:schemeClr val="tx1"/>
                        </a:solidFill>
                        <a:latin typeface="Cambria Math" panose="02040503050406030204" pitchFamily="18" charset="0"/>
                        <a:ea typeface="Cambria Math" panose="02040503050406030204" pitchFamily="18" charset="0"/>
                      </a:rPr>
                      <m:t>|</m:t>
                    </m:r>
                    <m:sSup>
                      <m:sSupPr>
                        <m:ctrlPr>
                          <a:rPr lang="en-US" sz="1400" b="0" i="1" smtClean="0">
                            <a:solidFill>
                              <a:schemeClr val="tx1"/>
                            </a:solidFill>
                            <a:latin typeface="Cambria Math" panose="02040503050406030204" pitchFamily="18" charset="0"/>
                            <a:ea typeface="Cambria Math" panose="02040503050406030204" pitchFamily="18" charset="0"/>
                          </a:rPr>
                        </m:ctrlPr>
                      </m:sSupPr>
                      <m:e>
                        <m:r>
                          <a:rPr lang="en-US" sz="1400" b="0" i="1" smtClean="0">
                            <a:solidFill>
                              <a:schemeClr val="tx1"/>
                            </a:solidFill>
                            <a:latin typeface="Cambria Math" panose="02040503050406030204" pitchFamily="18" charset="0"/>
                            <a:ea typeface="Cambria Math" panose="02040503050406030204" pitchFamily="18" charset="0"/>
                          </a:rPr>
                          <m:t>𝜃</m:t>
                        </m:r>
                      </m:e>
                      <m:sup>
                        <m:r>
                          <a:rPr lang="en-US" sz="1400" b="0" i="1" smtClean="0">
                            <a:solidFill>
                              <a:schemeClr val="tx1"/>
                            </a:solidFill>
                            <a:latin typeface="Cambria Math" panose="02040503050406030204" pitchFamily="18" charset="0"/>
                            <a:ea typeface="Cambria Math" panose="02040503050406030204" pitchFamily="18" charset="0"/>
                          </a:rPr>
                          <m:t>𝑢</m:t>
                        </m:r>
                      </m:sup>
                    </m:sSup>
                    <m:r>
                      <a:rPr lang="en-US" sz="1400"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11" name="Rectangle 10">
                <a:extLst>
                  <a:ext uri="{FF2B5EF4-FFF2-40B4-BE49-F238E27FC236}">
                    <a16:creationId xmlns:a16="http://schemas.microsoft.com/office/drawing/2014/main" id="{9AEA3083-72FA-448B-A469-58A59B70FA76}"/>
                  </a:ext>
                </a:extLst>
              </p:cNvPr>
              <p:cNvSpPr>
                <a:spLocks noRot="1" noChangeAspect="1" noMove="1" noResize="1" noEditPoints="1" noAdjustHandles="1" noChangeArrowheads="1" noChangeShapeType="1" noTextEdit="1"/>
              </p:cNvSpPr>
              <p:nvPr/>
            </p:nvSpPr>
            <p:spPr>
              <a:xfrm>
                <a:off x="3739627" y="4938647"/>
                <a:ext cx="2685827" cy="720762"/>
              </a:xfrm>
              <a:prstGeom prst="rect">
                <a:avLst/>
              </a:prstGeom>
              <a:blipFill>
                <a:blip r:embed="rId5"/>
                <a:stretch>
                  <a:fillRect/>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A24049F7-880E-44A9-91C7-11B07A4ED111}"/>
              </a:ext>
            </a:extLst>
          </p:cNvPr>
          <p:cNvSpPr/>
          <p:nvPr/>
        </p:nvSpPr>
        <p:spPr>
          <a:xfrm>
            <a:off x="2565697" y="4709159"/>
            <a:ext cx="962811" cy="494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14EE7A9-DC47-4B3C-80BC-B99E2E6E7C35}"/>
              </a:ext>
            </a:extLst>
          </p:cNvPr>
          <p:cNvSpPr/>
          <p:nvPr/>
        </p:nvSpPr>
        <p:spPr>
          <a:xfrm>
            <a:off x="6542675" y="4709159"/>
            <a:ext cx="340656" cy="247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0FADBC-288C-4832-AEA1-B3A6C7F55F5A}"/>
              </a:ext>
            </a:extLst>
          </p:cNvPr>
          <p:cNvSpPr/>
          <p:nvPr/>
        </p:nvSpPr>
        <p:spPr>
          <a:xfrm>
            <a:off x="6949331" y="4016638"/>
            <a:ext cx="283282" cy="16970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8AF69D8-AB76-4B47-917F-80E2EEF2E113}"/>
                  </a:ext>
                </a:extLst>
              </p:cNvPr>
              <p:cNvSpPr txBox="1"/>
              <p:nvPr/>
            </p:nvSpPr>
            <p:spPr>
              <a:xfrm>
                <a:off x="7407533" y="4113918"/>
                <a:ext cx="3010349" cy="395236"/>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m:t>
                          </m:r>
                        </m:e>
                        <m:sub>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i="1" smtClean="0">
                                  <a:solidFill>
                                    <a:schemeClr val="tx1"/>
                                  </a:solidFill>
                                  <a:latin typeface="Cambria Math" panose="02040503050406030204" pitchFamily="18" charset="0"/>
                                  <a:ea typeface="Cambria Math" panose="02040503050406030204" pitchFamily="18" charset="0"/>
                                </a:rPr>
                                <m:t>𝜃</m:t>
                              </m:r>
                            </m:e>
                            <m:sup>
                              <m:r>
                                <a:rPr lang="en-US" b="0" i="1" smtClean="0">
                                  <a:solidFill>
                                    <a:schemeClr val="tx1"/>
                                  </a:solidFill>
                                  <a:latin typeface="Cambria Math" panose="02040503050406030204" pitchFamily="18" charset="0"/>
                                  <a:ea typeface="Cambria Math" panose="02040503050406030204" pitchFamily="18" charset="0"/>
                                </a:rPr>
                                <m:t>𝑢</m:t>
                              </m:r>
                            </m:sup>
                          </m:sSup>
                        </m:sub>
                      </m:sSub>
                      <m:r>
                        <a:rPr lang="en-US" i="1">
                          <a:solidFill>
                            <a:schemeClr val="tx1"/>
                          </a:solidFill>
                          <a:latin typeface="Cambria Math" panose="02040503050406030204" pitchFamily="18" charset="0"/>
                          <a:ea typeface="Cambria Math" panose="02040503050406030204" pitchFamily="18" charset="0"/>
                        </a:rPr>
                        <m:t>𝑙𝑜𝑔</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𝑢</m:t>
                              </m:r>
                            </m:sup>
                          </m:sSup>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𝑄</m:t>
                          </m:r>
                        </m:e>
                        <m:sub>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𝜃</m:t>
                              </m:r>
                            </m:e>
                            <m:sup>
                              <m:r>
                                <a:rPr lang="en-US" b="0" i="1" smtClean="0">
                                  <a:solidFill>
                                    <a:schemeClr val="tx1"/>
                                  </a:solidFill>
                                  <a:latin typeface="Cambria Math" panose="02040503050406030204" pitchFamily="18" charset="0"/>
                                </a:rPr>
                                <m:t>𝑄</m:t>
                              </m:r>
                            </m:sup>
                          </m:sSup>
                        </m:sub>
                      </m:sSub>
                      <m:r>
                        <a:rPr lang="en-US"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D8AF69D8-AB76-4B47-917F-80E2EEF2E113}"/>
                  </a:ext>
                </a:extLst>
              </p:cNvPr>
              <p:cNvSpPr txBox="1">
                <a:spLocks noRot="1" noChangeAspect="1" noMove="1" noResize="1" noEditPoints="1" noAdjustHandles="1" noChangeArrowheads="1" noChangeShapeType="1" noTextEdit="1"/>
              </p:cNvSpPr>
              <p:nvPr/>
            </p:nvSpPr>
            <p:spPr>
              <a:xfrm>
                <a:off x="7407533" y="4113918"/>
                <a:ext cx="3010349" cy="395236"/>
              </a:xfrm>
              <a:prstGeom prst="rect">
                <a:avLst/>
              </a:prstGeom>
              <a:blipFill>
                <a:blip r:embed="rId6"/>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CC49B77-CEEA-41B5-9E8B-357F271A87B8}"/>
                  </a:ext>
                </a:extLst>
              </p:cNvPr>
              <p:cNvSpPr txBox="1"/>
              <p:nvPr/>
            </p:nvSpPr>
            <p:spPr>
              <a:xfrm>
                <a:off x="7407208" y="4947925"/>
                <a:ext cx="4383173" cy="369140"/>
              </a:xfrm>
              <a:prstGeom prst="rect">
                <a:avLst/>
              </a:prstGeom>
              <a:solidFill>
                <a:srgbClr val="FFFF00"/>
              </a:solidFill>
            </p:spPr>
            <p:txBody>
              <a:bodyPr wrap="square">
                <a:spAutoFit/>
              </a:bodyPr>
              <a:lstStyle/>
              <a:p>
                <a14:m>
                  <m:oMath xmlns:m="http://schemas.openxmlformats.org/officeDocument/2006/math">
                    <m:sSub>
                      <m:sSubPr>
                        <m:ctrlPr>
                          <a:rPr lang="en-US" sz="1600" i="1" smtClean="0">
                            <a:solidFill>
                              <a:schemeClr val="tx1"/>
                            </a:solidFill>
                            <a:latin typeface="Cambria Math" panose="02040503050406030204" pitchFamily="18" charset="0"/>
                          </a:rPr>
                        </m:ctrlPr>
                      </m:sSubPr>
                      <m:e>
                        <m:sSub>
                          <m:sSubPr>
                            <m:ctrlPr>
                              <a:rPr lang="en-US" sz="1600" i="1" smtClean="0">
                                <a:solidFill>
                                  <a:schemeClr val="tx1"/>
                                </a:solidFill>
                                <a:latin typeface="Cambria Math" panose="02040503050406030204" pitchFamily="18" charset="0"/>
                              </a:rPr>
                            </m:ctrlPr>
                          </m:sSubPr>
                          <m:e>
                            <m:r>
                              <m:rPr>
                                <m:sty m:val="p"/>
                              </m:rPr>
                              <a:rPr lang="en-US" sz="1600" i="1" smtClean="0">
                                <a:solidFill>
                                  <a:schemeClr val="tx1"/>
                                </a:solidFill>
                                <a:latin typeface="Cambria Math" panose="02040503050406030204" pitchFamily="18" charset="0"/>
                                <a:ea typeface="Cambria Math" panose="02040503050406030204" pitchFamily="18" charset="0"/>
                              </a:rPr>
                              <m:t>∇</m:t>
                            </m:r>
                          </m:e>
                          <m:sub>
                            <m:r>
                              <a:rPr lang="en-US" sz="1600" b="0" i="1" smtClean="0">
                                <a:solidFill>
                                  <a:schemeClr val="tx1"/>
                                </a:solidFill>
                                <a:latin typeface="Cambria Math" panose="02040503050406030204" pitchFamily="18" charset="0"/>
                              </a:rPr>
                              <m:t>𝑎</m:t>
                            </m:r>
                          </m:sub>
                        </m:sSub>
                        <m:r>
                          <a:rPr lang="en-US" sz="1600" b="0" i="1" smtClean="0">
                            <a:solidFill>
                              <a:schemeClr val="tx1"/>
                            </a:solidFill>
                            <a:latin typeface="Cambria Math" panose="02040503050406030204" pitchFamily="18" charset="0"/>
                          </a:rPr>
                          <m:t>𝑄</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𝜃</m:t>
                            </m:r>
                          </m:e>
                          <m:sup>
                            <m:r>
                              <a:rPr lang="en-US" sz="1600" b="0" i="1" smtClean="0">
                                <a:solidFill>
                                  <a:schemeClr val="tx1"/>
                                </a:solidFill>
                                <a:latin typeface="Cambria Math" panose="02040503050406030204" pitchFamily="18" charset="0"/>
                              </a:rPr>
                              <m:t>𝑄</m:t>
                            </m:r>
                          </m:sup>
                        </m:sSup>
                      </m:sub>
                    </m:sSub>
                    <m:r>
                      <a:rPr lang="en-US" sz="160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e>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𝜃</m:t>
                            </m:r>
                          </m:e>
                          <m:sup>
                            <m:r>
                              <a:rPr lang="en-US" sz="1600" b="0" i="1" smtClean="0">
                                <a:solidFill>
                                  <a:schemeClr val="tx1"/>
                                </a:solidFill>
                                <a:latin typeface="Cambria Math" panose="02040503050406030204" pitchFamily="18" charset="0"/>
                              </a:rPr>
                              <m:t>𝑄</m:t>
                            </m:r>
                          </m:sup>
                        </m:sSup>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𝑢</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ub>
                    </m:sSub>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m:rPr>
                            <m:sty m:val="p"/>
                          </m:rPr>
                          <a:rPr lang="en-US" sz="1600" i="1">
                            <a:latin typeface="Cambria Math" panose="02040503050406030204" pitchFamily="18" charset="0"/>
                            <a:ea typeface="Cambria Math" panose="02040503050406030204" pitchFamily="18" charset="0"/>
                          </a:rPr>
                          <m:t>∇</m:t>
                        </m:r>
                      </m:e>
                      <m:sub>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𝜃</m:t>
                            </m:r>
                          </m:e>
                          <m:sup>
                            <m:r>
                              <a:rPr lang="en-US" sz="1600" i="1">
                                <a:latin typeface="Cambria Math" panose="02040503050406030204" pitchFamily="18" charset="0"/>
                                <a:ea typeface="Cambria Math" panose="02040503050406030204" pitchFamily="18" charset="0"/>
                              </a:rPr>
                              <m:t>𝑢</m:t>
                            </m:r>
                          </m:sup>
                        </m:sSup>
                      </m:sub>
                    </m:sSub>
                    <m:r>
                      <a:rPr lang="en-US" sz="1600" i="1">
                        <a:latin typeface="Cambria Math" panose="02040503050406030204" pitchFamily="18" charset="0"/>
                        <a:ea typeface="Cambria Math" panose="02040503050406030204" pitchFamily="18" charset="0"/>
                      </a:rPr>
                      <m:t>𝑢</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𝑠</m:t>
                    </m:r>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𝜃</m:t>
                        </m:r>
                      </m:e>
                      <m:sup>
                        <m:r>
                          <a:rPr lang="en-US" sz="1600" i="1">
                            <a:latin typeface="Cambria Math" panose="02040503050406030204" pitchFamily="18" charset="0"/>
                            <a:ea typeface="Cambria Math" panose="02040503050406030204" pitchFamily="18" charset="0"/>
                          </a:rPr>
                          <m:t>𝑢</m:t>
                        </m:r>
                      </m:sup>
                    </m:sSup>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rPr>
                              <m:t>𝑖</m:t>
                            </m:r>
                          </m:sub>
                        </m:sSub>
                      </m:sub>
                    </m:sSub>
                  </m:oMath>
                </a14:m>
                <a:endParaRPr lang="en-US" dirty="0"/>
              </a:p>
            </p:txBody>
          </p:sp>
        </mc:Choice>
        <mc:Fallback xmlns="">
          <p:sp>
            <p:nvSpPr>
              <p:cNvPr id="19" name="TextBox 18">
                <a:extLst>
                  <a:ext uri="{FF2B5EF4-FFF2-40B4-BE49-F238E27FC236}">
                    <a16:creationId xmlns:a16="http://schemas.microsoft.com/office/drawing/2014/main" id="{BCC49B77-CEEA-41B5-9E8B-357F271A87B8}"/>
                  </a:ext>
                </a:extLst>
              </p:cNvPr>
              <p:cNvSpPr txBox="1">
                <a:spLocks noRot="1" noChangeAspect="1" noMove="1" noResize="1" noEditPoints="1" noAdjustHandles="1" noChangeArrowheads="1" noChangeShapeType="1" noTextEdit="1"/>
              </p:cNvSpPr>
              <p:nvPr/>
            </p:nvSpPr>
            <p:spPr>
              <a:xfrm>
                <a:off x="7407208" y="4947925"/>
                <a:ext cx="4383173" cy="369140"/>
              </a:xfrm>
              <a:prstGeom prst="rect">
                <a:avLst/>
              </a:prstGeom>
              <a:blipFill>
                <a:blip r:embed="rId7"/>
                <a:stretch>
                  <a:fillRect b="-6667"/>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DE9504B7-245B-4D4E-AB03-2E14CD7A05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1440" y="6149163"/>
            <a:ext cx="5153744" cy="438211"/>
          </a:xfrm>
          <a:prstGeom prst="rect">
            <a:avLst/>
          </a:prstGeom>
        </p:spPr>
      </p:pic>
      <p:cxnSp>
        <p:nvCxnSpPr>
          <p:cNvPr id="23" name="Connector: Elbow 22">
            <a:extLst>
              <a:ext uri="{FF2B5EF4-FFF2-40B4-BE49-F238E27FC236}">
                <a16:creationId xmlns:a16="http://schemas.microsoft.com/office/drawing/2014/main" id="{08DCEC88-196D-495E-8DD0-C13A5C013764}"/>
              </a:ext>
            </a:extLst>
          </p:cNvPr>
          <p:cNvCxnSpPr>
            <a:stCxn id="19" idx="2"/>
            <a:endCxn id="21" idx="0"/>
          </p:cNvCxnSpPr>
          <p:nvPr/>
        </p:nvCxnSpPr>
        <p:spPr>
          <a:xfrm rot="5400000">
            <a:off x="9027505" y="5577873"/>
            <a:ext cx="832098" cy="3104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277586"/>
      </p:ext>
    </p:extLst>
  </p:cSld>
  <p:clrMapOvr>
    <a:masterClrMapping/>
  </p:clrMapOvr>
  <p:transition spd="slow">
    <p:circle/>
  </p:transition>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8E24DE9-8CFB-404E-8BE7-05B0E7886BBD}"/>
              </a:ext>
            </a:extLst>
          </p:cNvPr>
          <p:cNvSpPr/>
          <p:nvPr/>
        </p:nvSpPr>
        <p:spPr>
          <a:xfrm>
            <a:off x="4799703" y="85839"/>
            <a:ext cx="2592593" cy="94667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Sparse reward</a:t>
            </a:r>
          </a:p>
        </p:txBody>
      </p:sp>
      <p:sp>
        <p:nvSpPr>
          <p:cNvPr id="5" name="Oval 4">
            <a:extLst>
              <a:ext uri="{FF2B5EF4-FFF2-40B4-BE49-F238E27FC236}">
                <a16:creationId xmlns:a16="http://schemas.microsoft.com/office/drawing/2014/main" id="{50417CF2-F3C2-4A05-B3DC-9C8E828C95F4}"/>
              </a:ext>
            </a:extLst>
          </p:cNvPr>
          <p:cNvSpPr/>
          <p:nvPr/>
        </p:nvSpPr>
        <p:spPr>
          <a:xfrm>
            <a:off x="479612" y="2344049"/>
            <a:ext cx="2505635" cy="7207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End of Sequence of actions</a:t>
            </a:r>
          </a:p>
        </p:txBody>
      </p:sp>
      <p:sp>
        <p:nvSpPr>
          <p:cNvPr id="6" name="Left Brace 5">
            <a:extLst>
              <a:ext uri="{FF2B5EF4-FFF2-40B4-BE49-F238E27FC236}">
                <a16:creationId xmlns:a16="http://schemas.microsoft.com/office/drawing/2014/main" id="{2241D375-2F9B-4047-B81C-78EDAF7B3497}"/>
              </a:ext>
            </a:extLst>
          </p:cNvPr>
          <p:cNvSpPr/>
          <p:nvPr/>
        </p:nvSpPr>
        <p:spPr>
          <a:xfrm>
            <a:off x="3195021" y="1608047"/>
            <a:ext cx="1065007" cy="21927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36E6B4EF-1E19-4931-8BBB-DAEA18145FBE}"/>
              </a:ext>
            </a:extLst>
          </p:cNvPr>
          <p:cNvSpPr/>
          <p:nvPr/>
        </p:nvSpPr>
        <p:spPr>
          <a:xfrm>
            <a:off x="4308438" y="1690522"/>
            <a:ext cx="1448696" cy="500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rewards</a:t>
            </a:r>
          </a:p>
        </p:txBody>
      </p:sp>
      <p:sp>
        <p:nvSpPr>
          <p:cNvPr id="8" name="Rectangle 7">
            <a:extLst>
              <a:ext uri="{FF2B5EF4-FFF2-40B4-BE49-F238E27FC236}">
                <a16:creationId xmlns:a16="http://schemas.microsoft.com/office/drawing/2014/main" id="{D72A8F63-CCA8-40CE-80DF-9900604381BD}"/>
              </a:ext>
            </a:extLst>
          </p:cNvPr>
          <p:cNvSpPr/>
          <p:nvPr/>
        </p:nvSpPr>
        <p:spPr>
          <a:xfrm>
            <a:off x="4303061" y="2489277"/>
            <a:ext cx="1448696" cy="500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rewards</a:t>
            </a:r>
          </a:p>
        </p:txBody>
      </p:sp>
      <p:sp>
        <p:nvSpPr>
          <p:cNvPr id="9" name="Arrow: Right 8">
            <a:extLst>
              <a:ext uri="{FF2B5EF4-FFF2-40B4-BE49-F238E27FC236}">
                <a16:creationId xmlns:a16="http://schemas.microsoft.com/office/drawing/2014/main" id="{050DB83C-E598-432C-AB00-D25FA7652FE7}"/>
              </a:ext>
            </a:extLst>
          </p:cNvPr>
          <p:cNvSpPr/>
          <p:nvPr/>
        </p:nvSpPr>
        <p:spPr>
          <a:xfrm>
            <a:off x="6483276" y="2000701"/>
            <a:ext cx="1348291" cy="500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1BD355F7-8FE0-4511-BD2C-4EC125675545}"/>
              </a:ext>
            </a:extLst>
          </p:cNvPr>
          <p:cNvSpPr/>
          <p:nvPr/>
        </p:nvSpPr>
        <p:spPr>
          <a:xfrm>
            <a:off x="8251115" y="1554259"/>
            <a:ext cx="3076687" cy="127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optimize parameters</a:t>
            </a:r>
          </a:p>
        </p:txBody>
      </p:sp>
      <p:sp>
        <p:nvSpPr>
          <p:cNvPr id="12" name="Rectangle 11">
            <a:extLst>
              <a:ext uri="{FF2B5EF4-FFF2-40B4-BE49-F238E27FC236}">
                <a16:creationId xmlns:a16="http://schemas.microsoft.com/office/drawing/2014/main" id="{6B537125-9785-40E6-9296-50A5EFB216C3}"/>
              </a:ext>
            </a:extLst>
          </p:cNvPr>
          <p:cNvSpPr/>
          <p:nvPr/>
        </p:nvSpPr>
        <p:spPr>
          <a:xfrm>
            <a:off x="4303061" y="3256653"/>
            <a:ext cx="1448696" cy="500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get no reward</a:t>
            </a:r>
          </a:p>
        </p:txBody>
      </p:sp>
      <p:sp>
        <p:nvSpPr>
          <p:cNvPr id="13" name="Left Brace 12">
            <a:extLst>
              <a:ext uri="{FF2B5EF4-FFF2-40B4-BE49-F238E27FC236}">
                <a16:creationId xmlns:a16="http://schemas.microsoft.com/office/drawing/2014/main" id="{CC3D5C37-2F6C-49DA-8C41-B7E3A65C1502}"/>
              </a:ext>
            </a:extLst>
          </p:cNvPr>
          <p:cNvSpPr/>
          <p:nvPr/>
        </p:nvSpPr>
        <p:spPr>
          <a:xfrm>
            <a:off x="6096000" y="1608047"/>
            <a:ext cx="319143" cy="1274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68D04E3-14C2-4935-80BD-A827504A10B4}"/>
              </a:ext>
            </a:extLst>
          </p:cNvPr>
          <p:cNvSpPr/>
          <p:nvPr/>
        </p:nvSpPr>
        <p:spPr>
          <a:xfrm>
            <a:off x="6303979" y="2992865"/>
            <a:ext cx="1886175" cy="102780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We couldn’t optimize until get reward by chance and we take random actions</a:t>
            </a:r>
          </a:p>
        </p:txBody>
      </p:sp>
      <p:cxnSp>
        <p:nvCxnSpPr>
          <p:cNvPr id="16" name="Straight Arrow Connector 15">
            <a:extLst>
              <a:ext uri="{FF2B5EF4-FFF2-40B4-BE49-F238E27FC236}">
                <a16:creationId xmlns:a16="http://schemas.microsoft.com/office/drawing/2014/main" id="{1CB36F1D-5B1A-4F1C-87FB-902D0A7765A9}"/>
              </a:ext>
            </a:extLst>
          </p:cNvPr>
          <p:cNvCxnSpPr>
            <a:cxnSpLocks/>
            <a:stCxn id="12" idx="3"/>
            <a:endCxn id="14" idx="1"/>
          </p:cNvCxnSpPr>
          <p:nvPr/>
        </p:nvCxnSpPr>
        <p:spPr>
          <a:xfrm flipV="1">
            <a:off x="5751757" y="3506768"/>
            <a:ext cx="5522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1B1709E-4079-4C1B-9263-92703B00BF31}"/>
              </a:ext>
            </a:extLst>
          </p:cNvPr>
          <p:cNvSpPr/>
          <p:nvPr/>
        </p:nvSpPr>
        <p:spPr>
          <a:xfrm>
            <a:off x="8520057" y="3096644"/>
            <a:ext cx="2054711" cy="78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to learn</a:t>
            </a:r>
          </a:p>
        </p:txBody>
      </p:sp>
      <p:sp>
        <p:nvSpPr>
          <p:cNvPr id="23" name="Left Brace 22">
            <a:extLst>
              <a:ext uri="{FF2B5EF4-FFF2-40B4-BE49-F238E27FC236}">
                <a16:creationId xmlns:a16="http://schemas.microsoft.com/office/drawing/2014/main" id="{69D4B129-FDA3-49B3-A4B0-6B9541CA418B}"/>
              </a:ext>
            </a:extLst>
          </p:cNvPr>
          <p:cNvSpPr/>
          <p:nvPr/>
        </p:nvSpPr>
        <p:spPr>
          <a:xfrm>
            <a:off x="8251111" y="3064813"/>
            <a:ext cx="193638" cy="26150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A2018310-B526-441B-A00C-985055153D26}"/>
              </a:ext>
            </a:extLst>
          </p:cNvPr>
          <p:cNvSpPr/>
          <p:nvPr/>
        </p:nvSpPr>
        <p:spPr>
          <a:xfrm>
            <a:off x="8520056" y="4501407"/>
            <a:ext cx="1506063" cy="787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0" i="0" dirty="0">
                <a:effectLst/>
              </a:rPr>
              <a:t>nonzero rewards are seen so rarely</a:t>
            </a:r>
            <a:endParaRPr lang="en-US" sz="1200" dirty="0"/>
          </a:p>
        </p:txBody>
      </p:sp>
      <p:cxnSp>
        <p:nvCxnSpPr>
          <p:cNvPr id="29" name="Straight Arrow Connector 28">
            <a:extLst>
              <a:ext uri="{FF2B5EF4-FFF2-40B4-BE49-F238E27FC236}">
                <a16:creationId xmlns:a16="http://schemas.microsoft.com/office/drawing/2014/main" id="{3C5B1A64-A23C-46AB-AFFA-A55103062572}"/>
              </a:ext>
            </a:extLst>
          </p:cNvPr>
          <p:cNvCxnSpPr>
            <a:cxnSpLocks/>
            <a:stCxn id="25" idx="3"/>
            <a:endCxn id="30" idx="1"/>
          </p:cNvCxnSpPr>
          <p:nvPr/>
        </p:nvCxnSpPr>
        <p:spPr>
          <a:xfrm flipV="1">
            <a:off x="10026119" y="4870982"/>
            <a:ext cx="455424" cy="24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1ABB940-B831-4525-9317-6C842CA3FACB}"/>
              </a:ext>
            </a:extLst>
          </p:cNvPr>
          <p:cNvSpPr/>
          <p:nvPr/>
        </p:nvSpPr>
        <p:spPr>
          <a:xfrm>
            <a:off x="10481543" y="4389132"/>
            <a:ext cx="1412838" cy="96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0" i="0" dirty="0">
                <a:effectLst/>
              </a:rPr>
              <a:t>sequence of actions that resulted in the reward</a:t>
            </a:r>
            <a:endParaRPr lang="en-US" sz="1100" dirty="0"/>
          </a:p>
        </p:txBody>
      </p:sp>
      <p:sp>
        <p:nvSpPr>
          <p:cNvPr id="35" name="Arrow: Down 34">
            <a:extLst>
              <a:ext uri="{FF2B5EF4-FFF2-40B4-BE49-F238E27FC236}">
                <a16:creationId xmlns:a16="http://schemas.microsoft.com/office/drawing/2014/main" id="{6ADB3E05-59D3-48EB-B453-598CC233717A}"/>
              </a:ext>
            </a:extLst>
          </p:cNvPr>
          <p:cNvSpPr/>
          <p:nvPr/>
        </p:nvSpPr>
        <p:spPr>
          <a:xfrm>
            <a:off x="11015831" y="5539069"/>
            <a:ext cx="311971" cy="3859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4EE11B-4405-46B6-8788-54DA1D93FC1D}"/>
              </a:ext>
            </a:extLst>
          </p:cNvPr>
          <p:cNvSpPr/>
          <p:nvPr/>
        </p:nvSpPr>
        <p:spPr>
          <a:xfrm>
            <a:off x="10693109" y="6077394"/>
            <a:ext cx="989704" cy="385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a:t>
            </a:r>
          </a:p>
        </p:txBody>
      </p:sp>
      <p:cxnSp>
        <p:nvCxnSpPr>
          <p:cNvPr id="38" name="Connector: Elbow 37">
            <a:extLst>
              <a:ext uri="{FF2B5EF4-FFF2-40B4-BE49-F238E27FC236}">
                <a16:creationId xmlns:a16="http://schemas.microsoft.com/office/drawing/2014/main" id="{CDBF26A3-92B7-4FF4-827A-2C14C198B845}"/>
              </a:ext>
            </a:extLst>
          </p:cNvPr>
          <p:cNvCxnSpPr>
            <a:stCxn id="36" idx="1"/>
          </p:cNvCxnSpPr>
          <p:nvPr/>
        </p:nvCxnSpPr>
        <p:spPr>
          <a:xfrm rot="10800000">
            <a:off x="9671125" y="6270356"/>
            <a:ext cx="1021984"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BA56084-FBD0-4B07-B9EF-DC786C76EEE6}"/>
              </a:ext>
            </a:extLst>
          </p:cNvPr>
          <p:cNvSpPr/>
          <p:nvPr/>
        </p:nvSpPr>
        <p:spPr>
          <a:xfrm>
            <a:off x="6483276" y="5964674"/>
            <a:ext cx="3013930" cy="5383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Credit assignment problem (long sequence</a:t>
            </a:r>
            <a:r>
              <a:rPr lang="en-US" sz="2000" dirty="0"/>
              <a:t>)</a:t>
            </a:r>
          </a:p>
        </p:txBody>
      </p:sp>
      <p:sp>
        <p:nvSpPr>
          <p:cNvPr id="40" name="Right Brace 39">
            <a:extLst>
              <a:ext uri="{FF2B5EF4-FFF2-40B4-BE49-F238E27FC236}">
                <a16:creationId xmlns:a16="http://schemas.microsoft.com/office/drawing/2014/main" id="{9F627F51-84CB-4DC7-9893-EAD100FB1926}"/>
              </a:ext>
            </a:extLst>
          </p:cNvPr>
          <p:cNvSpPr/>
          <p:nvPr/>
        </p:nvSpPr>
        <p:spPr>
          <a:xfrm>
            <a:off x="5751757" y="5289405"/>
            <a:ext cx="462561" cy="11739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ectangle 40">
            <a:extLst>
              <a:ext uri="{FF2B5EF4-FFF2-40B4-BE49-F238E27FC236}">
                <a16:creationId xmlns:a16="http://schemas.microsoft.com/office/drawing/2014/main" id="{C4459119-DB37-4A38-960B-29D234F376B3}"/>
              </a:ext>
            </a:extLst>
          </p:cNvPr>
          <p:cNvSpPr/>
          <p:nvPr/>
        </p:nvSpPr>
        <p:spPr>
          <a:xfrm>
            <a:off x="2818504" y="5357078"/>
            <a:ext cx="2664295" cy="913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action is good which is not</a:t>
            </a:r>
          </a:p>
        </p:txBody>
      </p:sp>
      <p:sp>
        <p:nvSpPr>
          <p:cNvPr id="43" name="Oval 42">
            <a:extLst>
              <a:ext uri="{FF2B5EF4-FFF2-40B4-BE49-F238E27FC236}">
                <a16:creationId xmlns:a16="http://schemas.microsoft.com/office/drawing/2014/main" id="{0463B8D4-B26D-40A0-9DB6-05FE630234E3}"/>
              </a:ext>
            </a:extLst>
          </p:cNvPr>
          <p:cNvSpPr/>
          <p:nvPr/>
        </p:nvSpPr>
        <p:spPr>
          <a:xfrm>
            <a:off x="699247" y="710005"/>
            <a:ext cx="1247887" cy="72076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Sparse reward</a:t>
            </a:r>
          </a:p>
        </p:txBody>
      </p:sp>
      <p:cxnSp>
        <p:nvCxnSpPr>
          <p:cNvPr id="45" name="Connector: Elbow 44">
            <a:extLst>
              <a:ext uri="{FF2B5EF4-FFF2-40B4-BE49-F238E27FC236}">
                <a16:creationId xmlns:a16="http://schemas.microsoft.com/office/drawing/2014/main" id="{733C1458-6405-4171-B193-D046231D28FA}"/>
              </a:ext>
            </a:extLst>
          </p:cNvPr>
          <p:cNvCxnSpPr>
            <a:stCxn id="43" idx="4"/>
            <a:endCxn id="5" idx="0"/>
          </p:cNvCxnSpPr>
          <p:nvPr/>
        </p:nvCxnSpPr>
        <p:spPr>
          <a:xfrm rot="16200000" flipH="1">
            <a:off x="1071170" y="1682789"/>
            <a:ext cx="913280" cy="4092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874042"/>
      </p:ext>
    </p:extLst>
  </p:cSld>
  <p:clrMapOvr>
    <a:masterClrMapping/>
  </p:clrMapOvr>
  <p:transition spd="slow">
    <p:circle/>
  </p:transition>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26336F-D589-49FD-A96F-DDCBEEE1FCE9}"/>
              </a:ext>
            </a:extLst>
          </p:cNvPr>
          <p:cNvSpPr/>
          <p:nvPr/>
        </p:nvSpPr>
        <p:spPr>
          <a:xfrm>
            <a:off x="645459" y="3043069"/>
            <a:ext cx="2237591" cy="77186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 shaping </a:t>
            </a:r>
          </a:p>
        </p:txBody>
      </p:sp>
      <p:sp>
        <p:nvSpPr>
          <p:cNvPr id="3" name="Left Brace 2">
            <a:extLst>
              <a:ext uri="{FF2B5EF4-FFF2-40B4-BE49-F238E27FC236}">
                <a16:creationId xmlns:a16="http://schemas.microsoft.com/office/drawing/2014/main" id="{0196E562-4160-4AFA-AAF6-1DE4D896DD8C}"/>
              </a:ext>
            </a:extLst>
          </p:cNvPr>
          <p:cNvSpPr/>
          <p:nvPr/>
        </p:nvSpPr>
        <p:spPr>
          <a:xfrm>
            <a:off x="3281082" y="1516828"/>
            <a:ext cx="516367" cy="37759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Oval 3">
            <a:extLst>
              <a:ext uri="{FF2B5EF4-FFF2-40B4-BE49-F238E27FC236}">
                <a16:creationId xmlns:a16="http://schemas.microsoft.com/office/drawing/2014/main" id="{A1DF8D05-5F86-4040-9FA3-E3CF7917E139}"/>
              </a:ext>
            </a:extLst>
          </p:cNvPr>
          <p:cNvSpPr/>
          <p:nvPr/>
        </p:nvSpPr>
        <p:spPr>
          <a:xfrm>
            <a:off x="4270785" y="1678193"/>
            <a:ext cx="2237589" cy="6239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advantages</a:t>
            </a:r>
          </a:p>
        </p:txBody>
      </p:sp>
      <p:sp>
        <p:nvSpPr>
          <p:cNvPr id="5" name="Oval 4">
            <a:extLst>
              <a:ext uri="{FF2B5EF4-FFF2-40B4-BE49-F238E27FC236}">
                <a16:creationId xmlns:a16="http://schemas.microsoft.com/office/drawing/2014/main" id="{D5D3334A-FADE-466B-B4FE-42BC94D740EF}"/>
              </a:ext>
            </a:extLst>
          </p:cNvPr>
          <p:cNvSpPr/>
          <p:nvPr/>
        </p:nvSpPr>
        <p:spPr>
          <a:xfrm>
            <a:off x="4358640" y="3931922"/>
            <a:ext cx="2149735" cy="6239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disadvantages</a:t>
            </a:r>
          </a:p>
        </p:txBody>
      </p:sp>
      <p:sp>
        <p:nvSpPr>
          <p:cNvPr id="6" name="Left Brace 5">
            <a:extLst>
              <a:ext uri="{FF2B5EF4-FFF2-40B4-BE49-F238E27FC236}">
                <a16:creationId xmlns:a16="http://schemas.microsoft.com/office/drawing/2014/main" id="{01E04B22-144B-4AA4-9F6F-3421C70DF39D}"/>
              </a:ext>
            </a:extLst>
          </p:cNvPr>
          <p:cNvSpPr/>
          <p:nvPr/>
        </p:nvSpPr>
        <p:spPr>
          <a:xfrm>
            <a:off x="6863379" y="1333948"/>
            <a:ext cx="720762" cy="13124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ACCC2225-729A-430C-96C0-CD579BBF5075}"/>
              </a:ext>
            </a:extLst>
          </p:cNvPr>
          <p:cNvSpPr/>
          <p:nvPr/>
        </p:nvSpPr>
        <p:spPr>
          <a:xfrm>
            <a:off x="7885355" y="1516828"/>
            <a:ext cx="2517290" cy="785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Solve sparse reward</a:t>
            </a:r>
          </a:p>
        </p:txBody>
      </p:sp>
      <p:sp>
        <p:nvSpPr>
          <p:cNvPr id="8" name="Left Brace 7">
            <a:extLst>
              <a:ext uri="{FF2B5EF4-FFF2-40B4-BE49-F238E27FC236}">
                <a16:creationId xmlns:a16="http://schemas.microsoft.com/office/drawing/2014/main" id="{674930F3-1C06-4004-9626-417D4C333100}"/>
              </a:ext>
            </a:extLst>
          </p:cNvPr>
          <p:cNvSpPr/>
          <p:nvPr/>
        </p:nvSpPr>
        <p:spPr>
          <a:xfrm>
            <a:off x="6809593" y="3286461"/>
            <a:ext cx="720762" cy="20063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EEC41573-7032-48C7-A8AA-A77A84289AE7}"/>
              </a:ext>
            </a:extLst>
          </p:cNvPr>
          <p:cNvSpPr/>
          <p:nvPr/>
        </p:nvSpPr>
        <p:spPr>
          <a:xfrm>
            <a:off x="7810052" y="3325454"/>
            <a:ext cx="3736489" cy="52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Need human expertise to define reward function</a:t>
            </a:r>
          </a:p>
        </p:txBody>
      </p:sp>
      <p:sp>
        <p:nvSpPr>
          <p:cNvPr id="10" name="Rectangle 9">
            <a:extLst>
              <a:ext uri="{FF2B5EF4-FFF2-40B4-BE49-F238E27FC236}">
                <a16:creationId xmlns:a16="http://schemas.microsoft.com/office/drawing/2014/main" id="{289C8CE0-0BB5-4F45-9882-3C806ECCF0E0}"/>
              </a:ext>
            </a:extLst>
          </p:cNvPr>
          <p:cNvSpPr/>
          <p:nvPr/>
        </p:nvSpPr>
        <p:spPr>
          <a:xfrm>
            <a:off x="7831573" y="4555865"/>
            <a:ext cx="3736489" cy="52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Added reward function also add human bias to policy learning and prevent learning new policies</a:t>
            </a:r>
          </a:p>
        </p:txBody>
      </p:sp>
    </p:spTree>
    <p:extLst>
      <p:ext uri="{BB962C8B-B14F-4D97-AF65-F5344CB8AC3E}">
        <p14:creationId xmlns:p14="http://schemas.microsoft.com/office/powerpoint/2010/main" val="2048572552"/>
      </p:ext>
    </p:extLst>
  </p:cSld>
  <p:clrMapOvr>
    <a:masterClrMapping/>
  </p:clrMapOvr>
  <p:transition spd="slow">
    <p:circle/>
  </p:transition>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2834640" y="1625600"/>
            <a:ext cx="5994400" cy="314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model-based learning</a:t>
            </a:r>
          </a:p>
        </p:txBody>
      </p:sp>
    </p:spTree>
    <p:extLst>
      <p:ext uri="{BB962C8B-B14F-4D97-AF65-F5344CB8AC3E}">
        <p14:creationId xmlns:p14="http://schemas.microsoft.com/office/powerpoint/2010/main" val="3453302641"/>
      </p:ext>
    </p:extLst>
  </p:cSld>
  <p:clrMapOvr>
    <a:masterClrMapping/>
  </p:clrMapOvr>
  <p:transition spd="slow">
    <p:circle/>
  </p:transition>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615132" y="224286"/>
            <a:ext cx="2872596" cy="9575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a:t>
            </a:r>
          </a:p>
        </p:txBody>
      </p:sp>
      <p:sp>
        <p:nvSpPr>
          <p:cNvPr id="3" name="Rectangle 2"/>
          <p:cNvSpPr/>
          <p:nvPr/>
        </p:nvSpPr>
        <p:spPr>
          <a:xfrm>
            <a:off x="855740" y="848365"/>
            <a:ext cx="3180080" cy="46736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model </a:t>
            </a:r>
          </a:p>
        </p:txBody>
      </p:sp>
      <p:sp>
        <p:nvSpPr>
          <p:cNvPr id="4" name="Rectangle 3"/>
          <p:cNvSpPr/>
          <p:nvPr/>
        </p:nvSpPr>
        <p:spPr>
          <a:xfrm>
            <a:off x="8067040" y="871759"/>
            <a:ext cx="3383280" cy="46736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Distribution model</a:t>
            </a:r>
          </a:p>
        </p:txBody>
      </p:sp>
      <p:cxnSp>
        <p:nvCxnSpPr>
          <p:cNvPr id="6" name="Elbow Connector 5"/>
          <p:cNvCxnSpPr>
            <a:stCxn id="2" idx="2"/>
            <a:endCxn id="3" idx="0"/>
          </p:cNvCxnSpPr>
          <p:nvPr/>
        </p:nvCxnSpPr>
        <p:spPr>
          <a:xfrm rot="10800000" flipV="1">
            <a:off x="2445780" y="703051"/>
            <a:ext cx="2169352" cy="145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 idx="6"/>
            <a:endCxn id="4" idx="0"/>
          </p:cNvCxnSpPr>
          <p:nvPr/>
        </p:nvCxnSpPr>
        <p:spPr>
          <a:xfrm>
            <a:off x="7487728" y="703052"/>
            <a:ext cx="2270952" cy="168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Down Arrow 13"/>
          <p:cNvSpPr/>
          <p:nvPr/>
        </p:nvSpPr>
        <p:spPr>
          <a:xfrm>
            <a:off x="9657080" y="1444573"/>
            <a:ext cx="203200" cy="492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067040" y="1968591"/>
            <a:ext cx="338328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 programming</a:t>
            </a:r>
          </a:p>
        </p:txBody>
      </p:sp>
      <p:sp>
        <p:nvSpPr>
          <p:cNvPr id="16" name="Down Arrow 15"/>
          <p:cNvSpPr/>
          <p:nvPr/>
        </p:nvSpPr>
        <p:spPr>
          <a:xfrm>
            <a:off x="2339100" y="1433090"/>
            <a:ext cx="213360" cy="421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5700" y="2109190"/>
            <a:ext cx="159004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Take one real step in </a:t>
            </a:r>
            <a:r>
              <a:rPr lang="en-US" dirty="0" err="1"/>
              <a:t>env</a:t>
            </a:r>
            <a:endParaRPr lang="en-US" dirty="0"/>
          </a:p>
        </p:txBody>
      </p:sp>
      <p:sp>
        <p:nvSpPr>
          <p:cNvPr id="18" name="Down Arrow 17"/>
          <p:cNvSpPr/>
          <p:nvPr/>
        </p:nvSpPr>
        <p:spPr>
          <a:xfrm>
            <a:off x="9632950" y="2593341"/>
            <a:ext cx="251460" cy="4816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498080" y="3305022"/>
            <a:ext cx="4521200" cy="61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case model give all transition from one </a:t>
            </a:r>
          </a:p>
          <a:p>
            <a:pPr algn="ctr"/>
            <a:r>
              <a:rPr lang="en-US" dirty="0">
                <a:solidFill>
                  <a:srgbClr val="FF0000"/>
                </a:solidFill>
              </a:rPr>
              <a:t>(</a:t>
            </a:r>
            <a:r>
              <a:rPr lang="en-US" dirty="0" err="1">
                <a:solidFill>
                  <a:srgbClr val="FF0000"/>
                </a:solidFill>
              </a:rPr>
              <a:t>state,action</a:t>
            </a:r>
            <a:r>
              <a:rPr lang="en-US" dirty="0">
                <a:solidFill>
                  <a:srgbClr val="FF0000"/>
                </a:solidFill>
              </a:rPr>
              <a:t>) </a:t>
            </a:r>
            <a:r>
              <a:rPr lang="en-US" dirty="0"/>
              <a:t>pair to </a:t>
            </a:r>
            <a:r>
              <a:rPr lang="en-US" dirty="0">
                <a:solidFill>
                  <a:srgbClr val="FF0000"/>
                </a:solidFill>
              </a:rPr>
              <a:t>(</a:t>
            </a:r>
            <a:r>
              <a:rPr lang="en-US" dirty="0" err="1">
                <a:solidFill>
                  <a:srgbClr val="FF0000"/>
                </a:solidFill>
              </a:rPr>
              <a:t>next_state,reward</a:t>
            </a:r>
            <a:r>
              <a:rPr lang="en-US" dirty="0">
                <a:solidFill>
                  <a:srgbClr val="FF0000"/>
                </a:solidFill>
              </a:rPr>
              <a:t>)</a:t>
            </a:r>
          </a:p>
        </p:txBody>
      </p:sp>
      <p:sp>
        <p:nvSpPr>
          <p:cNvPr id="20" name="Down Arrow 19"/>
          <p:cNvSpPr/>
          <p:nvPr/>
        </p:nvSpPr>
        <p:spPr>
          <a:xfrm>
            <a:off x="9574530" y="4021384"/>
            <a:ext cx="368300" cy="477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787640" y="4627608"/>
            <a:ext cx="3942080" cy="445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calculate expected outcome</a:t>
            </a:r>
          </a:p>
        </p:txBody>
      </p:sp>
      <p:pic>
        <p:nvPicPr>
          <p:cNvPr id="22" name="Picture 21" descr="C:\Users\Asus\Pictures\Screenshots\Screenshot (359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3204" y="5201342"/>
            <a:ext cx="2300605" cy="1376556"/>
          </a:xfrm>
          <a:prstGeom prst="rect">
            <a:avLst/>
          </a:prstGeom>
          <a:noFill/>
          <a:ln>
            <a:noFill/>
          </a:ln>
        </p:spPr>
      </p:pic>
      <p:sp>
        <p:nvSpPr>
          <p:cNvPr id="26" name="Rectangle 25"/>
          <p:cNvSpPr/>
          <p:nvPr/>
        </p:nvSpPr>
        <p:spPr>
          <a:xfrm>
            <a:off x="6680056" y="2267018"/>
            <a:ext cx="1209136" cy="3932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stochastic</a:t>
            </a:r>
          </a:p>
        </p:txBody>
      </p:sp>
      <p:cxnSp>
        <p:nvCxnSpPr>
          <p:cNvPr id="28" name="Elbow Connector 27"/>
          <p:cNvCxnSpPr/>
          <p:nvPr/>
        </p:nvCxnSpPr>
        <p:spPr>
          <a:xfrm rot="10800000" flipV="1">
            <a:off x="7284624" y="1350525"/>
            <a:ext cx="985520" cy="929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797103" y="2116901"/>
            <a:ext cx="1516332" cy="55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reward and next state</a:t>
            </a:r>
          </a:p>
        </p:txBody>
      </p:sp>
      <p:sp>
        <p:nvSpPr>
          <p:cNvPr id="31" name="Right Arrow 30"/>
          <p:cNvSpPr/>
          <p:nvPr/>
        </p:nvSpPr>
        <p:spPr>
          <a:xfrm>
            <a:off x="2200352" y="2267018"/>
            <a:ext cx="490855" cy="215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Brace 31"/>
          <p:cNvSpPr/>
          <p:nvPr/>
        </p:nvSpPr>
        <p:spPr>
          <a:xfrm rot="16200000">
            <a:off x="2191991" y="1260290"/>
            <a:ext cx="388439" cy="37010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p:cNvSpPr/>
          <p:nvPr/>
        </p:nvSpPr>
        <p:spPr>
          <a:xfrm>
            <a:off x="640080" y="3444240"/>
            <a:ext cx="3484880" cy="824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 (</a:t>
            </a:r>
            <a:r>
              <a:rPr lang="en-US" dirty="0" err="1"/>
              <a:t>state,action,reward,next_state</a:t>
            </a:r>
            <a:r>
              <a:rPr lang="en-US" dirty="0"/>
              <a:t>)</a:t>
            </a:r>
          </a:p>
          <a:p>
            <a:pPr algn="ctr"/>
            <a:r>
              <a:rPr lang="en-US" dirty="0"/>
              <a:t>As a model</a:t>
            </a:r>
          </a:p>
        </p:txBody>
      </p:sp>
      <p:sp>
        <p:nvSpPr>
          <p:cNvPr id="34" name="Rectangle 33"/>
          <p:cNvSpPr/>
          <p:nvPr/>
        </p:nvSpPr>
        <p:spPr>
          <a:xfrm>
            <a:off x="4846320" y="2916581"/>
            <a:ext cx="1605280" cy="61909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Deterministic model</a:t>
            </a:r>
          </a:p>
        </p:txBody>
      </p:sp>
      <p:cxnSp>
        <p:nvCxnSpPr>
          <p:cNvPr id="36" name="Elbow Connector 35"/>
          <p:cNvCxnSpPr>
            <a:stCxn id="33" idx="3"/>
            <a:endCxn id="34" idx="2"/>
          </p:cNvCxnSpPr>
          <p:nvPr/>
        </p:nvCxnSpPr>
        <p:spPr>
          <a:xfrm flipV="1">
            <a:off x="4124960" y="3535680"/>
            <a:ext cx="1524000" cy="3208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2529648" y="5201342"/>
            <a:ext cx="1506172" cy="90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Dyna</a:t>
            </a:r>
            <a:r>
              <a:rPr lang="en-US" dirty="0"/>
              <a:t>-Q</a:t>
            </a:r>
          </a:p>
        </p:txBody>
      </p:sp>
      <p:sp>
        <p:nvSpPr>
          <p:cNvPr id="41" name="Oval 40"/>
          <p:cNvSpPr/>
          <p:nvPr/>
        </p:nvSpPr>
        <p:spPr>
          <a:xfrm>
            <a:off x="610311" y="5164222"/>
            <a:ext cx="1590041" cy="1009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Dyna</a:t>
            </a:r>
            <a:r>
              <a:rPr lang="en-US" dirty="0"/>
              <a:t>-Q+</a:t>
            </a:r>
          </a:p>
        </p:txBody>
      </p:sp>
      <p:cxnSp>
        <p:nvCxnSpPr>
          <p:cNvPr id="45" name="Elbow Connector 44"/>
          <p:cNvCxnSpPr>
            <a:stCxn id="33" idx="2"/>
            <a:endCxn id="40" idx="0"/>
          </p:cNvCxnSpPr>
          <p:nvPr/>
        </p:nvCxnSpPr>
        <p:spPr>
          <a:xfrm rot="16200000" flipH="1">
            <a:off x="2366379" y="4284987"/>
            <a:ext cx="932496" cy="9002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3" idx="2"/>
            <a:endCxn id="41" idx="0"/>
          </p:cNvCxnSpPr>
          <p:nvPr/>
        </p:nvCxnSpPr>
        <p:spPr>
          <a:xfrm rot="5400000">
            <a:off x="1446238" y="4227940"/>
            <a:ext cx="895376" cy="977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3" idx="3"/>
          </p:cNvCxnSpPr>
          <p:nvPr/>
        </p:nvCxnSpPr>
        <p:spPr>
          <a:xfrm>
            <a:off x="4124960" y="3856543"/>
            <a:ext cx="1381760" cy="13076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506720" y="4735094"/>
            <a:ext cx="1473200" cy="8839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With sampling we can also learn transition model but it is hard</a:t>
            </a:r>
          </a:p>
        </p:txBody>
      </p:sp>
    </p:spTree>
    <p:extLst>
      <p:ext uri="{BB962C8B-B14F-4D97-AF65-F5344CB8AC3E}">
        <p14:creationId xmlns:p14="http://schemas.microsoft.com/office/powerpoint/2010/main" val="1782867110"/>
      </p:ext>
    </p:extLst>
  </p:cSld>
  <p:clrMapOvr>
    <a:masterClrMapping/>
  </p:clrMapOvr>
  <p:transition spd="slow">
    <p:circle/>
  </p:transition>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264160" y="2885440"/>
            <a:ext cx="2814320" cy="8229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Take advantage of models</a:t>
            </a:r>
          </a:p>
        </p:txBody>
      </p:sp>
      <p:sp>
        <p:nvSpPr>
          <p:cNvPr id="3" name="Rectangle 2"/>
          <p:cNvSpPr/>
          <p:nvPr/>
        </p:nvSpPr>
        <p:spPr>
          <a:xfrm>
            <a:off x="4104640" y="772160"/>
            <a:ext cx="132333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Take one step in real environment</a:t>
            </a:r>
          </a:p>
        </p:txBody>
      </p:sp>
      <p:sp>
        <p:nvSpPr>
          <p:cNvPr id="4" name="Rectangle 3"/>
          <p:cNvSpPr/>
          <p:nvPr/>
        </p:nvSpPr>
        <p:spPr>
          <a:xfrm>
            <a:off x="7741920" y="2275840"/>
            <a:ext cx="344424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Select (N) number random  </a:t>
            </a:r>
            <a:r>
              <a:rPr lang="en-US" sz="1400" dirty="0">
                <a:solidFill>
                  <a:schemeClr val="accent4"/>
                </a:solidFill>
              </a:rPr>
              <a:t>(state, action)</a:t>
            </a:r>
          </a:p>
        </p:txBody>
      </p:sp>
      <p:sp>
        <p:nvSpPr>
          <p:cNvPr id="5" name="Rectangle 4"/>
          <p:cNvSpPr/>
          <p:nvPr/>
        </p:nvSpPr>
        <p:spPr>
          <a:xfrm>
            <a:off x="7741920" y="4043680"/>
            <a:ext cx="344424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Look at model and see what model say about their transitions </a:t>
            </a:r>
            <a:r>
              <a:rPr lang="en-US" sz="1200" dirty="0">
                <a:solidFill>
                  <a:schemeClr val="accent4"/>
                </a:solidFill>
              </a:rPr>
              <a:t>(</a:t>
            </a:r>
            <a:r>
              <a:rPr lang="en-US" sz="1200" dirty="0" err="1">
                <a:solidFill>
                  <a:schemeClr val="accent4"/>
                </a:solidFill>
              </a:rPr>
              <a:t>next_state,reward</a:t>
            </a:r>
            <a:r>
              <a:rPr lang="en-US" sz="1200" dirty="0">
                <a:solidFill>
                  <a:schemeClr val="accent4"/>
                </a:solidFill>
              </a:rPr>
              <a:t>)</a:t>
            </a:r>
          </a:p>
        </p:txBody>
      </p:sp>
      <p:cxnSp>
        <p:nvCxnSpPr>
          <p:cNvPr id="7" name="Elbow Connector 6"/>
          <p:cNvCxnSpPr>
            <a:stCxn id="2" idx="6"/>
            <a:endCxn id="3" idx="1"/>
          </p:cNvCxnSpPr>
          <p:nvPr/>
        </p:nvCxnSpPr>
        <p:spPr>
          <a:xfrm flipV="1">
            <a:off x="3078480" y="1076960"/>
            <a:ext cx="1026160" cy="2219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865110" y="772160"/>
            <a:ext cx="3210560" cy="599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Store </a:t>
            </a:r>
            <a:r>
              <a:rPr lang="en-US" sz="1200" dirty="0">
                <a:solidFill>
                  <a:schemeClr val="accent4"/>
                </a:solidFill>
              </a:rPr>
              <a:t>(</a:t>
            </a:r>
            <a:r>
              <a:rPr lang="en-US" sz="1200" dirty="0" err="1">
                <a:solidFill>
                  <a:schemeClr val="accent4"/>
                </a:solidFill>
              </a:rPr>
              <a:t>state,action,reward,next_state</a:t>
            </a:r>
            <a:r>
              <a:rPr lang="en-US" sz="1200" dirty="0">
                <a:solidFill>
                  <a:schemeClr val="accent4"/>
                </a:solidFill>
              </a:rPr>
              <a:t>) </a:t>
            </a:r>
            <a:r>
              <a:rPr lang="en-US" sz="1200" dirty="0"/>
              <a:t>in model</a:t>
            </a:r>
          </a:p>
        </p:txBody>
      </p:sp>
      <p:cxnSp>
        <p:nvCxnSpPr>
          <p:cNvPr id="17" name="Straight Arrow Connector 16"/>
          <p:cNvCxnSpPr>
            <a:stCxn id="52" idx="3"/>
            <a:endCxn id="15" idx="1"/>
          </p:cNvCxnSpPr>
          <p:nvPr/>
        </p:nvCxnSpPr>
        <p:spPr>
          <a:xfrm>
            <a:off x="7164069" y="1071880"/>
            <a:ext cx="701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2"/>
            <a:endCxn id="4" idx="0"/>
          </p:cNvCxnSpPr>
          <p:nvPr/>
        </p:nvCxnSpPr>
        <p:spPr>
          <a:xfrm flipH="1">
            <a:off x="9464040" y="1371600"/>
            <a:ext cx="6350" cy="90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5" idx="0"/>
          </p:cNvCxnSpPr>
          <p:nvPr/>
        </p:nvCxnSpPr>
        <p:spPr>
          <a:xfrm>
            <a:off x="9464040" y="2885440"/>
            <a:ext cx="0" cy="115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214360" y="5059680"/>
            <a:ext cx="2499360" cy="4876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Update policy with respect to transitions (N time)</a:t>
            </a:r>
          </a:p>
        </p:txBody>
      </p:sp>
      <p:cxnSp>
        <p:nvCxnSpPr>
          <p:cNvPr id="25" name="Straight Arrow Connector 24"/>
          <p:cNvCxnSpPr>
            <a:stCxn id="5" idx="2"/>
            <a:endCxn id="23" idx="0"/>
          </p:cNvCxnSpPr>
          <p:nvPr/>
        </p:nvCxnSpPr>
        <p:spPr>
          <a:xfrm>
            <a:off x="9464040" y="4551680"/>
            <a:ext cx="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ight Brace 25"/>
          <p:cNvSpPr/>
          <p:nvPr/>
        </p:nvSpPr>
        <p:spPr>
          <a:xfrm>
            <a:off x="6929120" y="5171440"/>
            <a:ext cx="162560" cy="1422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Elbow Connector 27"/>
          <p:cNvCxnSpPr>
            <a:stCxn id="23" idx="2"/>
            <a:endCxn id="26" idx="1"/>
          </p:cNvCxnSpPr>
          <p:nvPr/>
        </p:nvCxnSpPr>
        <p:spPr>
          <a:xfrm rot="5400000">
            <a:off x="8110220" y="4528820"/>
            <a:ext cx="335280" cy="2372360"/>
          </a:xfrm>
          <a:prstGeom prst="bentConnector4">
            <a:avLst>
              <a:gd name="adj1" fmla="val 256061"/>
              <a:gd name="adj2" fmla="val 70235"/>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659120" y="5171440"/>
            <a:ext cx="1188720" cy="6096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Transition model</a:t>
            </a:r>
          </a:p>
        </p:txBody>
      </p:sp>
      <p:sp>
        <p:nvSpPr>
          <p:cNvPr id="35" name="Oval 34"/>
          <p:cNvSpPr/>
          <p:nvPr/>
        </p:nvSpPr>
        <p:spPr>
          <a:xfrm>
            <a:off x="5659120" y="6004560"/>
            <a:ext cx="1188720" cy="5892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Sample model</a:t>
            </a:r>
          </a:p>
        </p:txBody>
      </p:sp>
      <p:sp>
        <p:nvSpPr>
          <p:cNvPr id="36" name="Right Arrow 35"/>
          <p:cNvSpPr/>
          <p:nvPr/>
        </p:nvSpPr>
        <p:spPr>
          <a:xfrm rot="10800000">
            <a:off x="4696460" y="5257800"/>
            <a:ext cx="731518" cy="436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4696458" y="6093460"/>
            <a:ext cx="73152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063237" y="5227320"/>
            <a:ext cx="1402080" cy="55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Dynamic programming</a:t>
            </a:r>
          </a:p>
        </p:txBody>
      </p:sp>
      <p:sp>
        <p:nvSpPr>
          <p:cNvPr id="39" name="Rectangle 38"/>
          <p:cNvSpPr/>
          <p:nvPr/>
        </p:nvSpPr>
        <p:spPr>
          <a:xfrm>
            <a:off x="3063235" y="6004560"/>
            <a:ext cx="1402080" cy="500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Q-learning</a:t>
            </a:r>
          </a:p>
        </p:txBody>
      </p:sp>
      <p:sp>
        <p:nvSpPr>
          <p:cNvPr id="44" name="Rectangle 43"/>
          <p:cNvSpPr/>
          <p:nvPr/>
        </p:nvSpPr>
        <p:spPr>
          <a:xfrm>
            <a:off x="332737" y="5504180"/>
            <a:ext cx="1991360" cy="6705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Dyna</a:t>
            </a:r>
            <a:r>
              <a:rPr lang="en-US" sz="1600" dirty="0"/>
              <a:t>-Q and </a:t>
            </a:r>
            <a:r>
              <a:rPr lang="en-US" sz="1600" dirty="0" err="1"/>
              <a:t>Dyna</a:t>
            </a:r>
            <a:r>
              <a:rPr lang="en-US" sz="1600" dirty="0"/>
              <a:t>-Q+</a:t>
            </a:r>
          </a:p>
        </p:txBody>
      </p:sp>
      <p:cxnSp>
        <p:nvCxnSpPr>
          <p:cNvPr id="46" name="Elbow Connector 45"/>
          <p:cNvCxnSpPr>
            <a:stCxn id="39" idx="1"/>
            <a:endCxn id="44" idx="3"/>
          </p:cNvCxnSpPr>
          <p:nvPr/>
        </p:nvCxnSpPr>
        <p:spPr>
          <a:xfrm rot="10800000">
            <a:off x="2324097" y="5839461"/>
            <a:ext cx="739138" cy="4152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311400" y="3966210"/>
            <a:ext cx="1280160" cy="57912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planning</a:t>
            </a:r>
          </a:p>
        </p:txBody>
      </p:sp>
      <p:cxnSp>
        <p:nvCxnSpPr>
          <p:cNvPr id="49" name="Elbow Connector 48"/>
          <p:cNvCxnSpPr>
            <a:stCxn id="2" idx="4"/>
            <a:endCxn id="47" idx="2"/>
          </p:cNvCxnSpPr>
          <p:nvPr/>
        </p:nvCxnSpPr>
        <p:spPr>
          <a:xfrm rot="16200000" flipH="1">
            <a:off x="1717675" y="3662045"/>
            <a:ext cx="547370" cy="6400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5744207" y="772160"/>
            <a:ext cx="1419862" cy="599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Update policy</a:t>
            </a:r>
          </a:p>
        </p:txBody>
      </p:sp>
      <p:cxnSp>
        <p:nvCxnSpPr>
          <p:cNvPr id="57" name="Straight Arrow Connector 56"/>
          <p:cNvCxnSpPr>
            <a:stCxn id="3" idx="3"/>
            <a:endCxn id="52" idx="1"/>
          </p:cNvCxnSpPr>
          <p:nvPr/>
        </p:nvCxnSpPr>
        <p:spPr>
          <a:xfrm flipV="1">
            <a:off x="5427978" y="1071880"/>
            <a:ext cx="316229"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847840" y="127000"/>
            <a:ext cx="1016000" cy="43688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Q-learning</a:t>
            </a:r>
          </a:p>
        </p:txBody>
      </p:sp>
      <p:cxnSp>
        <p:nvCxnSpPr>
          <p:cNvPr id="60" name="Elbow Connector 59"/>
          <p:cNvCxnSpPr>
            <a:stCxn id="52" idx="0"/>
            <a:endCxn id="58" idx="1"/>
          </p:cNvCxnSpPr>
          <p:nvPr/>
        </p:nvCxnSpPr>
        <p:spPr>
          <a:xfrm rot="5400000" flipH="1" flipV="1">
            <a:off x="6437629" y="361949"/>
            <a:ext cx="426720" cy="3937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9073" y="2024751"/>
            <a:ext cx="3250912" cy="2290338"/>
          </a:xfrm>
          <a:prstGeom prst="rect">
            <a:avLst/>
          </a:prstGeom>
        </p:spPr>
      </p:pic>
      <p:cxnSp>
        <p:nvCxnSpPr>
          <p:cNvPr id="65" name="Elbow Connector 64"/>
          <p:cNvCxnSpPr>
            <a:stCxn id="23" idx="2"/>
          </p:cNvCxnSpPr>
          <p:nvPr/>
        </p:nvCxnSpPr>
        <p:spPr>
          <a:xfrm rot="16200000" flipH="1">
            <a:off x="9610090" y="5401310"/>
            <a:ext cx="627380" cy="9194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0373361" y="5812789"/>
            <a:ext cx="1615440" cy="723901"/>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This is imaginary step in robot mind</a:t>
            </a:r>
          </a:p>
        </p:txBody>
      </p:sp>
    </p:spTree>
    <p:extLst>
      <p:ext uri="{BB962C8B-B14F-4D97-AF65-F5344CB8AC3E}">
        <p14:creationId xmlns:p14="http://schemas.microsoft.com/office/powerpoint/2010/main" val="1169269416"/>
      </p:ext>
    </p:extLst>
  </p:cSld>
  <p:clrMapOvr>
    <a:masterClrMapping/>
  </p:clrMapOvr>
  <p:transition spd="slow">
    <p:circle/>
  </p:transition>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277360" y="223520"/>
            <a:ext cx="3027680" cy="14325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Dyna</a:t>
            </a:r>
            <a:r>
              <a:rPr lang="en-US" dirty="0"/>
              <a:t>-Q </a:t>
            </a:r>
            <a:r>
              <a:rPr lang="en-US" dirty="0" err="1"/>
              <a:t>psudocode</a:t>
            </a:r>
            <a:endParaRPr lang="en-US" dirty="0"/>
          </a:p>
        </p:txBody>
      </p:sp>
      <p:sp>
        <p:nvSpPr>
          <p:cNvPr id="4" name="Left Brace 3"/>
          <p:cNvSpPr/>
          <p:nvPr/>
        </p:nvSpPr>
        <p:spPr>
          <a:xfrm rot="5400000">
            <a:off x="5415280" y="-2575560"/>
            <a:ext cx="751840" cy="9398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descr="C:\Users\Asus\Pictures\Screenshots\Screenshot (370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3440" y="3174841"/>
            <a:ext cx="4668520" cy="2885756"/>
          </a:xfrm>
          <a:prstGeom prst="rect">
            <a:avLst/>
          </a:prstGeom>
          <a:noFill/>
          <a:ln>
            <a:noFill/>
          </a:ln>
        </p:spPr>
      </p:pic>
      <p:pic>
        <p:nvPicPr>
          <p:cNvPr id="6" name="Picture 5" descr="C:\Users\Asus\Pictures\Screenshots\Screenshot (3742).png"/>
          <p:cNvPicPr/>
          <p:nvPr/>
        </p:nvPicPr>
        <p:blipFill>
          <a:blip r:embed="rId3">
            <a:extLst>
              <a:ext uri="{28A0092B-C50C-407E-A947-70E740481C1C}">
                <a14:useLocalDpi xmlns:a14="http://schemas.microsoft.com/office/drawing/2010/main" val="0"/>
              </a:ext>
            </a:extLst>
          </a:blip>
          <a:srcRect/>
          <a:stretch>
            <a:fillRect/>
          </a:stretch>
        </p:blipFill>
        <p:spPr bwMode="auto">
          <a:xfrm>
            <a:off x="919480" y="3389629"/>
            <a:ext cx="5943600" cy="2456180"/>
          </a:xfrm>
          <a:prstGeom prst="rect">
            <a:avLst/>
          </a:prstGeom>
          <a:noFill/>
          <a:ln>
            <a:noFill/>
          </a:ln>
        </p:spPr>
      </p:pic>
    </p:spTree>
    <p:extLst>
      <p:ext uri="{BB962C8B-B14F-4D97-AF65-F5344CB8AC3E}">
        <p14:creationId xmlns:p14="http://schemas.microsoft.com/office/powerpoint/2010/main" val="523647796"/>
      </p:ext>
    </p:extLst>
  </p:cSld>
  <p:clrMapOvr>
    <a:masterClrMapping/>
  </p:clrMapOvr>
  <p:transition spd="slow">
    <p:circle/>
  </p:transition>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785360" y="213360"/>
            <a:ext cx="2346960" cy="10363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Inaccurate </a:t>
            </a:r>
            <a:r>
              <a:rPr lang="en-US" dirty="0" err="1"/>
              <a:t>modles</a:t>
            </a:r>
            <a:endParaRPr lang="en-US" dirty="0"/>
          </a:p>
        </p:txBody>
      </p:sp>
      <p:sp>
        <p:nvSpPr>
          <p:cNvPr id="3" name="Oval 2"/>
          <p:cNvSpPr/>
          <p:nvPr/>
        </p:nvSpPr>
        <p:spPr>
          <a:xfrm>
            <a:off x="1239520" y="1137920"/>
            <a:ext cx="1910080" cy="5765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Incomplete models</a:t>
            </a:r>
          </a:p>
        </p:txBody>
      </p:sp>
      <p:sp>
        <p:nvSpPr>
          <p:cNvPr id="4" name="Oval 3"/>
          <p:cNvSpPr/>
          <p:nvPr/>
        </p:nvSpPr>
        <p:spPr>
          <a:xfrm>
            <a:off x="8884920" y="1026161"/>
            <a:ext cx="1828800" cy="6883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Changing environment</a:t>
            </a:r>
          </a:p>
        </p:txBody>
      </p:sp>
      <p:cxnSp>
        <p:nvCxnSpPr>
          <p:cNvPr id="6" name="Elbow Connector 5"/>
          <p:cNvCxnSpPr>
            <a:stCxn id="2" idx="2"/>
            <a:endCxn id="3" idx="0"/>
          </p:cNvCxnSpPr>
          <p:nvPr/>
        </p:nvCxnSpPr>
        <p:spPr>
          <a:xfrm rot="10800000" flipV="1">
            <a:off x="2194560" y="731520"/>
            <a:ext cx="2590800" cy="4064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 idx="6"/>
            <a:endCxn id="4" idx="0"/>
          </p:cNvCxnSpPr>
          <p:nvPr/>
        </p:nvCxnSpPr>
        <p:spPr>
          <a:xfrm>
            <a:off x="7132320" y="731520"/>
            <a:ext cx="2667000" cy="2946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own Arrow 9"/>
          <p:cNvSpPr/>
          <p:nvPr/>
        </p:nvSpPr>
        <p:spPr>
          <a:xfrm>
            <a:off x="2004060" y="1816101"/>
            <a:ext cx="381000" cy="378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 y="2338070"/>
            <a:ext cx="4130040" cy="721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Dyna</a:t>
            </a:r>
            <a:r>
              <a:rPr lang="en-US" sz="1200" dirty="0"/>
              <a:t> –Q can solve this by taking more and more steps in real environment and complete model</a:t>
            </a:r>
          </a:p>
        </p:txBody>
      </p:sp>
      <p:sp>
        <p:nvSpPr>
          <p:cNvPr id="12" name="Down Arrow 11"/>
          <p:cNvSpPr/>
          <p:nvPr/>
        </p:nvSpPr>
        <p:spPr>
          <a:xfrm>
            <a:off x="9626600" y="1816100"/>
            <a:ext cx="345440" cy="3784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453120" y="2296160"/>
            <a:ext cx="2692400" cy="47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use </a:t>
            </a:r>
            <a:r>
              <a:rPr lang="en-US" dirty="0" err="1"/>
              <a:t>dyna</a:t>
            </a:r>
            <a:r>
              <a:rPr lang="en-US" dirty="0"/>
              <a:t>-Q +</a:t>
            </a:r>
          </a:p>
        </p:txBody>
      </p:sp>
      <p:sp>
        <p:nvSpPr>
          <p:cNvPr id="17" name="Right Brace 16"/>
          <p:cNvSpPr/>
          <p:nvPr/>
        </p:nvSpPr>
        <p:spPr>
          <a:xfrm rot="16200000">
            <a:off x="5567679" y="-2175510"/>
            <a:ext cx="690880" cy="106781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p:cNvSpPr/>
          <p:nvPr/>
        </p:nvSpPr>
        <p:spPr>
          <a:xfrm>
            <a:off x="182880" y="3691890"/>
            <a:ext cx="1384300" cy="6146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Dyna</a:t>
            </a:r>
            <a:r>
              <a:rPr lang="en-US" dirty="0"/>
              <a:t>-Q</a:t>
            </a:r>
          </a:p>
        </p:txBody>
      </p:sp>
      <p:sp>
        <p:nvSpPr>
          <p:cNvPr id="20" name="Right Arrow 19"/>
          <p:cNvSpPr/>
          <p:nvPr/>
        </p:nvSpPr>
        <p:spPr>
          <a:xfrm>
            <a:off x="1823720" y="3820159"/>
            <a:ext cx="741680" cy="358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p:cNvSpPr/>
              <p:nvPr/>
            </p:nvSpPr>
            <p:spPr>
              <a:xfrm>
                <a:off x="5148580" y="3543255"/>
                <a:ext cx="3736340" cy="4656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000" b="0" i="1" smtClean="0">
                        <a:solidFill>
                          <a:schemeClr val="tx1"/>
                        </a:solidFill>
                        <a:latin typeface="Cambria Math" panose="02040503050406030204" pitchFamily="18" charset="0"/>
                      </a:rPr>
                      <m:t>𝑄</m:t>
                    </m:r>
                    <m:d>
                      <m:dPr>
                        <m:ctrlPr>
                          <a:rPr lang="en-US" sz="1000" i="1">
                            <a:solidFill>
                              <a:schemeClr val="tx1"/>
                            </a:solidFill>
                            <a:latin typeface="Cambria Math" panose="02040503050406030204" pitchFamily="18" charset="0"/>
                          </a:rPr>
                        </m:ctrlPr>
                      </m:dPr>
                      <m:e>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𝑠</m:t>
                            </m:r>
                          </m:e>
                          <m:sub>
                            <m:r>
                              <a:rPr lang="en-US" sz="1000" i="1">
                                <a:solidFill>
                                  <a:schemeClr val="tx1"/>
                                </a:solidFill>
                                <a:latin typeface="Cambria Math" panose="02040503050406030204" pitchFamily="18" charset="0"/>
                              </a:rPr>
                              <m:t>𝑡</m:t>
                            </m:r>
                          </m:sub>
                        </m:sSub>
                        <m:r>
                          <a:rPr lang="en-US" sz="1000" b="0" i="1" smtClean="0">
                            <a:solidFill>
                              <a:schemeClr val="tx1"/>
                            </a:solidFill>
                            <a:latin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e>
                    </m:d>
                    <m:r>
                      <a:rPr lang="en-US" sz="1000" i="1">
                        <a:solidFill>
                          <a:schemeClr val="tx1"/>
                        </a:solidFill>
                        <a:latin typeface="Cambria Math" panose="02040503050406030204" pitchFamily="18" charset="0"/>
                        <a:ea typeface="Cambria Math" panose="02040503050406030204" pitchFamily="18" charset="0"/>
                      </a:rPr>
                      <m:t>←</m:t>
                    </m:r>
                    <m:r>
                      <a:rPr lang="en-US" sz="1000" b="0" i="1" smtClean="0">
                        <a:solidFill>
                          <a:schemeClr val="tx1"/>
                        </a:solidFill>
                        <a:latin typeface="Cambria Math" panose="02040503050406030204" pitchFamily="18" charset="0"/>
                        <a:ea typeface="Cambria Math" panose="02040503050406030204" pitchFamily="18" charset="0"/>
                      </a:rPr>
                      <m:t>𝑄</m:t>
                    </m:r>
                    <m:d>
                      <m:dPr>
                        <m:ctrlPr>
                          <a:rPr lang="en-US" sz="1000" i="1">
                            <a:solidFill>
                              <a:schemeClr val="tx1"/>
                            </a:solidFill>
                            <a:latin typeface="Cambria Math" panose="02040503050406030204" pitchFamily="18" charset="0"/>
                            <a:ea typeface="Cambria Math" panose="02040503050406030204" pitchFamily="18" charset="0"/>
                          </a:rPr>
                        </m:ctrlPr>
                      </m:dPr>
                      <m:e>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b="0" i="1" smtClean="0">
                                <a:solidFill>
                                  <a:schemeClr val="tx1"/>
                                </a:solidFill>
                                <a:latin typeface="Cambria Math" panose="02040503050406030204" pitchFamily="18" charset="0"/>
                                <a:ea typeface="Cambria Math" panose="02040503050406030204" pitchFamily="18" charset="0"/>
                              </a:rPr>
                              <m:t>𝑠</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b="0" i="1" smtClean="0">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e>
                    </m:d>
                    <m:r>
                      <a:rPr lang="en-US" sz="1000" i="1">
                        <a:solidFill>
                          <a:schemeClr val="tx1"/>
                        </a:solidFill>
                        <a:latin typeface="Cambria Math" panose="02040503050406030204" pitchFamily="18" charset="0"/>
                        <a:ea typeface="Cambria Math" panose="02040503050406030204" pitchFamily="18" charset="0"/>
                      </a:rPr>
                      <m:t>+</m:t>
                    </m:r>
                    <m:r>
                      <a:rPr lang="en-US" sz="1000" i="1" smtClean="0">
                        <a:solidFill>
                          <a:schemeClr val="tx1"/>
                        </a:solidFill>
                        <a:latin typeface="Cambria Math" panose="02040503050406030204" pitchFamily="18" charset="0"/>
                        <a:ea typeface="Cambria Math" panose="02040503050406030204" pitchFamily="18" charset="0"/>
                      </a:rPr>
                      <m:t>𝛼</m:t>
                    </m:r>
                    <m:r>
                      <a:rPr lang="en-US" sz="1000" i="1" smtClean="0">
                        <a:solidFill>
                          <a:schemeClr val="tx1"/>
                        </a:solidFill>
                        <a:latin typeface="Cambria Math" panose="02040503050406030204" pitchFamily="18" charset="0"/>
                        <a:ea typeface="Cambria Math" panose="02040503050406030204" pitchFamily="18" charset="0"/>
                      </a:rPr>
                      <m:t> </m:t>
                    </m:r>
                  </m:oMath>
                </a14:m>
                <a:r>
                  <a:rPr lang="en-US" sz="1000" dirty="0">
                    <a:solidFill>
                      <a:schemeClr val="tx1"/>
                    </a:solidFill>
                  </a:rPr>
                  <a:t>(</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𝑅</m:t>
                        </m:r>
                      </m:e>
                      <m:sub>
                        <m:r>
                          <a:rPr lang="en-US" sz="1000" i="1">
                            <a:solidFill>
                              <a:schemeClr val="tx1"/>
                            </a:solidFill>
                            <a:latin typeface="Cambria Math" panose="02040503050406030204" pitchFamily="18" charset="0"/>
                          </a:rPr>
                          <m:t>𝑡</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1</m:t>
                        </m:r>
                      </m:sub>
                    </m:sSub>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𝛾</m:t>
                    </m:r>
                    <m:r>
                      <a:rPr lang="en-US" sz="1000" i="1">
                        <a:solidFill>
                          <a:schemeClr val="tx1"/>
                        </a:solidFill>
                        <a:latin typeface="Cambria Math" panose="02040503050406030204" pitchFamily="18" charset="0"/>
                      </a:rPr>
                      <m:t>𝑚𝑎𝑥𝑄</m:t>
                    </m:r>
                    <m:d>
                      <m:dPr>
                        <m:ctrlPr>
                          <a:rPr lang="en-US" sz="1000" i="1">
                            <a:solidFill>
                              <a:schemeClr val="tx1"/>
                            </a:solidFill>
                            <a:latin typeface="Cambria Math" panose="02040503050406030204" pitchFamily="18" charset="0"/>
                          </a:rPr>
                        </m:ctrlPr>
                      </m:dPr>
                      <m:e>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𝑠</m:t>
                            </m:r>
                          </m:e>
                          <m:sub>
                            <m:r>
                              <a:rPr lang="en-US" sz="1000" i="1">
                                <a:solidFill>
                                  <a:schemeClr val="tx1"/>
                                </a:solidFill>
                                <a:latin typeface="Cambria Math" panose="02040503050406030204" pitchFamily="18" charset="0"/>
                              </a:rPr>
                              <m:t>𝑡</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1</m:t>
                            </m:r>
                          </m:sub>
                        </m:sSub>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𝑎</m:t>
                        </m:r>
                        <m:r>
                          <a:rPr lang="en-US" sz="1000" i="1">
                            <a:solidFill>
                              <a:schemeClr val="tx1"/>
                            </a:solidFill>
                            <a:latin typeface="Cambria Math" panose="02040503050406030204" pitchFamily="18" charset="0"/>
                          </a:rPr>
                          <m:t>′</m:t>
                        </m:r>
                      </m:e>
                    </m:d>
                    <m:r>
                      <a:rPr lang="en-US" sz="1000" i="1" dirty="0">
                        <a:solidFill>
                          <a:schemeClr val="tx1"/>
                        </a:solidFill>
                        <a:latin typeface="Cambria Math" panose="02040503050406030204" pitchFamily="18" charset="0"/>
                      </a:rPr>
                      <m:t>−</m:t>
                    </m:r>
                    <m:r>
                      <a:rPr lang="en-US" sz="1000" i="1" dirty="0">
                        <a:solidFill>
                          <a:schemeClr val="tx1"/>
                        </a:solidFill>
                        <a:latin typeface="Cambria Math" panose="02040503050406030204" pitchFamily="18" charset="0"/>
                      </a:rPr>
                      <m:t>𝑄</m:t>
                    </m:r>
                    <m:r>
                      <a:rPr lang="en-US" sz="1000" i="1" dirty="0">
                        <a:solidFill>
                          <a:schemeClr val="tx1"/>
                        </a:solidFill>
                        <a:latin typeface="Cambria Math" panose="02040503050406030204" pitchFamily="18" charset="0"/>
                      </a:rPr>
                      <m:t>(</m:t>
                    </m:r>
                    <m:sSub>
                      <m:sSubPr>
                        <m:ctrlPr>
                          <a:rPr lang="en-US" sz="1000" i="1" dirty="0">
                            <a:solidFill>
                              <a:schemeClr val="tx1"/>
                            </a:solidFill>
                            <a:latin typeface="Cambria Math" panose="02040503050406030204" pitchFamily="18" charset="0"/>
                          </a:rPr>
                        </m:ctrlPr>
                      </m:sSubPr>
                      <m:e>
                        <m:r>
                          <a:rPr lang="en-US" sz="1000" i="1" dirty="0">
                            <a:solidFill>
                              <a:schemeClr val="tx1"/>
                            </a:solidFill>
                            <a:latin typeface="Cambria Math" panose="02040503050406030204" pitchFamily="18" charset="0"/>
                          </a:rPr>
                          <m:t>𝑠</m:t>
                        </m:r>
                      </m:e>
                      <m:sub>
                        <m:r>
                          <a:rPr lang="en-US" sz="1000" i="1" dirty="0">
                            <a:solidFill>
                              <a:schemeClr val="tx1"/>
                            </a:solidFill>
                            <a:latin typeface="Cambria Math" panose="02040503050406030204" pitchFamily="18" charset="0"/>
                          </a:rPr>
                          <m:t>𝑡</m:t>
                        </m:r>
                        <m:r>
                          <a:rPr lang="en-US" sz="1000" i="1" dirty="0">
                            <a:solidFill>
                              <a:schemeClr val="tx1"/>
                            </a:solidFill>
                            <a:latin typeface="Cambria Math" panose="02040503050406030204" pitchFamily="18" charset="0"/>
                          </a:rPr>
                          <m:t>,</m:t>
                        </m:r>
                      </m:sub>
                    </m:sSub>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r>
                      <a:rPr lang="en-US" sz="1000" i="1" dirty="0">
                        <a:solidFill>
                          <a:schemeClr val="tx1"/>
                        </a:solidFill>
                        <a:latin typeface="Cambria Math" panose="02040503050406030204" pitchFamily="18" charset="0"/>
                      </a:rPr>
                      <m:t>))</m:t>
                    </m:r>
                  </m:oMath>
                </a14:m>
                <a:endParaRPr lang="en-US" sz="1000" i="1" dirty="0">
                  <a:solidFill>
                    <a:schemeClr val="tx1"/>
                  </a:solidFill>
                  <a:latin typeface="Cambria Math" panose="02040503050406030204"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5148580" y="3543255"/>
                <a:ext cx="3736340" cy="4656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5148580" y="4210232"/>
                <a:ext cx="3736340" cy="4656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000" b="0" i="1" smtClean="0">
                        <a:solidFill>
                          <a:schemeClr val="tx1"/>
                        </a:solidFill>
                        <a:latin typeface="Cambria Math" panose="02040503050406030204" pitchFamily="18" charset="0"/>
                      </a:rPr>
                      <m:t>𝑄</m:t>
                    </m:r>
                    <m:d>
                      <m:dPr>
                        <m:ctrlPr>
                          <a:rPr lang="en-US" sz="1000" i="1">
                            <a:solidFill>
                              <a:schemeClr val="tx1"/>
                            </a:solidFill>
                            <a:latin typeface="Cambria Math" panose="02040503050406030204" pitchFamily="18" charset="0"/>
                          </a:rPr>
                        </m:ctrlPr>
                      </m:dPr>
                      <m:e>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𝑠</m:t>
                            </m:r>
                          </m:e>
                          <m:sub>
                            <m:r>
                              <a:rPr lang="en-US" sz="1000" i="1">
                                <a:solidFill>
                                  <a:schemeClr val="tx1"/>
                                </a:solidFill>
                                <a:latin typeface="Cambria Math" panose="02040503050406030204" pitchFamily="18" charset="0"/>
                              </a:rPr>
                              <m:t>𝑡</m:t>
                            </m:r>
                          </m:sub>
                        </m:sSub>
                        <m:r>
                          <a:rPr lang="en-US" sz="1000" b="0" i="1" smtClean="0">
                            <a:solidFill>
                              <a:schemeClr val="tx1"/>
                            </a:solidFill>
                            <a:latin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e>
                    </m:d>
                    <m:r>
                      <a:rPr lang="en-US" sz="1000" i="1">
                        <a:solidFill>
                          <a:schemeClr val="tx1"/>
                        </a:solidFill>
                        <a:latin typeface="Cambria Math" panose="02040503050406030204" pitchFamily="18" charset="0"/>
                        <a:ea typeface="Cambria Math" panose="02040503050406030204" pitchFamily="18" charset="0"/>
                      </a:rPr>
                      <m:t>←</m:t>
                    </m:r>
                    <m:r>
                      <a:rPr lang="en-US" sz="1000" b="0" i="1" smtClean="0">
                        <a:solidFill>
                          <a:schemeClr val="tx1"/>
                        </a:solidFill>
                        <a:latin typeface="Cambria Math" panose="02040503050406030204" pitchFamily="18" charset="0"/>
                        <a:ea typeface="Cambria Math" panose="02040503050406030204" pitchFamily="18" charset="0"/>
                      </a:rPr>
                      <m:t>𝑄</m:t>
                    </m:r>
                    <m:d>
                      <m:dPr>
                        <m:ctrlPr>
                          <a:rPr lang="en-US" sz="1000" i="1">
                            <a:solidFill>
                              <a:schemeClr val="tx1"/>
                            </a:solidFill>
                            <a:latin typeface="Cambria Math" panose="02040503050406030204" pitchFamily="18" charset="0"/>
                            <a:ea typeface="Cambria Math" panose="02040503050406030204" pitchFamily="18" charset="0"/>
                          </a:rPr>
                        </m:ctrlPr>
                      </m:dPr>
                      <m:e>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b="0" i="1" smtClean="0">
                                <a:solidFill>
                                  <a:schemeClr val="tx1"/>
                                </a:solidFill>
                                <a:latin typeface="Cambria Math" panose="02040503050406030204" pitchFamily="18" charset="0"/>
                                <a:ea typeface="Cambria Math" panose="02040503050406030204" pitchFamily="18" charset="0"/>
                              </a:rPr>
                              <m:t>𝑠</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b="0" i="1" smtClean="0">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e>
                    </m:d>
                    <m:r>
                      <a:rPr lang="en-US" sz="1000" i="1">
                        <a:solidFill>
                          <a:schemeClr val="tx1"/>
                        </a:solidFill>
                        <a:latin typeface="Cambria Math" panose="02040503050406030204" pitchFamily="18" charset="0"/>
                        <a:ea typeface="Cambria Math" panose="02040503050406030204" pitchFamily="18" charset="0"/>
                      </a:rPr>
                      <m:t>+</m:t>
                    </m:r>
                    <m:r>
                      <a:rPr lang="en-US" sz="1000" i="1" smtClean="0">
                        <a:solidFill>
                          <a:schemeClr val="tx1"/>
                        </a:solidFill>
                        <a:latin typeface="Cambria Math" panose="02040503050406030204" pitchFamily="18" charset="0"/>
                        <a:ea typeface="Cambria Math" panose="02040503050406030204" pitchFamily="18" charset="0"/>
                      </a:rPr>
                      <m:t>𝛼</m:t>
                    </m:r>
                    <m:r>
                      <a:rPr lang="en-US" sz="1000" i="1" smtClean="0">
                        <a:solidFill>
                          <a:schemeClr val="tx1"/>
                        </a:solidFill>
                        <a:latin typeface="Cambria Math" panose="02040503050406030204" pitchFamily="18" charset="0"/>
                        <a:ea typeface="Cambria Math" panose="02040503050406030204" pitchFamily="18" charset="0"/>
                      </a:rPr>
                      <m:t> </m:t>
                    </m:r>
                  </m:oMath>
                </a14:m>
                <a:r>
                  <a:rPr lang="en-US" sz="1000" dirty="0">
                    <a:solidFill>
                      <a:schemeClr val="tx1"/>
                    </a:solidFill>
                  </a:rPr>
                  <a:t>(</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𝑅</m:t>
                        </m:r>
                      </m:e>
                      <m:sub>
                        <m:r>
                          <a:rPr lang="en-US" sz="1000" i="1">
                            <a:solidFill>
                              <a:schemeClr val="tx1"/>
                            </a:solidFill>
                            <a:latin typeface="Cambria Math" panose="02040503050406030204" pitchFamily="18" charset="0"/>
                          </a:rPr>
                          <m:t>𝑡</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1</m:t>
                        </m:r>
                      </m:sub>
                    </m:sSub>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𝛾</m:t>
                    </m:r>
                    <m:r>
                      <a:rPr lang="en-US" sz="1000" i="1">
                        <a:solidFill>
                          <a:schemeClr val="tx1"/>
                        </a:solidFill>
                        <a:latin typeface="Cambria Math" panose="02040503050406030204" pitchFamily="18" charset="0"/>
                      </a:rPr>
                      <m:t>𝑚𝑎𝑥𝑄</m:t>
                    </m:r>
                    <m:d>
                      <m:dPr>
                        <m:ctrlPr>
                          <a:rPr lang="en-US" sz="1000" i="1">
                            <a:solidFill>
                              <a:schemeClr val="tx1"/>
                            </a:solidFill>
                            <a:latin typeface="Cambria Math" panose="02040503050406030204" pitchFamily="18" charset="0"/>
                          </a:rPr>
                        </m:ctrlPr>
                      </m:dPr>
                      <m:e>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𝑠</m:t>
                            </m:r>
                          </m:e>
                          <m:sub>
                            <m:r>
                              <a:rPr lang="en-US" sz="1000" i="1">
                                <a:solidFill>
                                  <a:schemeClr val="tx1"/>
                                </a:solidFill>
                                <a:latin typeface="Cambria Math" panose="02040503050406030204" pitchFamily="18" charset="0"/>
                              </a:rPr>
                              <m:t>𝑡</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1</m:t>
                            </m:r>
                          </m:sub>
                        </m:sSub>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𝑎</m:t>
                        </m:r>
                        <m:r>
                          <a:rPr lang="en-US" sz="1000" i="1">
                            <a:solidFill>
                              <a:schemeClr val="tx1"/>
                            </a:solidFill>
                            <a:latin typeface="Cambria Math" panose="02040503050406030204" pitchFamily="18" charset="0"/>
                          </a:rPr>
                          <m:t>′</m:t>
                        </m:r>
                      </m:e>
                    </m:d>
                    <m:r>
                      <a:rPr lang="en-US" sz="1000" i="1" dirty="0">
                        <a:solidFill>
                          <a:schemeClr val="tx1"/>
                        </a:solidFill>
                        <a:latin typeface="Cambria Math" panose="02040503050406030204" pitchFamily="18" charset="0"/>
                      </a:rPr>
                      <m:t>−</m:t>
                    </m:r>
                    <m:r>
                      <a:rPr lang="en-US" sz="1000" i="1" dirty="0">
                        <a:solidFill>
                          <a:schemeClr val="tx1"/>
                        </a:solidFill>
                        <a:latin typeface="Cambria Math" panose="02040503050406030204" pitchFamily="18" charset="0"/>
                      </a:rPr>
                      <m:t>𝑄</m:t>
                    </m:r>
                    <m:r>
                      <a:rPr lang="en-US" sz="1000" i="1" dirty="0">
                        <a:solidFill>
                          <a:schemeClr val="tx1"/>
                        </a:solidFill>
                        <a:latin typeface="Cambria Math" panose="02040503050406030204" pitchFamily="18" charset="0"/>
                      </a:rPr>
                      <m:t>(</m:t>
                    </m:r>
                    <m:sSub>
                      <m:sSubPr>
                        <m:ctrlPr>
                          <a:rPr lang="en-US" sz="1000" i="1" dirty="0">
                            <a:solidFill>
                              <a:schemeClr val="tx1"/>
                            </a:solidFill>
                            <a:latin typeface="Cambria Math" panose="02040503050406030204" pitchFamily="18" charset="0"/>
                          </a:rPr>
                        </m:ctrlPr>
                      </m:sSubPr>
                      <m:e>
                        <m:r>
                          <a:rPr lang="en-US" sz="1000" i="1" dirty="0">
                            <a:solidFill>
                              <a:schemeClr val="tx1"/>
                            </a:solidFill>
                            <a:latin typeface="Cambria Math" panose="02040503050406030204" pitchFamily="18" charset="0"/>
                          </a:rPr>
                          <m:t>𝑠</m:t>
                        </m:r>
                      </m:e>
                      <m:sub>
                        <m:r>
                          <a:rPr lang="en-US" sz="1000" i="1" dirty="0">
                            <a:solidFill>
                              <a:schemeClr val="tx1"/>
                            </a:solidFill>
                            <a:latin typeface="Cambria Math" panose="02040503050406030204" pitchFamily="18" charset="0"/>
                          </a:rPr>
                          <m:t>𝑡</m:t>
                        </m:r>
                        <m:r>
                          <a:rPr lang="en-US" sz="1000" i="1" dirty="0">
                            <a:solidFill>
                              <a:schemeClr val="tx1"/>
                            </a:solidFill>
                            <a:latin typeface="Cambria Math" panose="02040503050406030204" pitchFamily="18" charset="0"/>
                          </a:rPr>
                          <m:t>,</m:t>
                        </m:r>
                      </m:sub>
                    </m:sSub>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r>
                      <a:rPr lang="en-US" sz="1000" i="1" dirty="0">
                        <a:solidFill>
                          <a:schemeClr val="tx1"/>
                        </a:solidFill>
                        <a:latin typeface="Cambria Math" panose="02040503050406030204" pitchFamily="18" charset="0"/>
                      </a:rPr>
                      <m:t>))</m:t>
                    </m:r>
                  </m:oMath>
                </a14:m>
                <a:endParaRPr lang="en-US" sz="1000" i="1" dirty="0">
                  <a:solidFill>
                    <a:schemeClr val="tx1"/>
                  </a:solidFill>
                  <a:latin typeface="Cambria Math" panose="020405030504060302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5148580" y="4210232"/>
                <a:ext cx="3736340" cy="465640"/>
              </a:xfrm>
              <a:prstGeom prst="rect">
                <a:avLst/>
              </a:prstGeom>
              <a:blipFill rotWithShape="0">
                <a:blip r:embed="rId3"/>
                <a:stretch>
                  <a:fillRect/>
                </a:stretch>
              </a:blipFill>
            </p:spPr>
            <p:txBody>
              <a:bodyPr/>
              <a:lstStyle/>
              <a:p>
                <a:r>
                  <a:rPr lang="en-US">
                    <a:noFill/>
                  </a:rPr>
                  <a:t> </a:t>
                </a:r>
              </a:p>
            </p:txBody>
          </p:sp>
        </mc:Fallback>
      </mc:AlternateContent>
      <p:sp>
        <p:nvSpPr>
          <p:cNvPr id="30" name="Rectangle 29"/>
          <p:cNvSpPr/>
          <p:nvPr/>
        </p:nvSpPr>
        <p:spPr>
          <a:xfrm>
            <a:off x="2672080" y="3583671"/>
            <a:ext cx="1371600" cy="384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Real-experience policy update</a:t>
            </a:r>
          </a:p>
        </p:txBody>
      </p:sp>
      <p:sp>
        <p:nvSpPr>
          <p:cNvPr id="31" name="Rectangle 30"/>
          <p:cNvSpPr/>
          <p:nvPr/>
        </p:nvSpPr>
        <p:spPr>
          <a:xfrm>
            <a:off x="2672080" y="4250648"/>
            <a:ext cx="1371600" cy="384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imaginary-experience policy update (model)</a:t>
            </a:r>
          </a:p>
        </p:txBody>
      </p:sp>
      <p:cxnSp>
        <p:nvCxnSpPr>
          <p:cNvPr id="33" name="Straight Arrow Connector 32"/>
          <p:cNvCxnSpPr>
            <a:stCxn id="30" idx="3"/>
            <a:endCxn id="22" idx="1"/>
          </p:cNvCxnSpPr>
          <p:nvPr/>
        </p:nvCxnSpPr>
        <p:spPr>
          <a:xfrm flipV="1">
            <a:off x="4043680" y="3776075"/>
            <a:ext cx="11049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1" idx="3"/>
            <a:endCxn id="27" idx="1"/>
          </p:cNvCxnSpPr>
          <p:nvPr/>
        </p:nvCxnSpPr>
        <p:spPr>
          <a:xfrm flipV="1">
            <a:off x="4043680" y="4443052"/>
            <a:ext cx="11049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82880" y="5505491"/>
            <a:ext cx="1384300" cy="6146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Dyna</a:t>
            </a:r>
            <a:r>
              <a:rPr lang="en-US" sz="1600" dirty="0"/>
              <a:t>-Q+</a:t>
            </a:r>
          </a:p>
        </p:txBody>
      </p:sp>
      <p:sp>
        <p:nvSpPr>
          <p:cNvPr id="37" name="Right Arrow 36"/>
          <p:cNvSpPr/>
          <p:nvPr/>
        </p:nvSpPr>
        <p:spPr>
          <a:xfrm>
            <a:off x="1823720" y="5633760"/>
            <a:ext cx="741680" cy="358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p:cNvSpPr/>
              <p:nvPr/>
            </p:nvSpPr>
            <p:spPr>
              <a:xfrm>
                <a:off x="5148580" y="5356856"/>
                <a:ext cx="3736340" cy="4656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000" b="0" i="1" smtClean="0">
                        <a:solidFill>
                          <a:schemeClr val="tx1"/>
                        </a:solidFill>
                        <a:latin typeface="Cambria Math" panose="02040503050406030204" pitchFamily="18" charset="0"/>
                      </a:rPr>
                      <m:t>𝑄</m:t>
                    </m:r>
                    <m:d>
                      <m:dPr>
                        <m:ctrlPr>
                          <a:rPr lang="en-US" sz="1000" i="1">
                            <a:solidFill>
                              <a:schemeClr val="tx1"/>
                            </a:solidFill>
                            <a:latin typeface="Cambria Math" panose="02040503050406030204" pitchFamily="18" charset="0"/>
                          </a:rPr>
                        </m:ctrlPr>
                      </m:dPr>
                      <m:e>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𝑠</m:t>
                            </m:r>
                          </m:e>
                          <m:sub>
                            <m:r>
                              <a:rPr lang="en-US" sz="1000" i="1">
                                <a:solidFill>
                                  <a:schemeClr val="tx1"/>
                                </a:solidFill>
                                <a:latin typeface="Cambria Math" panose="02040503050406030204" pitchFamily="18" charset="0"/>
                              </a:rPr>
                              <m:t>𝑡</m:t>
                            </m:r>
                          </m:sub>
                        </m:sSub>
                        <m:r>
                          <a:rPr lang="en-US" sz="1000" b="0" i="1" smtClean="0">
                            <a:solidFill>
                              <a:schemeClr val="tx1"/>
                            </a:solidFill>
                            <a:latin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e>
                    </m:d>
                    <m:r>
                      <a:rPr lang="en-US" sz="1000" i="1">
                        <a:solidFill>
                          <a:schemeClr val="tx1"/>
                        </a:solidFill>
                        <a:latin typeface="Cambria Math" panose="02040503050406030204" pitchFamily="18" charset="0"/>
                        <a:ea typeface="Cambria Math" panose="02040503050406030204" pitchFamily="18" charset="0"/>
                      </a:rPr>
                      <m:t>←</m:t>
                    </m:r>
                    <m:r>
                      <a:rPr lang="en-US" sz="1000" b="0" i="1" smtClean="0">
                        <a:solidFill>
                          <a:schemeClr val="tx1"/>
                        </a:solidFill>
                        <a:latin typeface="Cambria Math" panose="02040503050406030204" pitchFamily="18" charset="0"/>
                        <a:ea typeface="Cambria Math" panose="02040503050406030204" pitchFamily="18" charset="0"/>
                      </a:rPr>
                      <m:t>𝑄</m:t>
                    </m:r>
                    <m:d>
                      <m:dPr>
                        <m:ctrlPr>
                          <a:rPr lang="en-US" sz="1000" i="1">
                            <a:solidFill>
                              <a:schemeClr val="tx1"/>
                            </a:solidFill>
                            <a:latin typeface="Cambria Math" panose="02040503050406030204" pitchFamily="18" charset="0"/>
                            <a:ea typeface="Cambria Math" panose="02040503050406030204" pitchFamily="18" charset="0"/>
                          </a:rPr>
                        </m:ctrlPr>
                      </m:dPr>
                      <m:e>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b="0" i="1" smtClean="0">
                                <a:solidFill>
                                  <a:schemeClr val="tx1"/>
                                </a:solidFill>
                                <a:latin typeface="Cambria Math" panose="02040503050406030204" pitchFamily="18" charset="0"/>
                                <a:ea typeface="Cambria Math" panose="02040503050406030204" pitchFamily="18" charset="0"/>
                              </a:rPr>
                              <m:t>𝑠</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b="0" i="1" smtClean="0">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e>
                    </m:d>
                    <m:r>
                      <a:rPr lang="en-US" sz="1000" i="1">
                        <a:solidFill>
                          <a:schemeClr val="tx1"/>
                        </a:solidFill>
                        <a:latin typeface="Cambria Math" panose="02040503050406030204" pitchFamily="18" charset="0"/>
                        <a:ea typeface="Cambria Math" panose="02040503050406030204" pitchFamily="18" charset="0"/>
                      </a:rPr>
                      <m:t>+</m:t>
                    </m:r>
                    <m:r>
                      <a:rPr lang="en-US" sz="1000" i="1" smtClean="0">
                        <a:solidFill>
                          <a:schemeClr val="tx1"/>
                        </a:solidFill>
                        <a:latin typeface="Cambria Math" panose="02040503050406030204" pitchFamily="18" charset="0"/>
                        <a:ea typeface="Cambria Math" panose="02040503050406030204" pitchFamily="18" charset="0"/>
                      </a:rPr>
                      <m:t>𝛼</m:t>
                    </m:r>
                    <m:r>
                      <a:rPr lang="en-US" sz="1000" i="1" smtClean="0">
                        <a:solidFill>
                          <a:schemeClr val="tx1"/>
                        </a:solidFill>
                        <a:latin typeface="Cambria Math" panose="02040503050406030204" pitchFamily="18" charset="0"/>
                        <a:ea typeface="Cambria Math" panose="02040503050406030204" pitchFamily="18" charset="0"/>
                      </a:rPr>
                      <m:t> </m:t>
                    </m:r>
                  </m:oMath>
                </a14:m>
                <a:r>
                  <a:rPr lang="en-US" sz="1000" dirty="0">
                    <a:solidFill>
                      <a:schemeClr val="tx1"/>
                    </a:solidFill>
                  </a:rPr>
                  <a:t>(</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𝑅</m:t>
                        </m:r>
                      </m:e>
                      <m:sub>
                        <m:r>
                          <a:rPr lang="en-US" sz="1000" i="1">
                            <a:solidFill>
                              <a:schemeClr val="tx1"/>
                            </a:solidFill>
                            <a:latin typeface="Cambria Math" panose="02040503050406030204" pitchFamily="18" charset="0"/>
                          </a:rPr>
                          <m:t>𝑡</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1</m:t>
                        </m:r>
                      </m:sub>
                    </m:sSub>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𝛾</m:t>
                    </m:r>
                    <m:r>
                      <a:rPr lang="en-US" sz="1000" i="1">
                        <a:solidFill>
                          <a:schemeClr val="tx1"/>
                        </a:solidFill>
                        <a:latin typeface="Cambria Math" panose="02040503050406030204" pitchFamily="18" charset="0"/>
                      </a:rPr>
                      <m:t>𝑚𝑎𝑥𝑄</m:t>
                    </m:r>
                    <m:d>
                      <m:dPr>
                        <m:ctrlPr>
                          <a:rPr lang="en-US" sz="1000" i="1">
                            <a:solidFill>
                              <a:schemeClr val="tx1"/>
                            </a:solidFill>
                            <a:latin typeface="Cambria Math" panose="02040503050406030204" pitchFamily="18" charset="0"/>
                          </a:rPr>
                        </m:ctrlPr>
                      </m:dPr>
                      <m:e>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𝑠</m:t>
                            </m:r>
                          </m:e>
                          <m:sub>
                            <m:r>
                              <a:rPr lang="en-US" sz="1000" i="1">
                                <a:solidFill>
                                  <a:schemeClr val="tx1"/>
                                </a:solidFill>
                                <a:latin typeface="Cambria Math" panose="02040503050406030204" pitchFamily="18" charset="0"/>
                              </a:rPr>
                              <m:t>𝑡</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1</m:t>
                            </m:r>
                          </m:sub>
                        </m:sSub>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𝑎</m:t>
                        </m:r>
                        <m:r>
                          <a:rPr lang="en-US" sz="1000" i="1">
                            <a:solidFill>
                              <a:schemeClr val="tx1"/>
                            </a:solidFill>
                            <a:latin typeface="Cambria Math" panose="02040503050406030204" pitchFamily="18" charset="0"/>
                          </a:rPr>
                          <m:t>′</m:t>
                        </m:r>
                      </m:e>
                    </m:d>
                    <m:r>
                      <a:rPr lang="en-US" sz="1000" i="1" dirty="0">
                        <a:solidFill>
                          <a:schemeClr val="tx1"/>
                        </a:solidFill>
                        <a:latin typeface="Cambria Math" panose="02040503050406030204" pitchFamily="18" charset="0"/>
                      </a:rPr>
                      <m:t>−</m:t>
                    </m:r>
                    <m:r>
                      <a:rPr lang="en-US" sz="1000" i="1" dirty="0">
                        <a:solidFill>
                          <a:schemeClr val="tx1"/>
                        </a:solidFill>
                        <a:latin typeface="Cambria Math" panose="02040503050406030204" pitchFamily="18" charset="0"/>
                      </a:rPr>
                      <m:t>𝑄</m:t>
                    </m:r>
                    <m:r>
                      <a:rPr lang="en-US" sz="1000" i="1" dirty="0">
                        <a:solidFill>
                          <a:schemeClr val="tx1"/>
                        </a:solidFill>
                        <a:latin typeface="Cambria Math" panose="02040503050406030204" pitchFamily="18" charset="0"/>
                      </a:rPr>
                      <m:t>(</m:t>
                    </m:r>
                    <m:sSub>
                      <m:sSubPr>
                        <m:ctrlPr>
                          <a:rPr lang="en-US" sz="1000" i="1" dirty="0">
                            <a:solidFill>
                              <a:schemeClr val="tx1"/>
                            </a:solidFill>
                            <a:latin typeface="Cambria Math" panose="02040503050406030204" pitchFamily="18" charset="0"/>
                          </a:rPr>
                        </m:ctrlPr>
                      </m:sSubPr>
                      <m:e>
                        <m:r>
                          <a:rPr lang="en-US" sz="1000" i="1" dirty="0">
                            <a:solidFill>
                              <a:schemeClr val="tx1"/>
                            </a:solidFill>
                            <a:latin typeface="Cambria Math" panose="02040503050406030204" pitchFamily="18" charset="0"/>
                          </a:rPr>
                          <m:t>𝑠</m:t>
                        </m:r>
                      </m:e>
                      <m:sub>
                        <m:r>
                          <a:rPr lang="en-US" sz="1000" i="1" dirty="0">
                            <a:solidFill>
                              <a:schemeClr val="tx1"/>
                            </a:solidFill>
                            <a:latin typeface="Cambria Math" panose="02040503050406030204" pitchFamily="18" charset="0"/>
                          </a:rPr>
                          <m:t>𝑡</m:t>
                        </m:r>
                        <m:r>
                          <a:rPr lang="en-US" sz="1000" i="1" dirty="0">
                            <a:solidFill>
                              <a:schemeClr val="tx1"/>
                            </a:solidFill>
                            <a:latin typeface="Cambria Math" panose="02040503050406030204" pitchFamily="18" charset="0"/>
                          </a:rPr>
                          <m:t>,</m:t>
                        </m:r>
                      </m:sub>
                    </m:sSub>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r>
                      <a:rPr lang="en-US" sz="1000" i="1" dirty="0">
                        <a:solidFill>
                          <a:schemeClr val="tx1"/>
                        </a:solidFill>
                        <a:latin typeface="Cambria Math" panose="02040503050406030204" pitchFamily="18" charset="0"/>
                      </a:rPr>
                      <m:t>))</m:t>
                    </m:r>
                  </m:oMath>
                </a14:m>
                <a:endParaRPr lang="en-US" sz="1000" i="1" dirty="0">
                  <a:solidFill>
                    <a:schemeClr val="tx1"/>
                  </a:solidFill>
                  <a:latin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5148580" y="5356856"/>
                <a:ext cx="3736340" cy="46564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931150" y="6326239"/>
                <a:ext cx="3736340" cy="4656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000" b="0" i="1" smtClean="0">
                        <a:solidFill>
                          <a:schemeClr val="tx1"/>
                        </a:solidFill>
                        <a:latin typeface="Cambria Math" panose="02040503050406030204" pitchFamily="18" charset="0"/>
                      </a:rPr>
                      <m:t>𝑄</m:t>
                    </m:r>
                    <m:d>
                      <m:dPr>
                        <m:ctrlPr>
                          <a:rPr lang="en-US" sz="1000" i="1">
                            <a:solidFill>
                              <a:schemeClr val="tx1"/>
                            </a:solidFill>
                            <a:latin typeface="Cambria Math" panose="02040503050406030204" pitchFamily="18" charset="0"/>
                          </a:rPr>
                        </m:ctrlPr>
                      </m:dPr>
                      <m:e>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𝑠</m:t>
                            </m:r>
                          </m:e>
                          <m:sub>
                            <m:r>
                              <a:rPr lang="en-US" sz="1000" i="1">
                                <a:solidFill>
                                  <a:schemeClr val="tx1"/>
                                </a:solidFill>
                                <a:latin typeface="Cambria Math" panose="02040503050406030204" pitchFamily="18" charset="0"/>
                              </a:rPr>
                              <m:t>𝑡</m:t>
                            </m:r>
                          </m:sub>
                        </m:sSub>
                        <m:r>
                          <a:rPr lang="en-US" sz="1000" b="0" i="1" smtClean="0">
                            <a:solidFill>
                              <a:schemeClr val="tx1"/>
                            </a:solidFill>
                            <a:latin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e>
                    </m:d>
                    <m:r>
                      <a:rPr lang="en-US" sz="1000" i="1">
                        <a:solidFill>
                          <a:schemeClr val="tx1"/>
                        </a:solidFill>
                        <a:latin typeface="Cambria Math" panose="02040503050406030204" pitchFamily="18" charset="0"/>
                        <a:ea typeface="Cambria Math" panose="02040503050406030204" pitchFamily="18" charset="0"/>
                      </a:rPr>
                      <m:t>←</m:t>
                    </m:r>
                    <m:r>
                      <a:rPr lang="en-US" sz="1000" b="0" i="1" smtClean="0">
                        <a:solidFill>
                          <a:schemeClr val="tx1"/>
                        </a:solidFill>
                        <a:latin typeface="Cambria Math" panose="02040503050406030204" pitchFamily="18" charset="0"/>
                        <a:ea typeface="Cambria Math" panose="02040503050406030204" pitchFamily="18" charset="0"/>
                      </a:rPr>
                      <m:t>𝑄</m:t>
                    </m:r>
                    <m:d>
                      <m:dPr>
                        <m:ctrlPr>
                          <a:rPr lang="en-US" sz="1000" i="1">
                            <a:solidFill>
                              <a:schemeClr val="tx1"/>
                            </a:solidFill>
                            <a:latin typeface="Cambria Math" panose="02040503050406030204" pitchFamily="18" charset="0"/>
                            <a:ea typeface="Cambria Math" panose="02040503050406030204" pitchFamily="18" charset="0"/>
                          </a:rPr>
                        </m:ctrlPr>
                      </m:dPr>
                      <m:e>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b="0" i="1" smtClean="0">
                                <a:solidFill>
                                  <a:schemeClr val="tx1"/>
                                </a:solidFill>
                                <a:latin typeface="Cambria Math" panose="02040503050406030204" pitchFamily="18" charset="0"/>
                                <a:ea typeface="Cambria Math" panose="02040503050406030204" pitchFamily="18" charset="0"/>
                              </a:rPr>
                              <m:t>𝑠</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b="0" i="1" smtClean="0">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e>
                    </m:d>
                    <m:r>
                      <a:rPr lang="en-US" sz="1000" i="1">
                        <a:solidFill>
                          <a:schemeClr val="tx1"/>
                        </a:solidFill>
                        <a:latin typeface="Cambria Math" panose="02040503050406030204" pitchFamily="18" charset="0"/>
                        <a:ea typeface="Cambria Math" panose="02040503050406030204" pitchFamily="18" charset="0"/>
                      </a:rPr>
                      <m:t>+</m:t>
                    </m:r>
                    <m:r>
                      <a:rPr lang="en-US" sz="1000" i="1" smtClean="0">
                        <a:solidFill>
                          <a:schemeClr val="tx1"/>
                        </a:solidFill>
                        <a:latin typeface="Cambria Math" panose="02040503050406030204" pitchFamily="18" charset="0"/>
                        <a:ea typeface="Cambria Math" panose="02040503050406030204" pitchFamily="18" charset="0"/>
                      </a:rPr>
                      <m:t>𝛼</m:t>
                    </m:r>
                    <m:r>
                      <a:rPr lang="en-US" sz="1000" i="1" smtClean="0">
                        <a:solidFill>
                          <a:schemeClr val="tx1"/>
                        </a:solidFill>
                        <a:latin typeface="Cambria Math" panose="02040503050406030204" pitchFamily="18" charset="0"/>
                        <a:ea typeface="Cambria Math" panose="02040503050406030204" pitchFamily="18" charset="0"/>
                      </a:rPr>
                      <m:t> </m:t>
                    </m:r>
                  </m:oMath>
                </a14:m>
                <a:r>
                  <a:rPr lang="en-US" sz="1000" dirty="0">
                    <a:solidFill>
                      <a:schemeClr val="tx1"/>
                    </a:solidFill>
                  </a:rPr>
                  <a:t>(</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𝑅</m:t>
                        </m:r>
                      </m:e>
                      <m:sub>
                        <m:r>
                          <a:rPr lang="en-US" sz="1000" i="1">
                            <a:solidFill>
                              <a:schemeClr val="tx1"/>
                            </a:solidFill>
                            <a:latin typeface="Cambria Math" panose="02040503050406030204" pitchFamily="18" charset="0"/>
                          </a:rPr>
                          <m:t>𝑡</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1</m:t>
                        </m:r>
                      </m:sub>
                    </m:sSub>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𝛾</m:t>
                    </m:r>
                    <m:r>
                      <a:rPr lang="en-US" sz="1000" i="1">
                        <a:solidFill>
                          <a:schemeClr val="tx1"/>
                        </a:solidFill>
                        <a:latin typeface="Cambria Math" panose="02040503050406030204" pitchFamily="18" charset="0"/>
                      </a:rPr>
                      <m:t>𝑚𝑎𝑥𝑄</m:t>
                    </m:r>
                    <m:d>
                      <m:dPr>
                        <m:ctrlPr>
                          <a:rPr lang="en-US" sz="1000" i="1">
                            <a:solidFill>
                              <a:schemeClr val="tx1"/>
                            </a:solidFill>
                            <a:latin typeface="Cambria Math" panose="02040503050406030204" pitchFamily="18" charset="0"/>
                          </a:rPr>
                        </m:ctrlPr>
                      </m:dPr>
                      <m:e>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𝑠</m:t>
                            </m:r>
                          </m:e>
                          <m:sub>
                            <m:r>
                              <a:rPr lang="en-US" sz="1000" i="1">
                                <a:solidFill>
                                  <a:schemeClr val="tx1"/>
                                </a:solidFill>
                                <a:latin typeface="Cambria Math" panose="02040503050406030204" pitchFamily="18" charset="0"/>
                              </a:rPr>
                              <m:t>𝑡</m:t>
                            </m:r>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1</m:t>
                            </m:r>
                          </m:sub>
                        </m:sSub>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𝑎</m:t>
                        </m:r>
                        <m:r>
                          <a:rPr lang="en-US" sz="1000" i="1">
                            <a:solidFill>
                              <a:schemeClr val="tx1"/>
                            </a:solidFill>
                            <a:latin typeface="Cambria Math" panose="02040503050406030204" pitchFamily="18" charset="0"/>
                          </a:rPr>
                          <m:t>′</m:t>
                        </m:r>
                      </m:e>
                    </m:d>
                    <m:r>
                      <a:rPr lang="en-US" sz="1000" i="1" dirty="0">
                        <a:solidFill>
                          <a:schemeClr val="tx1"/>
                        </a:solidFill>
                        <a:latin typeface="Cambria Math" panose="02040503050406030204" pitchFamily="18" charset="0"/>
                      </a:rPr>
                      <m:t>−</m:t>
                    </m:r>
                    <m:r>
                      <a:rPr lang="en-US" sz="1000" i="1" dirty="0">
                        <a:solidFill>
                          <a:schemeClr val="tx1"/>
                        </a:solidFill>
                        <a:latin typeface="Cambria Math" panose="02040503050406030204" pitchFamily="18" charset="0"/>
                      </a:rPr>
                      <m:t>𝑄</m:t>
                    </m:r>
                    <m:r>
                      <a:rPr lang="en-US" sz="1000" i="1" dirty="0">
                        <a:solidFill>
                          <a:schemeClr val="tx1"/>
                        </a:solidFill>
                        <a:latin typeface="Cambria Math" panose="02040503050406030204" pitchFamily="18" charset="0"/>
                      </a:rPr>
                      <m:t>(</m:t>
                    </m:r>
                    <m:sSub>
                      <m:sSubPr>
                        <m:ctrlPr>
                          <a:rPr lang="en-US" sz="1000" i="1" dirty="0">
                            <a:solidFill>
                              <a:schemeClr val="tx1"/>
                            </a:solidFill>
                            <a:latin typeface="Cambria Math" panose="02040503050406030204" pitchFamily="18" charset="0"/>
                          </a:rPr>
                        </m:ctrlPr>
                      </m:sSubPr>
                      <m:e>
                        <m:r>
                          <a:rPr lang="en-US" sz="1000" i="1" dirty="0">
                            <a:solidFill>
                              <a:schemeClr val="tx1"/>
                            </a:solidFill>
                            <a:latin typeface="Cambria Math" panose="02040503050406030204" pitchFamily="18" charset="0"/>
                          </a:rPr>
                          <m:t>𝑠</m:t>
                        </m:r>
                      </m:e>
                      <m:sub>
                        <m:r>
                          <a:rPr lang="en-US" sz="1000" i="1" dirty="0">
                            <a:solidFill>
                              <a:schemeClr val="tx1"/>
                            </a:solidFill>
                            <a:latin typeface="Cambria Math" panose="02040503050406030204" pitchFamily="18" charset="0"/>
                          </a:rPr>
                          <m:t>𝑡</m:t>
                        </m:r>
                        <m:r>
                          <a:rPr lang="en-US" sz="1000" i="1" dirty="0">
                            <a:solidFill>
                              <a:schemeClr val="tx1"/>
                            </a:solidFill>
                            <a:latin typeface="Cambria Math" panose="02040503050406030204" pitchFamily="18" charset="0"/>
                          </a:rPr>
                          <m:t>,</m:t>
                        </m:r>
                      </m:sub>
                    </m:sSub>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r>
                      <a:rPr lang="en-US" sz="1000" i="1" dirty="0">
                        <a:solidFill>
                          <a:schemeClr val="tx1"/>
                        </a:solidFill>
                        <a:latin typeface="Cambria Math" panose="02040503050406030204" pitchFamily="18" charset="0"/>
                      </a:rPr>
                      <m:t>))</m:t>
                    </m:r>
                  </m:oMath>
                </a14:m>
                <a:endParaRPr lang="en-US" sz="1000" i="1" dirty="0">
                  <a:solidFill>
                    <a:schemeClr val="tx1"/>
                  </a:solidFill>
                  <a:latin typeface="Cambria Math" panose="02040503050406030204" pitchFamily="18" charset="0"/>
                </a:endParaRPr>
              </a:p>
            </p:txBody>
          </p:sp>
        </mc:Choice>
        <mc:Fallback xmlns="">
          <p:sp>
            <p:nvSpPr>
              <p:cNvPr id="39" name="Rectangle 38"/>
              <p:cNvSpPr>
                <a:spLocks noRot="1" noChangeAspect="1" noMove="1" noResize="1" noEditPoints="1" noAdjustHandles="1" noChangeArrowheads="1" noChangeShapeType="1" noTextEdit="1"/>
              </p:cNvSpPr>
              <p:nvPr/>
            </p:nvSpPr>
            <p:spPr>
              <a:xfrm>
                <a:off x="7931150" y="6326239"/>
                <a:ext cx="3736340" cy="465640"/>
              </a:xfrm>
              <a:prstGeom prst="rect">
                <a:avLst/>
              </a:prstGeom>
              <a:blipFill rotWithShape="0">
                <a:blip r:embed="rId5"/>
                <a:stretch>
                  <a:fillRect/>
                </a:stretch>
              </a:blipFill>
            </p:spPr>
            <p:txBody>
              <a:bodyPr/>
              <a:lstStyle/>
              <a:p>
                <a:r>
                  <a:rPr lang="en-US">
                    <a:noFill/>
                  </a:rPr>
                  <a:t> </a:t>
                </a:r>
              </a:p>
            </p:txBody>
          </p:sp>
        </mc:Fallback>
      </mc:AlternateContent>
      <p:sp>
        <p:nvSpPr>
          <p:cNvPr id="40" name="Rectangle 39"/>
          <p:cNvSpPr/>
          <p:nvPr/>
        </p:nvSpPr>
        <p:spPr>
          <a:xfrm>
            <a:off x="2672080" y="5397272"/>
            <a:ext cx="1371600" cy="384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Real-experience policy update</a:t>
            </a:r>
          </a:p>
        </p:txBody>
      </p:sp>
      <p:sp>
        <p:nvSpPr>
          <p:cNvPr id="41" name="Rectangle 40"/>
          <p:cNvSpPr/>
          <p:nvPr/>
        </p:nvSpPr>
        <p:spPr>
          <a:xfrm>
            <a:off x="2672080" y="6064249"/>
            <a:ext cx="1371600" cy="384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imaginary-experience policy update (model)</a:t>
            </a:r>
          </a:p>
        </p:txBody>
      </p:sp>
      <p:cxnSp>
        <p:nvCxnSpPr>
          <p:cNvPr id="42" name="Straight Arrow Connector 41"/>
          <p:cNvCxnSpPr>
            <a:stCxn id="40" idx="3"/>
            <a:endCxn id="38" idx="1"/>
          </p:cNvCxnSpPr>
          <p:nvPr/>
        </p:nvCxnSpPr>
        <p:spPr>
          <a:xfrm flipV="1">
            <a:off x="4043680" y="5589676"/>
            <a:ext cx="11049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p:cNvSpPr/>
              <p:nvPr/>
            </p:nvSpPr>
            <p:spPr>
              <a:xfrm>
                <a:off x="4785360" y="6062934"/>
                <a:ext cx="1713230" cy="3861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𝑅</m:t>
                        </m:r>
                      </m:e>
                      <m:sub>
                        <m:r>
                          <a:rPr lang="en-US" sz="1400" i="1">
                            <a:solidFill>
                              <a:schemeClr val="tx1"/>
                            </a:solidFill>
                            <a:latin typeface="Cambria Math" panose="02040503050406030204" pitchFamily="18" charset="0"/>
                          </a:rPr>
                          <m:t>𝑡</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Sub>
                    <m:r>
                      <a:rPr lang="en-US" sz="1400" b="0" i="0"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𝑅</m:t>
                        </m:r>
                      </m:e>
                      <m:sub>
                        <m:r>
                          <a:rPr lang="en-US" sz="1400" i="1">
                            <a:solidFill>
                              <a:schemeClr val="tx1"/>
                            </a:solidFill>
                            <a:latin typeface="Cambria Math" panose="02040503050406030204" pitchFamily="18" charset="0"/>
                          </a:rPr>
                          <m:t>𝑡</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Sub>
                  </m:oMath>
                </a14:m>
                <a:r>
                  <a:rPr lang="en-US" sz="1400" dirty="0">
                    <a:solidFill>
                      <a:schemeClr val="tx1"/>
                    </a:solidFill>
                  </a:rPr>
                  <a:t>+K*</a:t>
                </a:r>
                <a14:m>
                  <m:oMath xmlns:m="http://schemas.openxmlformats.org/officeDocument/2006/math">
                    <m:rad>
                      <m:radPr>
                        <m:degHide m:val="on"/>
                        <m:ctrlPr>
                          <a:rPr lang="en-US" sz="1400" i="1" smtClean="0">
                            <a:solidFill>
                              <a:schemeClr val="tx1"/>
                            </a:solidFill>
                            <a:latin typeface="Cambria Math" panose="02040503050406030204" pitchFamily="18" charset="0"/>
                          </a:rPr>
                        </m:ctrlPr>
                      </m:radPr>
                      <m:deg/>
                      <m:e>
                        <m:r>
                          <a:rPr lang="en-US" sz="1400" i="1" smtClean="0">
                            <a:solidFill>
                              <a:schemeClr val="tx1"/>
                            </a:solidFill>
                            <a:latin typeface="Cambria Math" panose="02040503050406030204" pitchFamily="18" charset="0"/>
                            <a:ea typeface="Cambria Math" panose="02040503050406030204" pitchFamily="18" charset="0"/>
                          </a:rPr>
                          <m:t>𝜏</m:t>
                        </m:r>
                      </m:e>
                    </m:rad>
                  </m:oMath>
                </a14:m>
                <a:endParaRPr lang="en-US" dirty="0"/>
              </a:p>
            </p:txBody>
          </p:sp>
        </mc:Choice>
        <mc:Fallback xmlns="">
          <p:sp>
            <p:nvSpPr>
              <p:cNvPr id="45" name="Rectangle 44"/>
              <p:cNvSpPr>
                <a:spLocks noRot="1" noChangeAspect="1" noMove="1" noResize="1" noEditPoints="1" noAdjustHandles="1" noChangeArrowheads="1" noChangeShapeType="1" noTextEdit="1"/>
              </p:cNvSpPr>
              <p:nvPr/>
            </p:nvSpPr>
            <p:spPr>
              <a:xfrm>
                <a:off x="4785360" y="6062934"/>
                <a:ext cx="1713230" cy="386124"/>
              </a:xfrm>
              <a:prstGeom prst="rect">
                <a:avLst/>
              </a:prstGeom>
              <a:blipFill rotWithShape="0">
                <a:blip r:embed="rId6"/>
                <a:stretch>
                  <a:fillRect b="-6154"/>
                </a:stretch>
              </a:blipFill>
            </p:spPr>
            <p:txBody>
              <a:bodyPr/>
              <a:lstStyle/>
              <a:p>
                <a:r>
                  <a:rPr lang="en-US">
                    <a:noFill/>
                  </a:rPr>
                  <a:t> </a:t>
                </a:r>
              </a:p>
            </p:txBody>
          </p:sp>
        </mc:Fallback>
      </mc:AlternateContent>
      <p:cxnSp>
        <p:nvCxnSpPr>
          <p:cNvPr id="47" name="Straight Arrow Connector 46"/>
          <p:cNvCxnSpPr>
            <a:stCxn id="45" idx="3"/>
            <a:endCxn id="39" idx="1"/>
          </p:cNvCxnSpPr>
          <p:nvPr/>
        </p:nvCxnSpPr>
        <p:spPr>
          <a:xfrm>
            <a:off x="6498590" y="6255996"/>
            <a:ext cx="1432560" cy="30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10104120" y="5577037"/>
                <a:ext cx="1727200" cy="34579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𝜏</m:t>
                    </m:r>
                    <m:r>
                      <a:rPr lang="en-US" sz="1200" b="0" i="0" smtClean="0">
                        <a:solidFill>
                          <a:schemeClr val="tx1"/>
                        </a:solidFill>
                        <a:latin typeface="Cambria Math" panose="02040503050406030204" pitchFamily="18" charset="0"/>
                        <a:ea typeface="Cambria Math" panose="02040503050406030204" pitchFamily="18" charset="0"/>
                      </a:rPr>
                      <m:t> </m:t>
                    </m:r>
                    <m:r>
                      <m:rPr>
                        <m:sty m:val="p"/>
                      </m:rPr>
                      <a:rPr lang="en-US" sz="1200" b="0" i="0" smtClean="0">
                        <a:solidFill>
                          <a:schemeClr val="tx1"/>
                        </a:solidFill>
                        <a:latin typeface="Cambria Math" panose="02040503050406030204" pitchFamily="18" charset="0"/>
                        <a:ea typeface="Cambria Math" panose="02040503050406030204" pitchFamily="18" charset="0"/>
                      </a:rPr>
                      <m:t>is</m:t>
                    </m:r>
                    <m:r>
                      <a:rPr lang="en-US" sz="1200" b="0" i="0" smtClean="0">
                        <a:solidFill>
                          <a:schemeClr val="tx1"/>
                        </a:solidFill>
                        <a:latin typeface="Cambria Math" panose="02040503050406030204" pitchFamily="18" charset="0"/>
                        <a:ea typeface="Cambria Math" panose="02040503050406030204" pitchFamily="18" charset="0"/>
                      </a:rPr>
                      <m:t> </m:t>
                    </m:r>
                    <m:r>
                      <m:rPr>
                        <m:sty m:val="p"/>
                      </m:rPr>
                      <a:rPr lang="en-US" sz="1200" b="0" i="0" smtClean="0">
                        <a:solidFill>
                          <a:schemeClr val="tx1"/>
                        </a:solidFill>
                        <a:latin typeface="Cambria Math" panose="02040503050406030204" pitchFamily="18" charset="0"/>
                        <a:ea typeface="Cambria Math" panose="02040503050406030204" pitchFamily="18" charset="0"/>
                      </a:rPr>
                      <m:t>matrix</m:t>
                    </m:r>
                    <m:r>
                      <a:rPr lang="en-US" sz="1200" b="0" i="0" smtClean="0">
                        <a:solidFill>
                          <a:schemeClr val="tx1"/>
                        </a:solidFill>
                        <a:latin typeface="Cambria Math" panose="02040503050406030204" pitchFamily="18" charset="0"/>
                        <a:ea typeface="Cambria Math" panose="02040503050406030204" pitchFamily="18" charset="0"/>
                      </a:rPr>
                      <m:t> </m:t>
                    </m:r>
                    <m:r>
                      <m:rPr>
                        <m:sty m:val="p"/>
                      </m:rPr>
                      <a:rPr lang="en-US" sz="1200" b="0" i="0" smtClean="0">
                        <a:solidFill>
                          <a:schemeClr val="tx1"/>
                        </a:solidFill>
                        <a:latin typeface="Cambria Math" panose="02040503050406030204" pitchFamily="18" charset="0"/>
                        <a:ea typeface="Cambria Math" panose="02040503050406030204" pitchFamily="18" charset="0"/>
                      </a:rPr>
                      <m:t>same</m:t>
                    </m:r>
                    <m:r>
                      <a:rPr lang="en-US" sz="1200" b="0" i="0" smtClean="0">
                        <a:solidFill>
                          <a:schemeClr val="tx1"/>
                        </a:solidFill>
                        <a:latin typeface="Cambria Math" panose="02040503050406030204" pitchFamily="18" charset="0"/>
                        <a:ea typeface="Cambria Math" panose="02040503050406030204" pitchFamily="18" charset="0"/>
                      </a:rPr>
                      <m:t> </m:t>
                    </m:r>
                    <m:r>
                      <m:rPr>
                        <m:sty m:val="p"/>
                      </m:rPr>
                      <a:rPr lang="en-US" sz="1200" b="0" i="0" smtClean="0">
                        <a:solidFill>
                          <a:schemeClr val="tx1"/>
                        </a:solidFill>
                        <a:latin typeface="Cambria Math" panose="02040503050406030204" pitchFamily="18" charset="0"/>
                        <a:ea typeface="Cambria Math" panose="02040503050406030204" pitchFamily="18" charset="0"/>
                      </a:rPr>
                      <m:t>shape</m:t>
                    </m:r>
                    <m:r>
                      <a:rPr lang="en-US" sz="1200" b="0" i="0" smtClean="0">
                        <a:solidFill>
                          <a:schemeClr val="tx1"/>
                        </a:solidFill>
                        <a:latin typeface="Cambria Math" panose="02040503050406030204" pitchFamily="18" charset="0"/>
                        <a:ea typeface="Cambria Math" panose="02040503050406030204" pitchFamily="18" charset="0"/>
                      </a:rPr>
                      <m:t> </m:t>
                    </m:r>
                    <m:r>
                      <m:rPr>
                        <m:sty m:val="p"/>
                      </m:rPr>
                      <a:rPr lang="en-US" sz="1200" b="0" i="0" smtClean="0">
                        <a:solidFill>
                          <a:schemeClr val="tx1"/>
                        </a:solidFill>
                        <a:latin typeface="Cambria Math" panose="02040503050406030204" pitchFamily="18" charset="0"/>
                        <a:ea typeface="Cambria Math" panose="02040503050406030204" pitchFamily="18" charset="0"/>
                      </a:rPr>
                      <m:t>Q</m:t>
                    </m:r>
                  </m:oMath>
                </a14:m>
                <a:r>
                  <a:rPr lang="en-US" sz="1200" dirty="0">
                    <a:solidFill>
                      <a:schemeClr val="tx1"/>
                    </a:solidFill>
                  </a:rPr>
                  <a:t> and k is constant</a:t>
                </a:r>
              </a:p>
            </p:txBody>
          </p:sp>
        </mc:Choice>
        <mc:Fallback xmlns="">
          <p:sp>
            <p:nvSpPr>
              <p:cNvPr id="48" name="Rectangle 47"/>
              <p:cNvSpPr>
                <a:spLocks noRot="1" noChangeAspect="1" noMove="1" noResize="1" noEditPoints="1" noAdjustHandles="1" noChangeArrowheads="1" noChangeShapeType="1" noTextEdit="1"/>
              </p:cNvSpPr>
              <p:nvPr/>
            </p:nvSpPr>
            <p:spPr>
              <a:xfrm>
                <a:off x="10104120" y="5577037"/>
                <a:ext cx="1727200" cy="345799"/>
              </a:xfrm>
              <a:prstGeom prst="rect">
                <a:avLst/>
              </a:prstGeom>
              <a:blipFill rotWithShape="0">
                <a:blip r:embed="rId7"/>
                <a:stretch>
                  <a:fillRect t="-1695" r="-351" b="-27119"/>
                </a:stretch>
              </a:blipFill>
            </p:spPr>
            <p:txBody>
              <a:bodyPr/>
              <a:lstStyle/>
              <a:p>
                <a:r>
                  <a:rPr lang="en-US">
                    <a:noFill/>
                  </a:rPr>
                  <a:t> </a:t>
                </a:r>
              </a:p>
            </p:txBody>
          </p:sp>
        </mc:Fallback>
      </mc:AlternateContent>
      <p:cxnSp>
        <p:nvCxnSpPr>
          <p:cNvPr id="50" name="Elbow Connector 49"/>
          <p:cNvCxnSpPr>
            <a:stCxn id="45" idx="3"/>
            <a:endCxn id="48" idx="1"/>
          </p:cNvCxnSpPr>
          <p:nvPr/>
        </p:nvCxnSpPr>
        <p:spPr>
          <a:xfrm flipV="1">
            <a:off x="6498590" y="5749937"/>
            <a:ext cx="3605530" cy="506059"/>
          </a:xfrm>
          <a:prstGeom prst="bentConnector3">
            <a:avLst>
              <a:gd name="adj1" fmla="val 7761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709171"/>
      </p:ext>
    </p:extLst>
  </p:cSld>
  <p:clrMapOvr>
    <a:masterClrMapping/>
  </p:clrMapOvr>
  <p:transition spd="slow">
    <p:circl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263992" y="394635"/>
            <a:ext cx="3590223" cy="150154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 and Discounted Factor</a:t>
            </a:r>
          </a:p>
        </p:txBody>
      </p:sp>
      <p:sp>
        <p:nvSpPr>
          <p:cNvPr id="6" name="Rectangle 5"/>
          <p:cNvSpPr/>
          <p:nvPr/>
        </p:nvSpPr>
        <p:spPr>
          <a:xfrm>
            <a:off x="462013" y="2030931"/>
            <a:ext cx="11319309" cy="116465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Return</a:t>
            </a:r>
            <a:r>
              <a:rPr lang="en-US" dirty="0"/>
              <a:t>: total discounted reward from time step t</a:t>
            </a:r>
          </a:p>
        </p:txBody>
      </p:sp>
      <mc:AlternateContent xmlns:mc="http://schemas.openxmlformats.org/markup-compatibility/2006" xmlns:a14="http://schemas.microsoft.com/office/drawing/2010/main">
        <mc:Choice Requires="a14">
          <p:graphicFrame>
            <p:nvGraphicFramePr>
              <p:cNvPr id="14" name="Diagram 13"/>
              <p:cNvGraphicFramePr/>
              <p:nvPr>
                <p:extLst>
                  <p:ext uri="{D42A27DB-BD31-4B8C-83A1-F6EECF244321}">
                    <p14:modId xmlns:p14="http://schemas.microsoft.com/office/powerpoint/2010/main" val="497289300"/>
                  </p:ext>
                </p:extLst>
              </p:nvPr>
            </p:nvGraphicFramePr>
            <p:xfrm>
              <a:off x="288758" y="4177364"/>
              <a:ext cx="11377061" cy="2454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4" name="Diagram 13"/>
              <p:cNvGraphicFramePr/>
              <p:nvPr>
                <p:extLst>
                  <p:ext uri="{D42A27DB-BD31-4B8C-83A1-F6EECF244321}">
                    <p14:modId xmlns:p14="http://schemas.microsoft.com/office/powerpoint/2010/main" val="497289300"/>
                  </p:ext>
                </p:extLst>
              </p:nvPr>
            </p:nvGraphicFramePr>
            <p:xfrm>
              <a:off x="288758" y="4177364"/>
              <a:ext cx="11377061" cy="24544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1" name="Right Arrow 10"/>
          <p:cNvSpPr/>
          <p:nvPr/>
        </p:nvSpPr>
        <p:spPr>
          <a:xfrm>
            <a:off x="1304222" y="6121657"/>
            <a:ext cx="914400" cy="308009"/>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847022" y="4928126"/>
            <a:ext cx="914400" cy="308009"/>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919211" y="5601894"/>
            <a:ext cx="914400" cy="308009"/>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5043637" y="5524891"/>
            <a:ext cx="1078030" cy="308009"/>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869949" y="3306328"/>
                <a:ext cx="6808205" cy="755528"/>
              </a:xfrm>
              <a:prstGeom prst="rect">
                <a:avLst/>
              </a:prstGeom>
              <a:solidFill>
                <a:srgbClr val="FFFF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rPr>
                                <m:t>𝑘</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e>
                      </m:nary>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869949" y="3306328"/>
                <a:ext cx="6808205" cy="755528"/>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61142685"/>
      </p:ext>
    </p:extLst>
  </p:cSld>
  <p:clrMapOvr>
    <a:masterClrMapping/>
  </p:clrMapOvr>
  <p:transition spd="slow">
    <p:circl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E09D004-DF7E-4B80-9DFE-01986844563E}"/>
              </a:ext>
            </a:extLst>
          </p:cNvPr>
          <p:cNvSpPr/>
          <p:nvPr/>
        </p:nvSpPr>
        <p:spPr>
          <a:xfrm>
            <a:off x="4077149" y="387275"/>
            <a:ext cx="3786691" cy="11187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600" dirty="0"/>
              <a:t>Effects of discounted rewards</a:t>
            </a:r>
            <a:endParaRPr lang="fa-IR" sz="1600" dirty="0"/>
          </a:p>
        </p:txBody>
      </p:sp>
      <p:sp>
        <p:nvSpPr>
          <p:cNvPr id="3" name="Rectangle: Rounded Corners 2">
            <a:extLst>
              <a:ext uri="{FF2B5EF4-FFF2-40B4-BE49-F238E27FC236}">
                <a16:creationId xmlns:a16="http://schemas.microsoft.com/office/drawing/2014/main" id="{9409C396-1C22-487A-A578-6BD8FDAD566F}"/>
              </a:ext>
            </a:extLst>
          </p:cNvPr>
          <p:cNvSpPr/>
          <p:nvPr/>
        </p:nvSpPr>
        <p:spPr>
          <a:xfrm>
            <a:off x="623944" y="2388197"/>
            <a:ext cx="4324574" cy="54864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When we use discounted rewards</a:t>
            </a:r>
            <a:endParaRPr lang="fa-IR" dirty="0">
              <a:solidFill>
                <a:schemeClr val="tx1"/>
              </a:solidFill>
            </a:endParaRPr>
          </a:p>
        </p:txBody>
      </p:sp>
      <p:sp>
        <p:nvSpPr>
          <p:cNvPr id="4" name="Arrow: Right 3">
            <a:extLst>
              <a:ext uri="{FF2B5EF4-FFF2-40B4-BE49-F238E27FC236}">
                <a16:creationId xmlns:a16="http://schemas.microsoft.com/office/drawing/2014/main" id="{53C6494B-27D7-4132-8583-C24FE62075C9}"/>
              </a:ext>
            </a:extLst>
          </p:cNvPr>
          <p:cNvSpPr/>
          <p:nvPr/>
        </p:nvSpPr>
        <p:spPr>
          <a:xfrm>
            <a:off x="5271247" y="2506532"/>
            <a:ext cx="1032734" cy="204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Rounded Corners 4">
            <a:extLst>
              <a:ext uri="{FF2B5EF4-FFF2-40B4-BE49-F238E27FC236}">
                <a16:creationId xmlns:a16="http://schemas.microsoft.com/office/drawing/2014/main" id="{EC3708A9-73FF-4192-BB02-9908024DA7ED}"/>
              </a:ext>
            </a:extLst>
          </p:cNvPr>
          <p:cNvSpPr/>
          <p:nvPr/>
        </p:nvSpPr>
        <p:spPr>
          <a:xfrm>
            <a:off x="6755800" y="2162286"/>
            <a:ext cx="4711851" cy="88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in most of problems discounted factor or gamma should be very high for converging to good policy</a:t>
            </a:r>
            <a:endParaRPr lang="fa-IR" dirty="0"/>
          </a:p>
        </p:txBody>
      </p:sp>
      <p:sp>
        <p:nvSpPr>
          <p:cNvPr id="6" name="Arrow: Down 5">
            <a:extLst>
              <a:ext uri="{FF2B5EF4-FFF2-40B4-BE49-F238E27FC236}">
                <a16:creationId xmlns:a16="http://schemas.microsoft.com/office/drawing/2014/main" id="{EED765C4-4EDF-49ED-B796-B34C3BEA8495}"/>
              </a:ext>
            </a:extLst>
          </p:cNvPr>
          <p:cNvSpPr/>
          <p:nvPr/>
        </p:nvSpPr>
        <p:spPr>
          <a:xfrm>
            <a:off x="8724449" y="3195020"/>
            <a:ext cx="387276" cy="505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Rounded Corners 6">
            <a:extLst>
              <a:ext uri="{FF2B5EF4-FFF2-40B4-BE49-F238E27FC236}">
                <a16:creationId xmlns:a16="http://schemas.microsoft.com/office/drawing/2014/main" id="{64F63349-800A-4519-A4A0-464B1CA0BB4A}"/>
              </a:ext>
            </a:extLst>
          </p:cNvPr>
          <p:cNvSpPr/>
          <p:nvPr/>
        </p:nvSpPr>
        <p:spPr>
          <a:xfrm>
            <a:off x="6976331" y="3851235"/>
            <a:ext cx="4098663" cy="1237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High discounted factor means slow learning because of high reward gains</a:t>
            </a:r>
            <a:endParaRPr lang="fa-IR" dirty="0"/>
          </a:p>
        </p:txBody>
      </p:sp>
      <p:cxnSp>
        <p:nvCxnSpPr>
          <p:cNvPr id="10" name="Connector: Elbow 9">
            <a:extLst>
              <a:ext uri="{FF2B5EF4-FFF2-40B4-BE49-F238E27FC236}">
                <a16:creationId xmlns:a16="http://schemas.microsoft.com/office/drawing/2014/main" id="{C99DFB0F-C2E2-4B95-85AA-444BCD333FC1}"/>
              </a:ext>
            </a:extLst>
          </p:cNvPr>
          <p:cNvCxnSpPr>
            <a:stCxn id="7" idx="2"/>
          </p:cNvCxnSpPr>
          <p:nvPr/>
        </p:nvCxnSpPr>
        <p:spPr>
          <a:xfrm rot="5400000">
            <a:off x="8030583" y="4921625"/>
            <a:ext cx="828339" cy="11618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4A447081-3BF8-4CD9-A93F-7FF06CDD037D}"/>
              </a:ext>
            </a:extLst>
          </p:cNvPr>
          <p:cNvSpPr/>
          <p:nvPr/>
        </p:nvSpPr>
        <p:spPr>
          <a:xfrm>
            <a:off x="3840480" y="5464885"/>
            <a:ext cx="3894268" cy="8821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We can use episode reward without considering discounted</a:t>
            </a:r>
          </a:p>
          <a:p>
            <a:pPr algn="ctr"/>
            <a:r>
              <a:rPr lang="en-US" dirty="0"/>
              <a:t>rewards and average episodes rewards</a:t>
            </a:r>
            <a:endParaRPr lang="fa-IR" dirty="0"/>
          </a:p>
        </p:txBody>
      </p:sp>
      <p:cxnSp>
        <p:nvCxnSpPr>
          <p:cNvPr id="13" name="Connector: Elbow 12">
            <a:extLst>
              <a:ext uri="{FF2B5EF4-FFF2-40B4-BE49-F238E27FC236}">
                <a16:creationId xmlns:a16="http://schemas.microsoft.com/office/drawing/2014/main" id="{4DFFD5E3-F6CE-4432-9083-D8441A54C6CC}"/>
              </a:ext>
            </a:extLst>
          </p:cNvPr>
          <p:cNvCxnSpPr>
            <a:stCxn id="11" idx="1"/>
          </p:cNvCxnSpPr>
          <p:nvPr/>
        </p:nvCxnSpPr>
        <p:spPr>
          <a:xfrm rot="10800000">
            <a:off x="2883050" y="4679577"/>
            <a:ext cx="957431" cy="1226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59D38DCF-BBBA-466D-831F-DD000B4C1E15}"/>
              </a:ext>
            </a:extLst>
          </p:cNvPr>
          <p:cNvSpPr/>
          <p:nvPr/>
        </p:nvSpPr>
        <p:spPr>
          <a:xfrm>
            <a:off x="978945" y="3786690"/>
            <a:ext cx="2721685" cy="80682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Is not data efficient</a:t>
            </a:r>
            <a:endParaRPr lang="fa-IR" dirty="0"/>
          </a:p>
        </p:txBody>
      </p:sp>
      <p:cxnSp>
        <p:nvCxnSpPr>
          <p:cNvPr id="16" name="Connector: Elbow 15">
            <a:extLst>
              <a:ext uri="{FF2B5EF4-FFF2-40B4-BE49-F238E27FC236}">
                <a16:creationId xmlns:a16="http://schemas.microsoft.com/office/drawing/2014/main" id="{E5351933-5423-49C3-B7D7-657F301FD682}"/>
              </a:ext>
            </a:extLst>
          </p:cNvPr>
          <p:cNvCxnSpPr>
            <a:stCxn id="3" idx="0"/>
          </p:cNvCxnSpPr>
          <p:nvPr/>
        </p:nvCxnSpPr>
        <p:spPr>
          <a:xfrm rot="5400000" flipH="1" flipV="1">
            <a:off x="2592593" y="1882589"/>
            <a:ext cx="699246" cy="3119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AF081D2-F3D7-49E9-9EF9-535A8C8199B1}"/>
              </a:ext>
            </a:extLst>
          </p:cNvPr>
          <p:cNvSpPr/>
          <p:nvPr/>
        </p:nvSpPr>
        <p:spPr>
          <a:xfrm>
            <a:off x="1473798" y="387275"/>
            <a:ext cx="2140771" cy="11187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Are data efficient</a:t>
            </a:r>
            <a:endParaRPr lang="fa-IR" dirty="0"/>
          </a:p>
        </p:txBody>
      </p:sp>
    </p:spTree>
    <p:extLst>
      <p:ext uri="{BB962C8B-B14F-4D97-AF65-F5344CB8AC3E}">
        <p14:creationId xmlns:p14="http://schemas.microsoft.com/office/powerpoint/2010/main" val="1298133044"/>
      </p:ext>
    </p:extLst>
  </p:cSld>
  <p:clrMapOvr>
    <a:masterClrMapping/>
  </p:clrMapOvr>
  <p:transition spd="slow">
    <p:circl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C57F1CD-3EFD-4DA9-93F4-859EB0A44A8F}"/>
              </a:ext>
            </a:extLst>
          </p:cNvPr>
          <p:cNvSpPr/>
          <p:nvPr/>
        </p:nvSpPr>
        <p:spPr>
          <a:xfrm>
            <a:off x="419548" y="505609"/>
            <a:ext cx="3259567" cy="6992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Rules of reinforcement problem</a:t>
            </a:r>
            <a:endParaRPr lang="fa-IR" dirty="0"/>
          </a:p>
        </p:txBody>
      </p:sp>
      <p:sp>
        <p:nvSpPr>
          <p:cNvPr id="4" name="Rectangle: Rounded Corners 3">
            <a:extLst>
              <a:ext uri="{FF2B5EF4-FFF2-40B4-BE49-F238E27FC236}">
                <a16:creationId xmlns:a16="http://schemas.microsoft.com/office/drawing/2014/main" id="{DBA66309-CD9E-448C-A9ED-D9243CB0701E}"/>
              </a:ext>
            </a:extLst>
          </p:cNvPr>
          <p:cNvSpPr/>
          <p:nvPr/>
        </p:nvSpPr>
        <p:spPr>
          <a:xfrm>
            <a:off x="4166796" y="584500"/>
            <a:ext cx="2054711" cy="83909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Infinite horizons</a:t>
            </a:r>
            <a:endParaRPr lang="fa-IR" dirty="0"/>
          </a:p>
        </p:txBody>
      </p:sp>
      <p:sp>
        <p:nvSpPr>
          <p:cNvPr id="6" name="Arrow: Right 5">
            <a:extLst>
              <a:ext uri="{FF2B5EF4-FFF2-40B4-BE49-F238E27FC236}">
                <a16:creationId xmlns:a16="http://schemas.microsoft.com/office/drawing/2014/main" id="{C09EF757-5D6F-4150-B984-9383F61AB256}"/>
              </a:ext>
            </a:extLst>
          </p:cNvPr>
          <p:cNvSpPr/>
          <p:nvPr/>
        </p:nvSpPr>
        <p:spPr>
          <a:xfrm>
            <a:off x="6400800" y="855233"/>
            <a:ext cx="720762" cy="349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Rounded Corners 6">
            <a:extLst>
              <a:ext uri="{FF2B5EF4-FFF2-40B4-BE49-F238E27FC236}">
                <a16:creationId xmlns:a16="http://schemas.microsoft.com/office/drawing/2014/main" id="{338C641B-597A-4C8A-BCD7-62DB36D20947}"/>
              </a:ext>
            </a:extLst>
          </p:cNvPr>
          <p:cNvSpPr/>
          <p:nvPr/>
        </p:nvSpPr>
        <p:spPr>
          <a:xfrm>
            <a:off x="7379747" y="523538"/>
            <a:ext cx="3926541" cy="9861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Mean episode limit should be infinite </a:t>
            </a:r>
            <a:endParaRPr lang="fa-IR" dirty="0"/>
          </a:p>
        </p:txBody>
      </p:sp>
      <p:sp>
        <p:nvSpPr>
          <p:cNvPr id="8" name="Rectangle: Rounded Corners 7">
            <a:extLst>
              <a:ext uri="{FF2B5EF4-FFF2-40B4-BE49-F238E27FC236}">
                <a16:creationId xmlns:a16="http://schemas.microsoft.com/office/drawing/2014/main" id="{E55A6D4E-8401-40E7-B017-B87F30FB45C6}"/>
              </a:ext>
            </a:extLst>
          </p:cNvPr>
          <p:cNvSpPr/>
          <p:nvPr/>
        </p:nvSpPr>
        <p:spPr>
          <a:xfrm>
            <a:off x="9617336" y="2011680"/>
            <a:ext cx="1108038" cy="925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If not</a:t>
            </a:r>
            <a:endParaRPr lang="fa-IR" dirty="0"/>
          </a:p>
        </p:txBody>
      </p:sp>
      <p:cxnSp>
        <p:nvCxnSpPr>
          <p:cNvPr id="10" name="Connector: Elbow 9">
            <a:extLst>
              <a:ext uri="{FF2B5EF4-FFF2-40B4-BE49-F238E27FC236}">
                <a16:creationId xmlns:a16="http://schemas.microsoft.com/office/drawing/2014/main" id="{17E5457F-FDEB-4D36-903F-4E837BF08EE7}"/>
              </a:ext>
            </a:extLst>
          </p:cNvPr>
          <p:cNvCxnSpPr>
            <a:cxnSpLocks/>
            <a:endCxn id="8" idx="3"/>
          </p:cNvCxnSpPr>
          <p:nvPr/>
        </p:nvCxnSpPr>
        <p:spPr>
          <a:xfrm rot="5400000">
            <a:off x="10402646" y="1452282"/>
            <a:ext cx="1344706" cy="6992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1F21671-102C-441D-8610-65D745F0B4DA}"/>
              </a:ext>
            </a:extLst>
          </p:cNvPr>
          <p:cNvSpPr/>
          <p:nvPr/>
        </p:nvSpPr>
        <p:spPr>
          <a:xfrm>
            <a:off x="5877262" y="1775906"/>
            <a:ext cx="3004969" cy="865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200" dirty="0"/>
              <a:t>Decision we are making will be different with when horizon is infinite</a:t>
            </a:r>
            <a:endParaRPr lang="fa-IR" sz="1200" dirty="0"/>
          </a:p>
        </p:txBody>
      </p:sp>
      <p:cxnSp>
        <p:nvCxnSpPr>
          <p:cNvPr id="14" name="Connector: Elbow 13">
            <a:extLst>
              <a:ext uri="{FF2B5EF4-FFF2-40B4-BE49-F238E27FC236}">
                <a16:creationId xmlns:a16="http://schemas.microsoft.com/office/drawing/2014/main" id="{341DF68E-F536-4C46-9E06-14A25CD8433D}"/>
              </a:ext>
            </a:extLst>
          </p:cNvPr>
          <p:cNvCxnSpPr>
            <a:cxnSpLocks/>
            <a:stCxn id="8" idx="1"/>
            <a:endCxn id="12" idx="3"/>
          </p:cNvCxnSpPr>
          <p:nvPr/>
        </p:nvCxnSpPr>
        <p:spPr>
          <a:xfrm rot="10800000">
            <a:off x="8882232" y="2208903"/>
            <a:ext cx="735105" cy="2653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CF51D4A-DFE3-441D-AECF-91AAD167FB23}"/>
              </a:ext>
            </a:extLst>
          </p:cNvPr>
          <p:cNvSpPr/>
          <p:nvPr/>
        </p:nvSpPr>
        <p:spPr>
          <a:xfrm>
            <a:off x="4299478" y="2641898"/>
            <a:ext cx="1258643" cy="710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It is not possible</a:t>
            </a:r>
            <a:endParaRPr lang="fa-IR" dirty="0"/>
          </a:p>
        </p:txBody>
      </p:sp>
      <p:cxnSp>
        <p:nvCxnSpPr>
          <p:cNvPr id="22" name="Connector: Elbow 21">
            <a:extLst>
              <a:ext uri="{FF2B5EF4-FFF2-40B4-BE49-F238E27FC236}">
                <a16:creationId xmlns:a16="http://schemas.microsoft.com/office/drawing/2014/main" id="{AF3CCABD-C793-457E-B86D-CFF894C1C930}"/>
              </a:ext>
            </a:extLst>
          </p:cNvPr>
          <p:cNvCxnSpPr>
            <a:stCxn id="12" idx="1"/>
            <a:endCxn id="20" idx="3"/>
          </p:cNvCxnSpPr>
          <p:nvPr/>
        </p:nvCxnSpPr>
        <p:spPr>
          <a:xfrm rot="10800000" flipV="1">
            <a:off x="5558122" y="2208901"/>
            <a:ext cx="319141" cy="7879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94E65F1-EB79-44D6-B148-E527A972B303}"/>
              </a:ext>
            </a:extLst>
          </p:cNvPr>
          <p:cNvCxnSpPr>
            <a:cxnSpLocks/>
            <a:stCxn id="20" idx="2"/>
            <a:endCxn id="26" idx="1"/>
          </p:cNvCxnSpPr>
          <p:nvPr/>
        </p:nvCxnSpPr>
        <p:spPr>
          <a:xfrm rot="16200000" flipH="1">
            <a:off x="5122884" y="3157819"/>
            <a:ext cx="560295" cy="9484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C7647756-65AB-4461-932F-2B113F7FD60F}"/>
              </a:ext>
            </a:extLst>
          </p:cNvPr>
          <p:cNvSpPr/>
          <p:nvPr/>
        </p:nvSpPr>
        <p:spPr>
          <a:xfrm>
            <a:off x="5877262" y="3530300"/>
            <a:ext cx="1502485" cy="763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How to solve</a:t>
            </a:r>
            <a:endParaRPr lang="fa-IR" dirty="0"/>
          </a:p>
        </p:txBody>
      </p:sp>
      <p:sp>
        <p:nvSpPr>
          <p:cNvPr id="28" name="Rectangle: Rounded Corners 27">
            <a:extLst>
              <a:ext uri="{FF2B5EF4-FFF2-40B4-BE49-F238E27FC236}">
                <a16:creationId xmlns:a16="http://schemas.microsoft.com/office/drawing/2014/main" id="{3982AD0C-ABA5-47FC-A208-B4FCBB42CC69}"/>
              </a:ext>
            </a:extLst>
          </p:cNvPr>
          <p:cNvSpPr/>
          <p:nvPr/>
        </p:nvSpPr>
        <p:spPr>
          <a:xfrm>
            <a:off x="8272633" y="3205780"/>
            <a:ext cx="3227294" cy="134470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Introduce discounted rewards</a:t>
            </a:r>
            <a:endParaRPr lang="fa-IR" dirty="0"/>
          </a:p>
        </p:txBody>
      </p:sp>
      <p:cxnSp>
        <p:nvCxnSpPr>
          <p:cNvPr id="30" name="Connector: Elbow 29">
            <a:extLst>
              <a:ext uri="{FF2B5EF4-FFF2-40B4-BE49-F238E27FC236}">
                <a16:creationId xmlns:a16="http://schemas.microsoft.com/office/drawing/2014/main" id="{F3047A11-D79C-4C67-8967-F937085076C9}"/>
              </a:ext>
            </a:extLst>
          </p:cNvPr>
          <p:cNvCxnSpPr>
            <a:endCxn id="28" idx="1"/>
          </p:cNvCxnSpPr>
          <p:nvPr/>
        </p:nvCxnSpPr>
        <p:spPr>
          <a:xfrm flipV="1">
            <a:off x="7379746" y="3878134"/>
            <a:ext cx="892887" cy="1774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1D53A4-F132-41C4-8F97-70D537F3A1C5}"/>
                  </a:ext>
                </a:extLst>
              </p:cNvPr>
              <p:cNvSpPr txBox="1"/>
              <p:nvPr/>
            </p:nvSpPr>
            <p:spPr>
              <a:xfrm>
                <a:off x="716063" y="5205549"/>
                <a:ext cx="2559422" cy="847861"/>
              </a:xfrm>
              <a:prstGeom prst="rect">
                <a:avLst/>
              </a:prstGeom>
              <a:solidFill>
                <a:srgbClr val="FFFF00"/>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m:rPr>
                              <m:brk m:alnAt="23"/>
                            </m:rP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e>
                      </m:nary>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𝛾</m:t>
                              </m:r>
                            </m:e>
                            <m:sup>
                              <m:r>
                                <a:rPr lang="en-US" b="0" i="1" smtClean="0">
                                  <a:solidFill>
                                    <a:schemeClr val="tx1"/>
                                  </a:solidFill>
                                  <a:latin typeface="Cambria Math" panose="02040503050406030204" pitchFamily="18" charset="0"/>
                                </a:rPr>
                                <m:t>𝑘</m:t>
                              </m:r>
                            </m:sup>
                          </m:s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e>
                      </m:nary>
                    </m:oMath>
                  </m:oMathPara>
                </a14:m>
                <a:endParaRPr lang="fa-IR" dirty="0">
                  <a:solidFill>
                    <a:schemeClr val="tx1"/>
                  </a:solidFill>
                </a:endParaRPr>
              </a:p>
            </p:txBody>
          </p:sp>
        </mc:Choice>
        <mc:Fallback xmlns="">
          <p:sp>
            <p:nvSpPr>
              <p:cNvPr id="35" name="TextBox 34">
                <a:extLst>
                  <a:ext uri="{FF2B5EF4-FFF2-40B4-BE49-F238E27FC236}">
                    <a16:creationId xmlns:a16="http://schemas.microsoft.com/office/drawing/2014/main" id="{9A1D53A4-F132-41C4-8F97-70D537F3A1C5}"/>
                  </a:ext>
                </a:extLst>
              </p:cNvPr>
              <p:cNvSpPr txBox="1">
                <a:spLocks noRot="1" noChangeAspect="1" noMove="1" noResize="1" noEditPoints="1" noAdjustHandles="1" noChangeArrowheads="1" noChangeShapeType="1" noTextEdit="1"/>
              </p:cNvSpPr>
              <p:nvPr/>
            </p:nvSpPr>
            <p:spPr>
              <a:xfrm>
                <a:off x="716063" y="5205549"/>
                <a:ext cx="2559422" cy="847861"/>
              </a:xfrm>
              <a:prstGeom prst="rect">
                <a:avLst/>
              </a:prstGeom>
              <a:blipFill>
                <a:blip r:embed="rId2"/>
                <a:stretch>
                  <a:fillRect/>
                </a:stretch>
              </a:blipFill>
              <a:ln>
                <a:noFill/>
              </a:ln>
            </p:spPr>
            <p:txBody>
              <a:bodyPr/>
              <a:lstStyle/>
              <a:p>
                <a:r>
                  <a:rPr lang="fa-IR">
                    <a:noFill/>
                  </a:rPr>
                  <a:t> </a:t>
                </a:r>
              </a:p>
            </p:txBody>
          </p:sp>
        </mc:Fallback>
      </mc:AlternateContent>
      <p:sp>
        <p:nvSpPr>
          <p:cNvPr id="36" name="Arrow: Right 35">
            <a:extLst>
              <a:ext uri="{FF2B5EF4-FFF2-40B4-BE49-F238E27FC236}">
                <a16:creationId xmlns:a16="http://schemas.microsoft.com/office/drawing/2014/main" id="{972AD871-B81D-48D8-B306-D3E0829B2E53}"/>
              </a:ext>
            </a:extLst>
          </p:cNvPr>
          <p:cNvSpPr/>
          <p:nvPr/>
        </p:nvSpPr>
        <p:spPr>
          <a:xfrm>
            <a:off x="3477634" y="5516971"/>
            <a:ext cx="892887" cy="225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ABCE6CA-366D-43C8-89CC-E6A8628E7977}"/>
                  </a:ext>
                </a:extLst>
              </p:cNvPr>
              <p:cNvSpPr txBox="1"/>
              <p:nvPr/>
            </p:nvSpPr>
            <p:spPr>
              <a:xfrm>
                <a:off x="4581414" y="5135878"/>
                <a:ext cx="3346971" cy="847861"/>
              </a:xfrm>
              <a:prstGeom prst="rect">
                <a:avLst/>
              </a:prstGeom>
              <a:solidFill>
                <a:srgbClr val="FFFF00"/>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𝛾</m:t>
                              </m:r>
                            </m:e>
                            <m:sup>
                              <m:r>
                                <a:rPr lang="en-US" b="0" i="1" smtClean="0">
                                  <a:solidFill>
                                    <a:schemeClr val="tx1"/>
                                  </a:solidFill>
                                  <a:latin typeface="Cambria Math" panose="02040503050406030204" pitchFamily="18" charset="0"/>
                                </a:rPr>
                                <m:t>𝑘</m:t>
                              </m:r>
                            </m:sup>
                          </m:s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e>
                      </m:nary>
                      <m:r>
                        <a:rPr lang="en-US" b="0" i="1" smtClean="0">
                          <a:solidFill>
                            <a:schemeClr val="tx1"/>
                          </a:solidFill>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i="1">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𝑚𝑎𝑥</m:t>
                              </m:r>
                            </m:sub>
                          </m:sSub>
                          <m:r>
                            <a:rPr lang="en-US" i="1">
                              <a:latin typeface="Cambria Math" panose="02040503050406030204" pitchFamily="18" charset="0"/>
                            </a:rPr>
                            <m:t>⇒</m:t>
                          </m:r>
                        </m:e>
                      </m:nary>
                    </m:oMath>
                  </m:oMathPara>
                </a14:m>
                <a:endParaRPr lang="fa-IR" dirty="0">
                  <a:solidFill>
                    <a:schemeClr val="tx1"/>
                  </a:solidFill>
                </a:endParaRPr>
              </a:p>
            </p:txBody>
          </p:sp>
        </mc:Choice>
        <mc:Fallback xmlns="">
          <p:sp>
            <p:nvSpPr>
              <p:cNvPr id="37" name="TextBox 36">
                <a:extLst>
                  <a:ext uri="{FF2B5EF4-FFF2-40B4-BE49-F238E27FC236}">
                    <a16:creationId xmlns:a16="http://schemas.microsoft.com/office/drawing/2014/main" id="{6ABCE6CA-366D-43C8-89CC-E6A8628E7977}"/>
                  </a:ext>
                </a:extLst>
              </p:cNvPr>
              <p:cNvSpPr txBox="1">
                <a:spLocks noRot="1" noChangeAspect="1" noMove="1" noResize="1" noEditPoints="1" noAdjustHandles="1" noChangeArrowheads="1" noChangeShapeType="1" noTextEdit="1"/>
              </p:cNvSpPr>
              <p:nvPr/>
            </p:nvSpPr>
            <p:spPr>
              <a:xfrm>
                <a:off x="4581414" y="5135878"/>
                <a:ext cx="3346971" cy="847861"/>
              </a:xfrm>
              <a:prstGeom prst="rect">
                <a:avLst/>
              </a:prstGeom>
              <a:blipFill>
                <a:blip r:embed="rId3"/>
                <a:stretch>
                  <a:fillRect/>
                </a:stretch>
              </a:blipFill>
              <a:ln>
                <a:noFill/>
              </a:ln>
            </p:spPr>
            <p:txBody>
              <a:bodyPr/>
              <a:lstStyle/>
              <a:p>
                <a:r>
                  <a:rPr lang="fa-IR">
                    <a:noFill/>
                  </a:rPr>
                  <a:t> </a:t>
                </a:r>
              </a:p>
            </p:txBody>
          </p:sp>
        </mc:Fallback>
      </mc:AlternateContent>
      <p:cxnSp>
        <p:nvCxnSpPr>
          <p:cNvPr id="39" name="Connector: Elbow 38">
            <a:extLst>
              <a:ext uri="{FF2B5EF4-FFF2-40B4-BE49-F238E27FC236}">
                <a16:creationId xmlns:a16="http://schemas.microsoft.com/office/drawing/2014/main" id="{4E9EEB04-F22C-45B6-BCEC-CC0A3DD91246}"/>
              </a:ext>
            </a:extLst>
          </p:cNvPr>
          <p:cNvCxnSpPr>
            <a:stCxn id="2" idx="3"/>
            <a:endCxn id="4" idx="1"/>
          </p:cNvCxnSpPr>
          <p:nvPr/>
        </p:nvCxnSpPr>
        <p:spPr>
          <a:xfrm>
            <a:off x="3679115" y="855233"/>
            <a:ext cx="487681" cy="1488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Arrow: Right 39">
            <a:extLst>
              <a:ext uri="{FF2B5EF4-FFF2-40B4-BE49-F238E27FC236}">
                <a16:creationId xmlns:a16="http://schemas.microsoft.com/office/drawing/2014/main" id="{49AE7C48-8036-4C6D-A8CB-AB06DA342C42}"/>
              </a:ext>
            </a:extLst>
          </p:cNvPr>
          <p:cNvSpPr/>
          <p:nvPr/>
        </p:nvSpPr>
        <p:spPr>
          <a:xfrm>
            <a:off x="8151608" y="5371650"/>
            <a:ext cx="892887" cy="344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7C0905E-B4AC-4BD6-B313-7F4B9FF8D576}"/>
                  </a:ext>
                </a:extLst>
              </p:cNvPr>
              <p:cNvSpPr txBox="1"/>
              <p:nvPr/>
            </p:nvSpPr>
            <p:spPr>
              <a:xfrm>
                <a:off x="9267718" y="5260875"/>
                <a:ext cx="2723030" cy="516873"/>
              </a:xfrm>
              <a:prstGeom prst="rect">
                <a:avLst/>
              </a:prstGeom>
              <a:solidFill>
                <a:srgbClr val="FFFF00"/>
              </a:solidFill>
              <a:ln>
                <a:noFill/>
              </a:ln>
            </p:spPr>
            <p:txBody>
              <a:bodyPr wrap="square">
                <a:spAutoFit/>
              </a:bodyPr>
              <a:lstStyle/>
              <a:p>
                <a14:m>
                  <m:oMath xmlns:m="http://schemas.openxmlformats.org/officeDocument/2006/math">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𝛾</m:t>
                            </m:r>
                          </m:e>
                          <m:sup>
                            <m:r>
                              <a:rPr lang="en-US" b="0" i="1" smtClean="0">
                                <a:solidFill>
                                  <a:schemeClr val="tx1"/>
                                </a:solidFill>
                                <a:latin typeface="Cambria Math" panose="02040503050406030204" pitchFamily="18" charset="0"/>
                              </a:rPr>
                              <m:t>𝑘</m:t>
                            </m:r>
                          </m:sup>
                        </m:s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e>
                    </m:nary>
                    <m:r>
                      <a:rPr lang="en-US" b="0" i="1"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f>
                      <m:fPr>
                        <m:ctrlPr>
                          <a:rPr lang="en-US" i="1" dirty="0" smtClean="0">
                            <a:solidFill>
                              <a:schemeClr val="tx1"/>
                            </a:solidFill>
                            <a:latin typeface="Cambria Math" panose="02040503050406030204" pitchFamily="18" charset="0"/>
                          </a:rPr>
                        </m:ctrlPr>
                      </m:fPr>
                      <m:num>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𝑅</m:t>
                            </m:r>
                          </m:e>
                          <m:sub>
                            <m:r>
                              <a:rPr lang="en-US" b="0" i="1" dirty="0" smtClean="0">
                                <a:solidFill>
                                  <a:schemeClr val="tx1"/>
                                </a:solidFill>
                                <a:latin typeface="Cambria Math" panose="02040503050406030204" pitchFamily="18" charset="0"/>
                              </a:rPr>
                              <m:t>𝑚𝑎𝑥</m:t>
                            </m:r>
                          </m:sub>
                        </m:sSub>
                      </m:num>
                      <m:den>
                        <m:r>
                          <a:rPr lang="en-US" b="0" i="1" dirty="0" smtClean="0">
                            <a:solidFill>
                              <a:schemeClr val="tx1"/>
                            </a:solidFill>
                            <a:latin typeface="Cambria Math" panose="02040503050406030204" pitchFamily="18" charset="0"/>
                          </a:rPr>
                          <m:t>1</m:t>
                        </m:r>
                        <m:r>
                          <a:rPr lang="en-US" b="0" i="1" dirty="0" smtClean="0">
                            <a:solidFill>
                              <a:schemeClr val="tx1"/>
                            </a:solidFill>
                            <a:latin typeface="Cambria Math" panose="02040503050406030204" pitchFamily="18" charset="0"/>
                          </a:rPr>
                          <m:t> − </m:t>
                        </m:r>
                        <m:r>
                          <a:rPr lang="en-US" b="0" i="1" dirty="0" smtClean="0">
                            <a:solidFill>
                              <a:schemeClr val="tx1"/>
                            </a:solidFill>
                            <a:latin typeface="Cambria Math" panose="02040503050406030204" pitchFamily="18" charset="0"/>
                            <a:ea typeface="Cambria Math" panose="02040503050406030204" pitchFamily="18" charset="0"/>
                          </a:rPr>
                          <m:t>𝛾</m:t>
                        </m:r>
                      </m:den>
                    </m:f>
                  </m:oMath>
                </a14:m>
                <a:endParaRPr lang="fa-IR" dirty="0">
                  <a:solidFill>
                    <a:schemeClr val="tx1"/>
                  </a:solidFill>
                </a:endParaRPr>
              </a:p>
            </p:txBody>
          </p:sp>
        </mc:Choice>
        <mc:Fallback xmlns="">
          <p:sp>
            <p:nvSpPr>
              <p:cNvPr id="41" name="TextBox 40">
                <a:extLst>
                  <a:ext uri="{FF2B5EF4-FFF2-40B4-BE49-F238E27FC236}">
                    <a16:creationId xmlns:a16="http://schemas.microsoft.com/office/drawing/2014/main" id="{77C0905E-B4AC-4BD6-B313-7F4B9FF8D576}"/>
                  </a:ext>
                </a:extLst>
              </p:cNvPr>
              <p:cNvSpPr txBox="1">
                <a:spLocks noRot="1" noChangeAspect="1" noMove="1" noResize="1" noEditPoints="1" noAdjustHandles="1" noChangeArrowheads="1" noChangeShapeType="1" noTextEdit="1"/>
              </p:cNvSpPr>
              <p:nvPr/>
            </p:nvSpPr>
            <p:spPr>
              <a:xfrm>
                <a:off x="9267718" y="5260875"/>
                <a:ext cx="2723030" cy="516873"/>
              </a:xfrm>
              <a:prstGeom prst="rect">
                <a:avLst/>
              </a:prstGeom>
              <a:blipFill>
                <a:blip r:embed="rId4"/>
                <a:stretch>
                  <a:fillRect l="-12304" t="-74118" b="-115294"/>
                </a:stretch>
              </a:blipFill>
              <a:ln>
                <a:noFill/>
              </a:ln>
            </p:spPr>
            <p:txBody>
              <a:bodyPr/>
              <a:lstStyle/>
              <a:p>
                <a:r>
                  <a:rPr lang="fa-IR">
                    <a:noFill/>
                  </a:rPr>
                  <a:t> </a:t>
                </a:r>
              </a:p>
            </p:txBody>
          </p:sp>
        </mc:Fallback>
      </mc:AlternateContent>
      <p:cxnSp>
        <p:nvCxnSpPr>
          <p:cNvPr id="43" name="Connector: Elbow 42">
            <a:extLst>
              <a:ext uri="{FF2B5EF4-FFF2-40B4-BE49-F238E27FC236}">
                <a16:creationId xmlns:a16="http://schemas.microsoft.com/office/drawing/2014/main" id="{A072183B-DA6A-4E52-90BC-883BD53FC068}"/>
              </a:ext>
            </a:extLst>
          </p:cNvPr>
          <p:cNvCxnSpPr>
            <a:cxnSpLocks/>
            <a:stCxn id="41" idx="2"/>
            <a:endCxn id="44" idx="3"/>
          </p:cNvCxnSpPr>
          <p:nvPr/>
        </p:nvCxnSpPr>
        <p:spPr>
          <a:xfrm rot="5400000">
            <a:off x="9841791" y="5757690"/>
            <a:ext cx="767384" cy="8075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AC913368-AC2E-4DA3-9B7D-60279C23B9F7}"/>
              </a:ext>
            </a:extLst>
          </p:cNvPr>
          <p:cNvSpPr/>
          <p:nvPr/>
        </p:nvSpPr>
        <p:spPr>
          <a:xfrm>
            <a:off x="7262311" y="6334462"/>
            <a:ext cx="2559421" cy="4213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From Geometric Series</a:t>
            </a:r>
            <a:endParaRPr lang="fa-IR" dirty="0"/>
          </a:p>
        </p:txBody>
      </p:sp>
    </p:spTree>
    <p:extLst>
      <p:ext uri="{BB962C8B-B14F-4D97-AF65-F5344CB8AC3E}">
        <p14:creationId xmlns:p14="http://schemas.microsoft.com/office/powerpoint/2010/main" val="1747154608"/>
      </p:ext>
    </p:extLst>
  </p:cSld>
  <p:clrMapOvr>
    <a:masterClrMapping/>
  </p:clrMapOvr>
  <p:transition spd="slow">
    <p:circl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C57F1CD-3EFD-4DA9-93F4-859EB0A44A8F}"/>
              </a:ext>
            </a:extLst>
          </p:cNvPr>
          <p:cNvSpPr/>
          <p:nvPr/>
        </p:nvSpPr>
        <p:spPr>
          <a:xfrm>
            <a:off x="530710" y="178845"/>
            <a:ext cx="3259567" cy="6992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Rules of reinforcement problem</a:t>
            </a:r>
            <a:endParaRPr lang="fa-IR" dirty="0"/>
          </a:p>
        </p:txBody>
      </p:sp>
      <p:cxnSp>
        <p:nvCxnSpPr>
          <p:cNvPr id="5" name="Connector: Elbow 4">
            <a:extLst>
              <a:ext uri="{FF2B5EF4-FFF2-40B4-BE49-F238E27FC236}">
                <a16:creationId xmlns:a16="http://schemas.microsoft.com/office/drawing/2014/main" id="{5CA268C4-BE64-4D20-BCE4-6CBA28BA7098}"/>
              </a:ext>
            </a:extLst>
          </p:cNvPr>
          <p:cNvCxnSpPr>
            <a:cxnSpLocks/>
            <a:stCxn id="2" idx="3"/>
            <a:endCxn id="9" idx="1"/>
          </p:cNvCxnSpPr>
          <p:nvPr/>
        </p:nvCxnSpPr>
        <p:spPr>
          <a:xfrm>
            <a:off x="3790277" y="528469"/>
            <a:ext cx="2370270" cy="1223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D73FDA3-F209-46EA-A00D-2C94B1CAD9ED}"/>
              </a:ext>
            </a:extLst>
          </p:cNvPr>
          <p:cNvSpPr/>
          <p:nvPr/>
        </p:nvSpPr>
        <p:spPr>
          <a:xfrm>
            <a:off x="6160547" y="118335"/>
            <a:ext cx="2183803" cy="106500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Utility of sequence </a:t>
            </a:r>
            <a:endParaRPr lang="fa-IR" dirty="0"/>
          </a:p>
        </p:txBody>
      </p:sp>
      <p:sp>
        <p:nvSpPr>
          <p:cNvPr id="11" name="Arrow: Down 10">
            <a:extLst>
              <a:ext uri="{FF2B5EF4-FFF2-40B4-BE49-F238E27FC236}">
                <a16:creationId xmlns:a16="http://schemas.microsoft.com/office/drawing/2014/main" id="{05024F58-DE2E-41F6-8EF0-C92D644A9A2A}"/>
              </a:ext>
            </a:extLst>
          </p:cNvPr>
          <p:cNvSpPr/>
          <p:nvPr/>
        </p:nvSpPr>
        <p:spPr>
          <a:xfrm>
            <a:off x="8263665" y="185569"/>
            <a:ext cx="634702" cy="190410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Rectangle: Rounded Corners 12">
            <a:extLst>
              <a:ext uri="{FF2B5EF4-FFF2-40B4-BE49-F238E27FC236}">
                <a16:creationId xmlns:a16="http://schemas.microsoft.com/office/drawing/2014/main" id="{94A5AC45-AC18-49AA-9B85-94EB12104CCA}"/>
              </a:ext>
            </a:extLst>
          </p:cNvPr>
          <p:cNvSpPr/>
          <p:nvPr/>
        </p:nvSpPr>
        <p:spPr>
          <a:xfrm>
            <a:off x="419548" y="3429000"/>
            <a:ext cx="3722146" cy="69924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If return for one sequence of states</a:t>
            </a:r>
            <a:endParaRPr lang="fa-IR" dirty="0"/>
          </a:p>
        </p:txBody>
      </p:sp>
      <p:sp>
        <p:nvSpPr>
          <p:cNvPr id="29" name="Rectangle: Rounded Corners 28">
            <a:extLst>
              <a:ext uri="{FF2B5EF4-FFF2-40B4-BE49-F238E27FC236}">
                <a16:creationId xmlns:a16="http://schemas.microsoft.com/office/drawing/2014/main" id="{97719FAD-4DA9-4CD9-924A-04401FE1204A}"/>
              </a:ext>
            </a:extLst>
          </p:cNvPr>
          <p:cNvSpPr/>
          <p:nvPr/>
        </p:nvSpPr>
        <p:spPr>
          <a:xfrm>
            <a:off x="7949902" y="3429000"/>
            <a:ext cx="3722146" cy="69924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Return other sequence of states</a:t>
            </a:r>
            <a:endParaRPr lang="fa-IR" dirty="0"/>
          </a:p>
        </p:txBody>
      </p:sp>
      <p:sp>
        <p:nvSpPr>
          <p:cNvPr id="15" name="Rectangle: Rounded Corners 14">
            <a:extLst>
              <a:ext uri="{FF2B5EF4-FFF2-40B4-BE49-F238E27FC236}">
                <a16:creationId xmlns:a16="http://schemas.microsoft.com/office/drawing/2014/main" id="{1843EF03-AD2B-47A4-89AA-36CC6FA09B3C}"/>
              </a:ext>
            </a:extLst>
          </p:cNvPr>
          <p:cNvSpPr/>
          <p:nvPr/>
        </p:nvSpPr>
        <p:spPr>
          <a:xfrm>
            <a:off x="4787153" y="3181574"/>
            <a:ext cx="2183803" cy="119409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Greater than</a:t>
            </a:r>
            <a:endParaRPr lang="fa-IR" dirty="0">
              <a:solidFill>
                <a:schemeClr val="tx1"/>
              </a:solidFill>
            </a:endParaRPr>
          </a:p>
        </p:txBody>
      </p:sp>
      <p:sp>
        <p:nvSpPr>
          <p:cNvPr id="16" name="Arrow: Right 15">
            <a:extLst>
              <a:ext uri="{FF2B5EF4-FFF2-40B4-BE49-F238E27FC236}">
                <a16:creationId xmlns:a16="http://schemas.microsoft.com/office/drawing/2014/main" id="{FE2A87C6-DA5D-404F-B68A-A7251A38071D}"/>
              </a:ext>
            </a:extLst>
          </p:cNvPr>
          <p:cNvSpPr/>
          <p:nvPr/>
        </p:nvSpPr>
        <p:spPr>
          <a:xfrm>
            <a:off x="4297680" y="3646842"/>
            <a:ext cx="371139" cy="252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Arrow: Right 31">
            <a:extLst>
              <a:ext uri="{FF2B5EF4-FFF2-40B4-BE49-F238E27FC236}">
                <a16:creationId xmlns:a16="http://schemas.microsoft.com/office/drawing/2014/main" id="{720CCA73-B593-4608-97F1-3CEF188D5148}"/>
              </a:ext>
            </a:extLst>
          </p:cNvPr>
          <p:cNvSpPr/>
          <p:nvPr/>
        </p:nvSpPr>
        <p:spPr>
          <a:xfrm>
            <a:off x="7308029" y="3672839"/>
            <a:ext cx="371139" cy="252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Left Brace 16">
            <a:extLst>
              <a:ext uri="{FF2B5EF4-FFF2-40B4-BE49-F238E27FC236}">
                <a16:creationId xmlns:a16="http://schemas.microsoft.com/office/drawing/2014/main" id="{4C0E660D-0335-4793-A77A-1A62FEE1707A}"/>
              </a:ext>
            </a:extLst>
          </p:cNvPr>
          <p:cNvSpPr/>
          <p:nvPr/>
        </p:nvSpPr>
        <p:spPr>
          <a:xfrm rot="5400000">
            <a:off x="5638353" y="-289113"/>
            <a:ext cx="699250" cy="1016329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38" name="Rectangle: Rounded Corners 37">
            <a:extLst>
              <a:ext uri="{FF2B5EF4-FFF2-40B4-BE49-F238E27FC236}">
                <a16:creationId xmlns:a16="http://schemas.microsoft.com/office/drawing/2014/main" id="{400FEADE-8D59-4AC0-B10C-88F8A4508A69}"/>
              </a:ext>
            </a:extLst>
          </p:cNvPr>
          <p:cNvSpPr/>
          <p:nvPr/>
        </p:nvSpPr>
        <p:spPr>
          <a:xfrm>
            <a:off x="419548" y="5615491"/>
            <a:ext cx="3856617" cy="69924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Return for that sequence of states one step ahead</a:t>
            </a:r>
            <a:endParaRPr lang="fa-IR" dirty="0"/>
          </a:p>
        </p:txBody>
      </p:sp>
      <p:sp>
        <p:nvSpPr>
          <p:cNvPr id="42" name="Rectangle: Rounded Corners 41">
            <a:extLst>
              <a:ext uri="{FF2B5EF4-FFF2-40B4-BE49-F238E27FC236}">
                <a16:creationId xmlns:a16="http://schemas.microsoft.com/office/drawing/2014/main" id="{0353D505-914B-4822-AE90-FB3D0546282D}"/>
              </a:ext>
            </a:extLst>
          </p:cNvPr>
          <p:cNvSpPr/>
          <p:nvPr/>
        </p:nvSpPr>
        <p:spPr>
          <a:xfrm>
            <a:off x="4896076" y="5255111"/>
            <a:ext cx="2183803" cy="119409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Greater than</a:t>
            </a:r>
            <a:endParaRPr lang="fa-IR" dirty="0">
              <a:solidFill>
                <a:schemeClr val="tx1"/>
              </a:solidFill>
            </a:endParaRPr>
          </a:p>
        </p:txBody>
      </p:sp>
      <p:sp>
        <p:nvSpPr>
          <p:cNvPr id="45" name="Arrow: Right 44">
            <a:extLst>
              <a:ext uri="{FF2B5EF4-FFF2-40B4-BE49-F238E27FC236}">
                <a16:creationId xmlns:a16="http://schemas.microsoft.com/office/drawing/2014/main" id="{39C725CD-83B6-493E-935D-7FD25A710686}"/>
              </a:ext>
            </a:extLst>
          </p:cNvPr>
          <p:cNvSpPr/>
          <p:nvPr/>
        </p:nvSpPr>
        <p:spPr>
          <a:xfrm>
            <a:off x="4416014" y="5838712"/>
            <a:ext cx="371139" cy="252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6" name="Arrow: Right 45">
            <a:extLst>
              <a:ext uri="{FF2B5EF4-FFF2-40B4-BE49-F238E27FC236}">
                <a16:creationId xmlns:a16="http://schemas.microsoft.com/office/drawing/2014/main" id="{F80B32E7-5AB3-45B7-9E08-63E33E3F6088}"/>
              </a:ext>
            </a:extLst>
          </p:cNvPr>
          <p:cNvSpPr/>
          <p:nvPr/>
        </p:nvSpPr>
        <p:spPr>
          <a:xfrm>
            <a:off x="7270381" y="5725757"/>
            <a:ext cx="371139" cy="252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7" name="Rectangle: Rounded Corners 46">
            <a:extLst>
              <a:ext uri="{FF2B5EF4-FFF2-40B4-BE49-F238E27FC236}">
                <a16:creationId xmlns:a16="http://schemas.microsoft.com/office/drawing/2014/main" id="{A18F80AB-4FAC-490B-B657-1EC216DEE250}"/>
              </a:ext>
            </a:extLst>
          </p:cNvPr>
          <p:cNvSpPr/>
          <p:nvPr/>
        </p:nvSpPr>
        <p:spPr>
          <a:xfrm>
            <a:off x="7949902" y="5575149"/>
            <a:ext cx="3722146" cy="69924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Return other sequence of states one step ahead</a:t>
            </a:r>
            <a:endParaRPr lang="fa-IR"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25C0591-4960-4019-A1F8-659054CC259D}"/>
                  </a:ext>
                </a:extLst>
              </p:cNvPr>
              <p:cNvSpPr/>
              <p:nvPr/>
            </p:nvSpPr>
            <p:spPr>
              <a:xfrm>
                <a:off x="322729" y="1405218"/>
                <a:ext cx="4573347" cy="53653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rgbClr val="FF0000"/>
                    </a:solidFill>
                  </a:rPr>
                  <a:t>RETURN</a:t>
                </a:r>
                <a:r>
                  <a:rPr lang="en-US" dirty="0">
                    <a:solidFill>
                      <a:schemeClr val="tx1"/>
                    </a:solidFill>
                  </a:rPr>
                  <a:t>(S1, S2, ….) &gt; </a:t>
                </a:r>
                <a:r>
                  <a:rPr lang="en-US" dirty="0">
                    <a:solidFill>
                      <a:srgbClr val="FF0000"/>
                    </a:solidFill>
                  </a:rPr>
                  <a:t>RETURN</a:t>
                </a:r>
                <a:r>
                  <a:rPr lang="en-US" dirty="0">
                    <a:solidFill>
                      <a:schemeClr val="tx1"/>
                    </a:solidFill>
                  </a:rPr>
                  <a:t>(S1,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m:t>
                        </m:r>
                      </m:sup>
                    </m:sSup>
                  </m:oMath>
                </a14:m>
                <a:r>
                  <a:rPr lang="en-US" dirty="0">
                    <a:solidFill>
                      <a:schemeClr val="tx1"/>
                    </a:solidFill>
                  </a:rPr>
                  <a:t>, </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3</m:t>
                        </m:r>
                      </m:e>
                      <m:sup>
                        <m:r>
                          <a:rPr lang="en-US" i="1">
                            <a:solidFill>
                              <a:schemeClr val="tx1"/>
                            </a:solidFill>
                            <a:latin typeface="Cambria Math" panose="02040503050406030204" pitchFamily="18" charset="0"/>
                          </a:rPr>
                          <m:t>′</m:t>
                        </m:r>
                      </m:sup>
                    </m:sSup>
                  </m:oMath>
                </a14:m>
                <a:r>
                  <a:rPr lang="en-US" dirty="0">
                    <a:solidFill>
                      <a:schemeClr val="tx1"/>
                    </a:solidFill>
                  </a:rPr>
                  <a:t>, …)</a:t>
                </a:r>
                <a:endParaRPr lang="fa-IR" dirty="0">
                  <a:solidFill>
                    <a:schemeClr val="tx1"/>
                  </a:solidFill>
                </a:endParaRPr>
              </a:p>
            </p:txBody>
          </p:sp>
        </mc:Choice>
        <mc:Fallback xmlns="">
          <p:sp>
            <p:nvSpPr>
              <p:cNvPr id="21" name="Rectangle 20">
                <a:extLst>
                  <a:ext uri="{FF2B5EF4-FFF2-40B4-BE49-F238E27FC236}">
                    <a16:creationId xmlns:a16="http://schemas.microsoft.com/office/drawing/2014/main" id="{725C0591-4960-4019-A1F8-659054CC259D}"/>
                  </a:ext>
                </a:extLst>
              </p:cNvPr>
              <p:cNvSpPr>
                <a:spLocks noRot="1" noChangeAspect="1" noMove="1" noResize="1" noEditPoints="1" noAdjustHandles="1" noChangeArrowheads="1" noChangeShapeType="1" noTextEdit="1"/>
              </p:cNvSpPr>
              <p:nvPr/>
            </p:nvSpPr>
            <p:spPr>
              <a:xfrm>
                <a:off x="322729" y="1405218"/>
                <a:ext cx="4573347" cy="536539"/>
              </a:xfrm>
              <a:prstGeom prst="rect">
                <a:avLst/>
              </a:prstGeom>
              <a:blipFill>
                <a:blip r:embed="rId2"/>
                <a:stretch>
                  <a:fillRect b="-1111"/>
                </a:stretch>
              </a:blipFill>
            </p:spPr>
            <p:txBody>
              <a:bodyPr/>
              <a:lstStyle/>
              <a:p>
                <a:r>
                  <a:rPr lang="fa-IR">
                    <a:noFill/>
                  </a:rPr>
                  <a:t> </a:t>
                </a:r>
              </a:p>
            </p:txBody>
          </p:sp>
        </mc:Fallback>
      </mc:AlternateContent>
      <p:cxnSp>
        <p:nvCxnSpPr>
          <p:cNvPr id="24" name="Connector: Elbow 23">
            <a:extLst>
              <a:ext uri="{FF2B5EF4-FFF2-40B4-BE49-F238E27FC236}">
                <a16:creationId xmlns:a16="http://schemas.microsoft.com/office/drawing/2014/main" id="{5E1F9049-781A-4606-945D-2998B78898C8}"/>
              </a:ext>
            </a:extLst>
          </p:cNvPr>
          <p:cNvCxnSpPr>
            <a:cxnSpLocks/>
            <a:stCxn id="21" idx="3"/>
            <a:endCxn id="27" idx="3"/>
          </p:cNvCxnSpPr>
          <p:nvPr/>
        </p:nvCxnSpPr>
        <p:spPr>
          <a:xfrm>
            <a:off x="4896076" y="1673488"/>
            <a:ext cx="12700" cy="820943"/>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4290BAA-BF4E-4693-8E54-40D7338C6D20}"/>
                  </a:ext>
                </a:extLst>
              </p:cNvPr>
              <p:cNvSpPr/>
              <p:nvPr/>
            </p:nvSpPr>
            <p:spPr>
              <a:xfrm>
                <a:off x="322729" y="2256416"/>
                <a:ext cx="4573347" cy="47603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rgbClr val="FF0000"/>
                    </a:solidFill>
                  </a:rPr>
                  <a:t>RETURN</a:t>
                </a:r>
                <a:r>
                  <a:rPr lang="en-US" dirty="0">
                    <a:solidFill>
                      <a:schemeClr val="tx1"/>
                    </a:solidFill>
                  </a:rPr>
                  <a:t>(S2,S3, ….) &gt; </a:t>
                </a:r>
                <a:r>
                  <a:rPr lang="en-US" dirty="0">
                    <a:solidFill>
                      <a:srgbClr val="FF0000"/>
                    </a:solidFill>
                  </a:rPr>
                  <a:t>RETURN</a:t>
                </a:r>
                <a:r>
                  <a:rPr lang="en-US" dirty="0">
                    <a:solidFill>
                      <a:schemeClr val="tx1"/>
                    </a:solidFill>
                  </a:rPr>
                  <a:t>(</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m:t>
                        </m:r>
                      </m:sup>
                    </m:sSup>
                  </m:oMath>
                </a14:m>
                <a:r>
                  <a:rPr lang="en-US" dirty="0">
                    <a:solidFill>
                      <a:schemeClr val="tx1"/>
                    </a:solidFill>
                  </a:rPr>
                  <a:t>, </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3</m:t>
                        </m:r>
                      </m:e>
                      <m:sup>
                        <m:r>
                          <a:rPr lang="en-US" i="1">
                            <a:solidFill>
                              <a:schemeClr val="tx1"/>
                            </a:solidFill>
                            <a:latin typeface="Cambria Math" panose="02040503050406030204" pitchFamily="18" charset="0"/>
                          </a:rPr>
                          <m:t>′</m:t>
                        </m:r>
                      </m:sup>
                    </m:sSup>
                  </m:oMath>
                </a14:m>
                <a:r>
                  <a:rPr lang="en-US" dirty="0">
                    <a:solidFill>
                      <a:schemeClr val="tx1"/>
                    </a:solidFill>
                  </a:rPr>
                  <a:t>, …)</a:t>
                </a:r>
                <a:endParaRPr lang="fa-IR" dirty="0">
                  <a:solidFill>
                    <a:schemeClr val="tx1"/>
                  </a:solidFill>
                </a:endParaRPr>
              </a:p>
            </p:txBody>
          </p:sp>
        </mc:Choice>
        <mc:Fallback xmlns="">
          <p:sp>
            <p:nvSpPr>
              <p:cNvPr id="27" name="Rectangle 26">
                <a:extLst>
                  <a:ext uri="{FF2B5EF4-FFF2-40B4-BE49-F238E27FC236}">
                    <a16:creationId xmlns:a16="http://schemas.microsoft.com/office/drawing/2014/main" id="{B4290BAA-BF4E-4693-8E54-40D7338C6D20}"/>
                  </a:ext>
                </a:extLst>
              </p:cNvPr>
              <p:cNvSpPr>
                <a:spLocks noRot="1" noChangeAspect="1" noMove="1" noResize="1" noEditPoints="1" noAdjustHandles="1" noChangeArrowheads="1" noChangeShapeType="1" noTextEdit="1"/>
              </p:cNvSpPr>
              <p:nvPr/>
            </p:nvSpPr>
            <p:spPr>
              <a:xfrm>
                <a:off x="322729" y="2256416"/>
                <a:ext cx="4573347" cy="476030"/>
              </a:xfrm>
              <a:prstGeom prst="rect">
                <a:avLst/>
              </a:prstGeom>
              <a:blipFill>
                <a:blip r:embed="rId3"/>
                <a:stretch>
                  <a:fillRect b="-7500"/>
                </a:stretch>
              </a:blipFill>
            </p:spPr>
            <p:txBody>
              <a:bodyPr/>
              <a:lstStyle/>
              <a:p>
                <a:r>
                  <a:rPr lang="fa-IR">
                    <a:noFill/>
                  </a:rPr>
                  <a:t> </a:t>
                </a:r>
              </a:p>
            </p:txBody>
          </p:sp>
        </mc:Fallback>
      </mc:AlternateContent>
    </p:spTree>
    <p:extLst>
      <p:ext uri="{BB962C8B-B14F-4D97-AF65-F5344CB8AC3E}">
        <p14:creationId xmlns:p14="http://schemas.microsoft.com/office/powerpoint/2010/main" val="2561645164"/>
      </p:ext>
    </p:extLst>
  </p:cSld>
  <p:clrMapOvr>
    <a:masterClrMapping/>
  </p:clrMapOvr>
  <p:transition spd="slow">
    <p:circl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031EB9E-B557-4D1E-8F34-6263B86F79D1}"/>
              </a:ext>
            </a:extLst>
          </p:cNvPr>
          <p:cNvSpPr/>
          <p:nvPr/>
        </p:nvSpPr>
        <p:spPr>
          <a:xfrm>
            <a:off x="527124" y="952052"/>
            <a:ext cx="2334410" cy="8068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policy</a:t>
            </a:r>
            <a:endParaRPr lang="fa-IR" dirty="0"/>
          </a:p>
        </p:txBody>
      </p:sp>
      <p:sp>
        <p:nvSpPr>
          <p:cNvPr id="3" name="Oval 2">
            <a:extLst>
              <a:ext uri="{FF2B5EF4-FFF2-40B4-BE49-F238E27FC236}">
                <a16:creationId xmlns:a16="http://schemas.microsoft.com/office/drawing/2014/main" id="{19A45F67-A2B0-4012-800E-961A84B79D75}"/>
              </a:ext>
            </a:extLst>
          </p:cNvPr>
          <p:cNvSpPr/>
          <p:nvPr/>
        </p:nvSpPr>
        <p:spPr>
          <a:xfrm>
            <a:off x="527124" y="4573792"/>
            <a:ext cx="2334410" cy="8068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Value of state</a:t>
            </a:r>
            <a:endParaRPr lang="fa-IR" dirty="0"/>
          </a:p>
        </p:txBody>
      </p:sp>
      <p:sp>
        <p:nvSpPr>
          <p:cNvPr id="4" name="Left Brace 3">
            <a:extLst>
              <a:ext uri="{FF2B5EF4-FFF2-40B4-BE49-F238E27FC236}">
                <a16:creationId xmlns:a16="http://schemas.microsoft.com/office/drawing/2014/main" id="{3963E1E0-D180-4303-9B6D-2CA4F1E56A02}"/>
              </a:ext>
            </a:extLst>
          </p:cNvPr>
          <p:cNvSpPr/>
          <p:nvPr/>
        </p:nvSpPr>
        <p:spPr>
          <a:xfrm>
            <a:off x="3119718" y="258184"/>
            <a:ext cx="882127" cy="219456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5" name="Rectangle: Rounded Corners 4">
            <a:extLst>
              <a:ext uri="{FF2B5EF4-FFF2-40B4-BE49-F238E27FC236}">
                <a16:creationId xmlns:a16="http://schemas.microsoft.com/office/drawing/2014/main" id="{533D528D-C8E7-4560-9D2E-68519F751B02}"/>
              </a:ext>
            </a:extLst>
          </p:cNvPr>
          <p:cNvSpPr/>
          <p:nvPr/>
        </p:nvSpPr>
        <p:spPr>
          <a:xfrm>
            <a:off x="4195482" y="430306"/>
            <a:ext cx="1900518" cy="55939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With expectation</a:t>
            </a:r>
            <a:endParaRPr lang="fa-IR" dirty="0"/>
          </a:p>
        </p:txBody>
      </p:sp>
      <p:sp>
        <p:nvSpPr>
          <p:cNvPr id="6" name="Rectangle: Rounded Corners 5">
            <a:extLst>
              <a:ext uri="{FF2B5EF4-FFF2-40B4-BE49-F238E27FC236}">
                <a16:creationId xmlns:a16="http://schemas.microsoft.com/office/drawing/2014/main" id="{362F82D9-1050-49B4-92FB-91DD9D6697B7}"/>
              </a:ext>
            </a:extLst>
          </p:cNvPr>
          <p:cNvSpPr/>
          <p:nvPr/>
        </p:nvSpPr>
        <p:spPr>
          <a:xfrm>
            <a:off x="4195482" y="1893346"/>
            <a:ext cx="2269864" cy="55939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Without expectation</a:t>
            </a:r>
            <a:endParaRPr lang="fa-IR" dirty="0"/>
          </a:p>
        </p:txBody>
      </p: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7EC73909-3537-4BCD-8654-202D66F97118}"/>
                  </a:ext>
                </a:extLst>
              </p:cNvPr>
              <p:cNvSpPr/>
              <p:nvPr/>
            </p:nvSpPr>
            <p:spPr>
              <a:xfrm>
                <a:off x="6985299" y="172122"/>
                <a:ext cx="4905487" cy="107576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 xmlns:m="http://schemas.openxmlformats.org/officeDocument/2006/math">
                    <m:sSup>
                      <m:sSupPr>
                        <m:ctrlPr>
                          <a:rPr lang="fa-IR" i="1" smtClean="0">
                            <a:solidFill>
                              <a:schemeClr val="tx1"/>
                            </a:solidFill>
                            <a:latin typeface="Cambria Math" panose="02040503050406030204" pitchFamily="18" charset="0"/>
                          </a:rPr>
                        </m:ctrlPr>
                      </m:sSupPr>
                      <m:e>
                        <m:r>
                          <a:rPr lang="fa-IR" i="1" smtClean="0">
                            <a:solidFill>
                              <a:schemeClr val="tx1"/>
                            </a:solidFill>
                            <a:latin typeface="Cambria Math" panose="02040503050406030204" pitchFamily="18" charset="0"/>
                            <a:ea typeface="Cambria Math" panose="02040503050406030204" pitchFamily="18" charset="0"/>
                          </a:rPr>
                          <m:t>𝜋</m:t>
                        </m:r>
                      </m:e>
                      <m:sup>
                        <m:r>
                          <a:rPr lang="fa-IR"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𝑎𝑟𝑔𝑠𝑚𝑎𝑥</m:t>
                        </m:r>
                      </m:e>
                      <m:sub>
                        <m:r>
                          <a:rPr lang="en-US" b="0" i="1" smtClean="0">
                            <a:solidFill>
                              <a:schemeClr val="tx1"/>
                            </a:solidFill>
                            <a:latin typeface="Cambria Math" panose="02040503050406030204" pitchFamily="18" charset="0"/>
                            <a:ea typeface="Cambria Math" panose="02040503050406030204" pitchFamily="18" charset="0"/>
                          </a:rPr>
                          <m:t>𝜋</m:t>
                        </m:r>
                      </m:sub>
                    </m:sSub>
                  </m:oMath>
                </a14:m>
                <a:r>
                  <a:rPr lang="en-US" dirty="0">
                    <a:solidFill>
                      <a:schemeClr val="tx1"/>
                    </a:solidFill>
                  </a:rPr>
                  <a:t>E[</a:t>
                </a:r>
                <a14:m>
                  <m:oMath xmlns:m="http://schemas.openxmlformats.org/officeDocument/2006/math">
                    <m:nary>
                      <m:naryPr>
                        <m:chr m:val="∑"/>
                        <m:ctrlPr>
                          <a:rPr lang="en-US" i="1" dirty="0" smtClean="0">
                            <a:solidFill>
                              <a:schemeClr val="tx1"/>
                            </a:solidFill>
                            <a:latin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m:t>
                        </m:r>
                        <m:r>
                          <m:rPr>
                            <m:brk m:alnAt="23"/>
                          </m:rPr>
                          <a:rPr lang="en-US" b="0" i="1" dirty="0" smtClean="0">
                            <a:solidFill>
                              <a:schemeClr val="tx1"/>
                            </a:solidFill>
                            <a:latin typeface="Cambria Math" panose="02040503050406030204" pitchFamily="18" charset="0"/>
                          </a:rPr>
                          <m:t>0</m:t>
                        </m:r>
                      </m:sub>
                      <m:sup>
                        <m:r>
                          <a:rPr lang="en-US" i="1" dirty="0" smtClean="0">
                            <a:solidFill>
                              <a:schemeClr val="tx1"/>
                            </a:solidFill>
                            <a:latin typeface="Cambria Math" panose="02040503050406030204" pitchFamily="18" charset="0"/>
                            <a:ea typeface="Cambria Math" panose="02040503050406030204" pitchFamily="18" charset="0"/>
                          </a:rPr>
                          <m:t>∞</m:t>
                        </m:r>
                      </m:sup>
                      <m:e>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ea typeface="Cambria Math" panose="02040503050406030204" pitchFamily="18" charset="0"/>
                              </a:rPr>
                              <m:t>𝛾</m:t>
                            </m:r>
                          </m:e>
                          <m:sup>
                            <m:r>
                              <a:rPr lang="en-US" b="0" i="1" dirty="0" smtClean="0">
                                <a:solidFill>
                                  <a:schemeClr val="tx1"/>
                                </a:solidFill>
                                <a:latin typeface="Cambria Math" panose="02040503050406030204" pitchFamily="18" charset="0"/>
                              </a:rPr>
                              <m:t>𝑡</m:t>
                            </m:r>
                          </m:sup>
                        </m:sSup>
                        <m:r>
                          <a:rPr lang="en-US" b="0" i="1" dirty="0" smtClean="0">
                            <a:solidFill>
                              <a:schemeClr val="tx1"/>
                            </a:solidFill>
                            <a:latin typeface="Cambria Math" panose="02040503050406030204" pitchFamily="18" charset="0"/>
                          </a:rPr>
                          <m:t>𝑅</m:t>
                        </m:r>
                        <m:r>
                          <a:rPr lang="en-US" b="0" i="1" dirty="0" smtClean="0">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𝑆</m:t>
                            </m:r>
                          </m:e>
                          <m:sub>
                            <m:r>
                              <a:rPr lang="en-US" b="0" i="1" dirty="0" smtClean="0">
                                <a:solidFill>
                                  <a:schemeClr val="tx1"/>
                                </a:solidFill>
                                <a:latin typeface="Cambria Math" panose="02040503050406030204" pitchFamily="18" charset="0"/>
                              </a:rPr>
                              <m:t>𝑡</m:t>
                            </m:r>
                          </m:sub>
                        </m:sSub>
                        <m:r>
                          <a:rPr lang="en-US" b="0" i="1" dirty="0" smtClean="0">
                            <a:solidFill>
                              <a:schemeClr val="tx1"/>
                            </a:solidFill>
                            <a:latin typeface="Cambria Math" panose="02040503050406030204" pitchFamily="18" charset="0"/>
                          </a:rPr>
                          <m:t>)]</m:t>
                        </m:r>
                      </m:e>
                    </m:nary>
                  </m:oMath>
                </a14:m>
                <a:r>
                  <a:rPr lang="en-US" dirty="0"/>
                  <a:t>]</a:t>
                </a:r>
                <a:endParaRPr lang="fa-IR" dirty="0"/>
              </a:p>
            </p:txBody>
          </p:sp>
        </mc:Choice>
        <mc:Fallback xmlns="">
          <p:sp>
            <p:nvSpPr>
              <p:cNvPr id="7" name="Rectangle: Rounded Corners 6">
                <a:extLst>
                  <a:ext uri="{FF2B5EF4-FFF2-40B4-BE49-F238E27FC236}">
                    <a16:creationId xmlns:a16="http://schemas.microsoft.com/office/drawing/2014/main" id="{7EC73909-3537-4BCD-8654-202D66F97118}"/>
                  </a:ext>
                </a:extLst>
              </p:cNvPr>
              <p:cNvSpPr>
                <a:spLocks noRot="1" noChangeAspect="1" noMove="1" noResize="1" noEditPoints="1" noAdjustHandles="1" noChangeArrowheads="1" noChangeShapeType="1" noTextEdit="1"/>
              </p:cNvSpPr>
              <p:nvPr/>
            </p:nvSpPr>
            <p:spPr>
              <a:xfrm>
                <a:off x="6985299" y="172122"/>
                <a:ext cx="4905487" cy="1075765"/>
              </a:xfrm>
              <a:prstGeom prst="roundRect">
                <a:avLst/>
              </a:prstGeom>
              <a:blipFill>
                <a:blip r:embed="rId2"/>
                <a:stretch>
                  <a:fillRect t="-7821" b="-2960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E5AAE137-DED2-467F-945D-4E47E4DCC450}"/>
                  </a:ext>
                </a:extLst>
              </p:cNvPr>
              <p:cNvSpPr/>
              <p:nvPr/>
            </p:nvSpPr>
            <p:spPr>
              <a:xfrm>
                <a:off x="6985298" y="1635162"/>
                <a:ext cx="4905487" cy="107576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 xmlns:m="http://schemas.openxmlformats.org/officeDocument/2006/math">
                    <m:sSup>
                      <m:sSupPr>
                        <m:ctrlPr>
                          <a:rPr lang="fa-IR" i="1" smtClean="0">
                            <a:solidFill>
                              <a:schemeClr val="tx1"/>
                            </a:solidFill>
                            <a:latin typeface="Cambria Math" panose="02040503050406030204" pitchFamily="18" charset="0"/>
                          </a:rPr>
                        </m:ctrlPr>
                      </m:sSupPr>
                      <m:e>
                        <m:r>
                          <a:rPr lang="fa-IR" i="1" smtClean="0">
                            <a:solidFill>
                              <a:schemeClr val="tx1"/>
                            </a:solidFill>
                            <a:latin typeface="Cambria Math" panose="02040503050406030204" pitchFamily="18" charset="0"/>
                            <a:ea typeface="Cambria Math" panose="02040503050406030204" pitchFamily="18" charset="0"/>
                          </a:rPr>
                          <m:t>𝜋</m:t>
                        </m:r>
                      </m:e>
                      <m:sup>
                        <m:r>
                          <a:rPr lang="fa-IR"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𝑎𝑟𝑔𝑠𝑚𝑎𝑥</m:t>
                        </m:r>
                      </m:e>
                      <m:sub>
                        <m:r>
                          <a:rPr lang="en-US" b="0" i="1" smtClean="0">
                            <a:solidFill>
                              <a:schemeClr val="tx1"/>
                            </a:solidFill>
                            <a:latin typeface="Cambria Math" panose="02040503050406030204" pitchFamily="18" charset="0"/>
                          </a:rPr>
                          <m:t>𝑎</m:t>
                        </m:r>
                      </m:sub>
                    </m:sSub>
                    <m:nary>
                      <m:naryPr>
                        <m:chr m:val="∑"/>
                        <m:limLoc m:val="subSup"/>
                        <m:supHide m:val="on"/>
                        <m:ctrlPr>
                          <a:rPr lang="en-US" i="1" dirty="0" smtClean="0">
                            <a:solidFill>
                              <a:schemeClr val="tx1"/>
                            </a:solidFill>
                            <a:latin typeface="Cambria Math" panose="02040503050406030204" pitchFamily="18" charset="0"/>
                          </a:rPr>
                        </m:ctrlPr>
                      </m:naryPr>
                      <m:sub>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m:t>
                            </m:r>
                          </m:sup>
                        </m:sSup>
                      </m:sub>
                      <m:sup/>
                      <m:e>
                        <m:r>
                          <a:rPr lang="en-US" b="0" i="1" dirty="0" smtClean="0">
                            <a:solidFill>
                              <a:schemeClr val="tx1"/>
                            </a:solidFill>
                            <a:latin typeface="Cambria Math" panose="02040503050406030204" pitchFamily="18" charset="0"/>
                          </a:rPr>
                          <m:t>𝑇</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𝑠</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𝑎</m:t>
                        </m:r>
                        <m:r>
                          <a:rPr lang="en-US" b="0" i="1" dirty="0" smtClean="0">
                            <a:solidFill>
                              <a:schemeClr val="tx1"/>
                            </a:solidFill>
                            <a:latin typeface="Cambria Math" panose="02040503050406030204" pitchFamily="18" charset="0"/>
                          </a:rPr>
                          <m:t>,</m:t>
                        </m:r>
                      </m:e>
                    </m:nary>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m:t>
                        </m:r>
                      </m:sup>
                    </m:s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𝑈</m:t>
                    </m:r>
                    <m:r>
                      <a:rPr lang="en-US" b="0" i="1" dirty="0" smtClean="0">
                        <a:solidFill>
                          <a:schemeClr val="tx1"/>
                        </a:solidFill>
                        <a:latin typeface="Cambria Math" panose="02040503050406030204" pitchFamily="18" charset="0"/>
                      </a:rPr>
                      <m:t>(</m:t>
                    </m:r>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m:t>
                        </m:r>
                      </m:sup>
                    </m:sSup>
                    <m:r>
                      <a:rPr lang="en-US" b="0" i="1" dirty="0" smtClean="0">
                        <a:solidFill>
                          <a:schemeClr val="tx1"/>
                        </a:solidFill>
                        <a:latin typeface="Cambria Math" panose="02040503050406030204" pitchFamily="18" charset="0"/>
                      </a:rPr>
                      <m:t>)</m:t>
                    </m:r>
                  </m:oMath>
                </a14:m>
                <a:r>
                  <a:rPr lang="en-US" dirty="0"/>
                  <a:t>]</a:t>
                </a:r>
                <a:endParaRPr lang="fa-IR" dirty="0"/>
              </a:p>
            </p:txBody>
          </p:sp>
        </mc:Choice>
        <mc:Fallback xmlns="">
          <p:sp>
            <p:nvSpPr>
              <p:cNvPr id="8" name="Rectangle: Rounded Corners 7">
                <a:extLst>
                  <a:ext uri="{FF2B5EF4-FFF2-40B4-BE49-F238E27FC236}">
                    <a16:creationId xmlns:a16="http://schemas.microsoft.com/office/drawing/2014/main" id="{E5AAE137-DED2-467F-945D-4E47E4DCC450}"/>
                  </a:ext>
                </a:extLst>
              </p:cNvPr>
              <p:cNvSpPr>
                <a:spLocks noRot="1" noChangeAspect="1" noMove="1" noResize="1" noEditPoints="1" noAdjustHandles="1" noChangeArrowheads="1" noChangeShapeType="1" noTextEdit="1"/>
              </p:cNvSpPr>
              <p:nvPr/>
            </p:nvSpPr>
            <p:spPr>
              <a:xfrm>
                <a:off x="6985298" y="1635162"/>
                <a:ext cx="4905487" cy="1075765"/>
              </a:xfrm>
              <a:prstGeom prst="roundRect">
                <a:avLst/>
              </a:prstGeom>
              <a:blipFill>
                <a:blip r:embed="rId3"/>
                <a:stretch>
                  <a:fillRect t="-7263" b="-30168"/>
                </a:stretch>
              </a:blipFill>
            </p:spPr>
            <p:txBody>
              <a:bodyPr/>
              <a:lstStyle/>
              <a:p>
                <a:r>
                  <a:rPr lang="fa-IR">
                    <a:noFill/>
                  </a:rPr>
                  <a:t> </a:t>
                </a:r>
              </a:p>
            </p:txBody>
          </p:sp>
        </mc:Fallback>
      </mc:AlternateContent>
      <p:sp>
        <p:nvSpPr>
          <p:cNvPr id="9" name="Left Brace 8">
            <a:extLst>
              <a:ext uri="{FF2B5EF4-FFF2-40B4-BE49-F238E27FC236}">
                <a16:creationId xmlns:a16="http://schemas.microsoft.com/office/drawing/2014/main" id="{0688DD59-80E3-449B-87A7-DD7AE3C86CF1}"/>
              </a:ext>
            </a:extLst>
          </p:cNvPr>
          <p:cNvSpPr/>
          <p:nvPr/>
        </p:nvSpPr>
        <p:spPr>
          <a:xfrm>
            <a:off x="2926081" y="3700631"/>
            <a:ext cx="882127" cy="219456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0" name="Rectangle: Rounded Corners 9">
            <a:extLst>
              <a:ext uri="{FF2B5EF4-FFF2-40B4-BE49-F238E27FC236}">
                <a16:creationId xmlns:a16="http://schemas.microsoft.com/office/drawing/2014/main" id="{66BCF2D7-5E5C-4DDC-8661-FED2E960267C}"/>
              </a:ext>
            </a:extLst>
          </p:cNvPr>
          <p:cNvSpPr/>
          <p:nvPr/>
        </p:nvSpPr>
        <p:spPr>
          <a:xfrm>
            <a:off x="4001845" y="3872753"/>
            <a:ext cx="1900518" cy="55939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With expectation</a:t>
            </a:r>
            <a:endParaRPr lang="fa-IR" dirty="0"/>
          </a:p>
        </p:txBody>
      </p:sp>
      <p:sp>
        <p:nvSpPr>
          <p:cNvPr id="11" name="Rectangle: Rounded Corners 10">
            <a:extLst>
              <a:ext uri="{FF2B5EF4-FFF2-40B4-BE49-F238E27FC236}">
                <a16:creationId xmlns:a16="http://schemas.microsoft.com/office/drawing/2014/main" id="{2384A91A-DB3C-4B50-A5C6-6C61F51AFECA}"/>
              </a:ext>
            </a:extLst>
          </p:cNvPr>
          <p:cNvSpPr/>
          <p:nvPr/>
        </p:nvSpPr>
        <p:spPr>
          <a:xfrm>
            <a:off x="4001845" y="5335793"/>
            <a:ext cx="2269864" cy="55939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Without expectation</a:t>
            </a:r>
            <a:endParaRPr lang="fa-IR" dirty="0"/>
          </a:p>
        </p:txBody>
      </p:sp>
      <mc:AlternateContent xmlns:mc="http://schemas.openxmlformats.org/markup-compatibility/2006" xmlns:a14="http://schemas.microsoft.com/office/drawing/2010/main">
        <mc:Choice Requires="a14">
          <p:sp>
            <p:nvSpPr>
              <p:cNvPr id="12" name="Rectangle: Rounded Corners 11">
                <a:extLst>
                  <a:ext uri="{FF2B5EF4-FFF2-40B4-BE49-F238E27FC236}">
                    <a16:creationId xmlns:a16="http://schemas.microsoft.com/office/drawing/2014/main" id="{FBB764A5-22B9-4BA2-8DE3-10115EC4180C}"/>
                  </a:ext>
                </a:extLst>
              </p:cNvPr>
              <p:cNvSpPr/>
              <p:nvPr/>
            </p:nvSpPr>
            <p:spPr>
              <a:xfrm>
                <a:off x="6791662" y="3614569"/>
                <a:ext cx="4905487" cy="107576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ea typeface="Cambria Math" panose="02040503050406030204" pitchFamily="18" charset="0"/>
                            </a:rPr>
                            <m:t>𝜋</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m:rPr>
                          <m:nor/>
                        </m:rPr>
                        <a:rPr lang="en-US" dirty="0">
                          <a:solidFill>
                            <a:schemeClr val="tx1"/>
                          </a:solidFill>
                        </a:rPr>
                        <m:t>E</m:t>
                      </m:r>
                      <m:r>
                        <m:rPr>
                          <m:nor/>
                        </m:rPr>
                        <a:rPr lang="en-US" dirty="0">
                          <a:solidFill>
                            <a:schemeClr val="tx1"/>
                          </a:solidFill>
                        </a:rPr>
                        <m:t>[</m:t>
                      </m:r>
                      <m:nary>
                        <m:naryPr>
                          <m:chr m:val="∑"/>
                          <m:ctrlPr>
                            <a:rPr lang="en-US" i="1" dirty="0">
                              <a:solidFill>
                                <a:schemeClr val="tx1"/>
                              </a:solidFill>
                              <a:latin typeface="Cambria Math" panose="02040503050406030204" pitchFamily="18" charset="0"/>
                            </a:rPr>
                          </m:ctrlPr>
                        </m:naryPr>
                        <m:sub>
                          <m:r>
                            <m:rPr>
                              <m:brk m:alnAt="23"/>
                            </m:rP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m:t>
                          </m:r>
                          <m:r>
                            <m:rPr>
                              <m:brk m:alnAt="23"/>
                            </m:rPr>
                            <a:rPr lang="en-US" i="1" dirty="0">
                              <a:solidFill>
                                <a:schemeClr val="tx1"/>
                              </a:solidFill>
                              <a:latin typeface="Cambria Math" panose="02040503050406030204" pitchFamily="18" charset="0"/>
                            </a:rPr>
                            <m:t>0</m:t>
                          </m:r>
                        </m:sub>
                        <m:sup>
                          <m:r>
                            <a:rPr lang="en-US" i="1" dirty="0">
                              <a:solidFill>
                                <a:schemeClr val="tx1"/>
                              </a:solidFill>
                              <a:latin typeface="Cambria Math" panose="02040503050406030204" pitchFamily="18" charset="0"/>
                              <a:ea typeface="Cambria Math" panose="02040503050406030204" pitchFamily="18" charset="0"/>
                            </a:rPr>
                            <m:t>∞</m:t>
                          </m:r>
                        </m:sup>
                        <m:e>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𝛾</m:t>
                              </m:r>
                            </m:e>
                            <m:sup>
                              <m:r>
                                <a:rPr lang="en-US" i="1" dirty="0">
                                  <a:solidFill>
                                    <a:schemeClr val="tx1"/>
                                  </a:solidFill>
                                  <a:latin typeface="Cambria Math" panose="02040503050406030204" pitchFamily="18" charset="0"/>
                                </a:rPr>
                                <m:t>𝑡</m:t>
                              </m:r>
                            </m:sup>
                          </m:sSup>
                          <m:r>
                            <a:rPr lang="en-US" i="1" dirty="0">
                              <a:solidFill>
                                <a:schemeClr val="tx1"/>
                              </a:solidFill>
                              <a:latin typeface="Cambria Math" panose="02040503050406030204" pitchFamily="18" charset="0"/>
                            </a:rPr>
                            <m:t>𝑅</m:t>
                          </m:r>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sub>
                              </m:sSub>
                            </m:e>
                          </m:d>
                          <m:r>
                            <a:rPr lang="en-US" b="0" i="1" dirty="0" smtClean="0">
                              <a:solidFill>
                                <a:schemeClr val="tx1"/>
                              </a:solidFill>
                              <a:latin typeface="Cambria Math" panose="02040503050406030204" pitchFamily="18" charset="0"/>
                            </a:rPr>
                            <m:t> | </m:t>
                          </m:r>
                          <m:r>
                            <a:rPr lang="en-US" b="0" i="1" dirty="0" smtClean="0">
                              <a:solidFill>
                                <a:schemeClr val="tx1"/>
                              </a:solidFill>
                              <a:latin typeface="Cambria Math" panose="02040503050406030204" pitchFamily="18" charset="0"/>
                              <a:ea typeface="Cambria Math" panose="02040503050406030204" pitchFamily="18" charset="0"/>
                            </a:rPr>
                            <m:t>𝜋</m:t>
                          </m:r>
                          <m:r>
                            <a:rPr lang="en-US" b="0" i="1" dirty="0" smtClean="0">
                              <a:solidFill>
                                <a:schemeClr val="tx1"/>
                              </a:solidFill>
                              <a:latin typeface="Cambria Math" panose="02040503050406030204" pitchFamily="18" charset="0"/>
                              <a:ea typeface="Cambria Math" panose="02040503050406030204" pitchFamily="18" charset="0"/>
                            </a:rPr>
                            <m:t>, </m:t>
                          </m:r>
                          <m:sSub>
                            <m:sSubPr>
                              <m:ctrlPr>
                                <a:rPr lang="en-US" b="0" i="1" dirty="0" smtClean="0">
                                  <a:solidFill>
                                    <a:schemeClr val="tx1"/>
                                  </a:solidFill>
                                  <a:latin typeface="Cambria Math" panose="02040503050406030204" pitchFamily="18" charset="0"/>
                                  <a:ea typeface="Cambria Math" panose="02040503050406030204" pitchFamily="18" charset="0"/>
                                </a:rPr>
                              </m:ctrlPr>
                            </m:sSubPr>
                            <m:e>
                              <m:r>
                                <a:rPr lang="en-US" b="0" i="1" dirty="0" smtClean="0">
                                  <a:solidFill>
                                    <a:schemeClr val="tx1"/>
                                  </a:solidFill>
                                  <a:latin typeface="Cambria Math" panose="02040503050406030204" pitchFamily="18" charset="0"/>
                                  <a:ea typeface="Cambria Math" panose="02040503050406030204" pitchFamily="18" charset="0"/>
                                </a:rPr>
                                <m:t>𝑠</m:t>
                              </m:r>
                            </m:e>
                            <m:sub>
                              <m:r>
                                <a:rPr lang="en-US" b="0" i="1" dirty="0" smtClean="0">
                                  <a:solidFill>
                                    <a:schemeClr val="tx1"/>
                                  </a:solidFill>
                                  <a:latin typeface="Cambria Math" panose="02040503050406030204" pitchFamily="18" charset="0"/>
                                  <a:ea typeface="Cambria Math" panose="02040503050406030204" pitchFamily="18" charset="0"/>
                                </a:rPr>
                                <m:t>0</m:t>
                              </m:r>
                            </m:sub>
                          </m:sSub>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𝑠</m:t>
                          </m:r>
                          <m:r>
                            <a:rPr lang="en-US" b="0" i="1" dirty="0" smtClean="0">
                              <a:solidFill>
                                <a:schemeClr val="tx1"/>
                              </a:solidFill>
                              <a:latin typeface="Cambria Math" panose="02040503050406030204" pitchFamily="18" charset="0"/>
                              <a:ea typeface="Cambria Math" panose="02040503050406030204" pitchFamily="18" charset="0"/>
                            </a:rPr>
                            <m:t> ]</m:t>
                          </m:r>
                        </m:e>
                      </m:nary>
                    </m:oMath>
                  </m:oMathPara>
                </a14:m>
                <a:endParaRPr lang="fa-IR" dirty="0"/>
              </a:p>
            </p:txBody>
          </p:sp>
        </mc:Choice>
        <mc:Fallback xmlns="">
          <p:sp>
            <p:nvSpPr>
              <p:cNvPr id="12" name="Rectangle: Rounded Corners 11">
                <a:extLst>
                  <a:ext uri="{FF2B5EF4-FFF2-40B4-BE49-F238E27FC236}">
                    <a16:creationId xmlns:a16="http://schemas.microsoft.com/office/drawing/2014/main" id="{FBB764A5-22B9-4BA2-8DE3-10115EC4180C}"/>
                  </a:ext>
                </a:extLst>
              </p:cNvPr>
              <p:cNvSpPr>
                <a:spLocks noRot="1" noChangeAspect="1" noMove="1" noResize="1" noEditPoints="1" noAdjustHandles="1" noChangeArrowheads="1" noChangeShapeType="1" noTextEdit="1"/>
              </p:cNvSpPr>
              <p:nvPr/>
            </p:nvSpPr>
            <p:spPr>
              <a:xfrm>
                <a:off x="6791662" y="3614569"/>
                <a:ext cx="4905487" cy="1075765"/>
              </a:xfrm>
              <a:prstGeom prst="roundRect">
                <a:avLst/>
              </a:prstGeom>
              <a:blipFill>
                <a:blip r:embed="rId4"/>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917662B1-E383-4F58-A732-49364B1255EA}"/>
                  </a:ext>
                </a:extLst>
              </p:cNvPr>
              <p:cNvSpPr/>
              <p:nvPr/>
            </p:nvSpPr>
            <p:spPr>
              <a:xfrm>
                <a:off x="6791661" y="5077609"/>
                <a:ext cx="4905487" cy="107576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p>
                        <m:sSupPr>
                          <m:ctrlPr>
                            <a:rPr lang="fa-IR" i="1" smtClean="0">
                              <a:solidFill>
                                <a:schemeClr val="tx1"/>
                              </a:solidFill>
                              <a:latin typeface="Cambria Math" panose="02040503050406030204" pitchFamily="18" charset="0"/>
                            </a:rPr>
                          </m:ctrlPr>
                        </m:sSupPr>
                        <m:e>
                          <m:r>
                            <a:rPr lang="fa-IR" i="1" smtClean="0">
                              <a:solidFill>
                                <a:schemeClr val="tx1"/>
                              </a:solidFill>
                              <a:latin typeface="Cambria Math" panose="02040503050406030204" pitchFamily="18" charset="0"/>
                              <a:ea typeface="Cambria Math" panose="02040503050406030204" pitchFamily="18" charset="0"/>
                            </a:rPr>
                            <m:t>𝜋</m:t>
                          </m:r>
                        </m:e>
                        <m:sup>
                          <m:r>
                            <a:rPr lang="fa-IR"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𝛾</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𝑚𝑎𝑥</m:t>
                          </m:r>
                        </m:e>
                        <m:sub>
                          <m:r>
                            <a:rPr lang="en-US" b="0" i="1" smtClean="0">
                              <a:solidFill>
                                <a:schemeClr val="tx1"/>
                              </a:solidFill>
                              <a:latin typeface="Cambria Math" panose="02040503050406030204" pitchFamily="18" charset="0"/>
                              <a:ea typeface="Cambria Math" panose="02040503050406030204" pitchFamily="18" charset="0"/>
                            </a:rPr>
                            <m:t>𝑎</m:t>
                          </m:r>
                        </m:sub>
                      </m:sSub>
                      <m:nary>
                        <m:naryPr>
                          <m:chr m:val="∑"/>
                          <m:limLoc m:val="subSup"/>
                          <m:supHide m:val="on"/>
                          <m:ctrlPr>
                            <a:rPr lang="en-US" i="1" dirty="0">
                              <a:solidFill>
                                <a:schemeClr val="tx1"/>
                              </a:solidFill>
                              <a:latin typeface="Cambria Math" panose="02040503050406030204" pitchFamily="18" charset="0"/>
                            </a:rPr>
                          </m:ctrlPr>
                        </m:naryPr>
                        <m:sub>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𝑠</m:t>
                              </m:r>
                            </m:e>
                            <m:sup>
                              <m:r>
                                <a:rPr lang="en-US" i="1" dirty="0">
                                  <a:solidFill>
                                    <a:schemeClr val="tx1"/>
                                  </a:solidFill>
                                  <a:latin typeface="Cambria Math" panose="02040503050406030204" pitchFamily="18" charset="0"/>
                                </a:rPr>
                                <m:t>′</m:t>
                              </m:r>
                            </m:sup>
                          </m:sSup>
                        </m:sub>
                        <m:sup/>
                        <m:e>
                          <m:r>
                            <a:rPr lang="en-US" i="1" dirty="0">
                              <a:solidFill>
                                <a:schemeClr val="tx1"/>
                              </a:solidFill>
                              <a:latin typeface="Cambria Math" panose="02040503050406030204" pitchFamily="18" charset="0"/>
                            </a:rPr>
                            <m:t>𝑇</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𝑠</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𝑎</m:t>
                          </m:r>
                          <m:r>
                            <a:rPr lang="en-US" i="1" dirty="0">
                              <a:solidFill>
                                <a:schemeClr val="tx1"/>
                              </a:solidFill>
                              <a:latin typeface="Cambria Math" panose="02040503050406030204" pitchFamily="18" charset="0"/>
                            </a:rPr>
                            <m:t>,</m:t>
                          </m:r>
                        </m:e>
                      </m:nary>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𝑠</m:t>
                          </m:r>
                        </m:e>
                        <m:sup>
                          <m:r>
                            <a:rPr lang="en-US" i="1" dirty="0">
                              <a:solidFill>
                                <a:schemeClr val="tx1"/>
                              </a:solidFill>
                              <a:latin typeface="Cambria Math" panose="02040503050406030204" pitchFamily="18" charset="0"/>
                            </a:rPr>
                            <m:t>′</m:t>
                          </m:r>
                        </m:sup>
                      </m:sSup>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𝑈</m:t>
                      </m:r>
                      <m:r>
                        <a:rPr lang="en-US" i="1" dirty="0">
                          <a:solidFill>
                            <a:schemeClr val="tx1"/>
                          </a:solidFill>
                          <a:latin typeface="Cambria Math" panose="02040503050406030204" pitchFamily="18" charset="0"/>
                        </a:rPr>
                        <m:t>(</m:t>
                      </m:r>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𝑠</m:t>
                          </m:r>
                        </m:e>
                        <m:sup>
                          <m:r>
                            <a:rPr lang="en-US" i="1" dirty="0">
                              <a:solidFill>
                                <a:schemeClr val="tx1"/>
                              </a:solidFill>
                              <a:latin typeface="Cambria Math" panose="02040503050406030204" pitchFamily="18" charset="0"/>
                            </a:rPr>
                            <m:t>′</m:t>
                          </m:r>
                        </m:sup>
                      </m:sSup>
                      <m:r>
                        <a:rPr lang="en-US" i="1" dirty="0">
                          <a:solidFill>
                            <a:schemeClr val="tx1"/>
                          </a:solidFill>
                          <a:latin typeface="Cambria Math" panose="02040503050406030204" pitchFamily="18" charset="0"/>
                        </a:rPr>
                        <m:t>)</m:t>
                      </m:r>
                      <m:r>
                        <m:rPr>
                          <m:nor/>
                        </m:rPr>
                        <a:rPr lang="en-US" dirty="0"/>
                        <m:t>]</m:t>
                      </m:r>
                    </m:oMath>
                  </m:oMathPara>
                </a14:m>
                <a:endParaRPr lang="fa-IR" dirty="0"/>
              </a:p>
            </p:txBody>
          </p:sp>
        </mc:Choice>
        <mc:Fallback xmlns="">
          <p:sp>
            <p:nvSpPr>
              <p:cNvPr id="13" name="Rectangle: Rounded Corners 12">
                <a:extLst>
                  <a:ext uri="{FF2B5EF4-FFF2-40B4-BE49-F238E27FC236}">
                    <a16:creationId xmlns:a16="http://schemas.microsoft.com/office/drawing/2014/main" id="{917662B1-E383-4F58-A732-49364B1255EA}"/>
                  </a:ext>
                </a:extLst>
              </p:cNvPr>
              <p:cNvSpPr>
                <a:spLocks noRot="1" noChangeAspect="1" noMove="1" noResize="1" noEditPoints="1" noAdjustHandles="1" noChangeArrowheads="1" noChangeShapeType="1" noTextEdit="1"/>
              </p:cNvSpPr>
              <p:nvPr/>
            </p:nvSpPr>
            <p:spPr>
              <a:xfrm>
                <a:off x="6791661" y="5077609"/>
                <a:ext cx="4905487" cy="1075765"/>
              </a:xfrm>
              <a:prstGeom prst="roundRect">
                <a:avLst/>
              </a:prstGeom>
              <a:blipFill>
                <a:blip r:embed="rId5"/>
                <a:stretch>
                  <a:fillRect/>
                </a:stretch>
              </a:blipFill>
            </p:spPr>
            <p:txBody>
              <a:bodyPr/>
              <a:lstStyle/>
              <a:p>
                <a:r>
                  <a:rPr lang="fa-IR">
                    <a:noFill/>
                  </a:rPr>
                  <a:t> </a:t>
                </a:r>
              </a:p>
            </p:txBody>
          </p:sp>
        </mc:Fallback>
      </mc:AlternateContent>
      <p:cxnSp>
        <p:nvCxnSpPr>
          <p:cNvPr id="15" name="Connector: Elbow 14">
            <a:extLst>
              <a:ext uri="{FF2B5EF4-FFF2-40B4-BE49-F238E27FC236}">
                <a16:creationId xmlns:a16="http://schemas.microsoft.com/office/drawing/2014/main" id="{382A95E6-EC85-4FA3-B6E1-69B15EF8A051}"/>
              </a:ext>
            </a:extLst>
          </p:cNvPr>
          <p:cNvCxnSpPr>
            <a:stCxn id="13" idx="2"/>
          </p:cNvCxnSpPr>
          <p:nvPr/>
        </p:nvCxnSpPr>
        <p:spPr>
          <a:xfrm rot="5400000">
            <a:off x="6268123" y="3489064"/>
            <a:ext cx="311972" cy="56405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CE7FA866-1626-43F5-B5C1-704BD8355D65}"/>
              </a:ext>
            </a:extLst>
          </p:cNvPr>
          <p:cNvSpPr/>
          <p:nvPr/>
        </p:nvSpPr>
        <p:spPr>
          <a:xfrm>
            <a:off x="537883" y="5844092"/>
            <a:ext cx="2581835" cy="87674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Bellman equation</a:t>
            </a:r>
            <a:endParaRPr lang="fa-IR" dirty="0"/>
          </a:p>
        </p:txBody>
      </p:sp>
    </p:spTree>
    <p:extLst>
      <p:ext uri="{BB962C8B-B14F-4D97-AF65-F5344CB8AC3E}">
        <p14:creationId xmlns:p14="http://schemas.microsoft.com/office/powerpoint/2010/main" val="2717742282"/>
      </p:ext>
    </p:extLst>
  </p:cSld>
  <p:clrMapOvr>
    <a:masterClrMapping/>
  </p:clrMapOvr>
  <p:transition spd="slow">
    <p:circl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650" y="365329"/>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states</a:t>
            </a:r>
          </a:p>
        </p:txBody>
      </p:sp>
      <p:sp>
        <p:nvSpPr>
          <p:cNvPr id="3" name="Rectangle 2"/>
          <p:cNvSpPr/>
          <p:nvPr/>
        </p:nvSpPr>
        <p:spPr>
          <a:xfrm>
            <a:off x="354650" y="990597"/>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environments</a:t>
            </a:r>
          </a:p>
        </p:txBody>
      </p:sp>
      <p:sp>
        <p:nvSpPr>
          <p:cNvPr id="4" name="Rectangle 3"/>
          <p:cNvSpPr/>
          <p:nvPr/>
        </p:nvSpPr>
        <p:spPr>
          <a:xfrm>
            <a:off x="354650" y="1526845"/>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policies</a:t>
            </a:r>
          </a:p>
        </p:txBody>
      </p:sp>
      <p:sp>
        <p:nvSpPr>
          <p:cNvPr id="5" name="Rectangle 4"/>
          <p:cNvSpPr/>
          <p:nvPr/>
        </p:nvSpPr>
        <p:spPr>
          <a:xfrm>
            <a:off x="354650" y="2160659"/>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functions</a:t>
            </a:r>
          </a:p>
        </p:txBody>
      </p:sp>
      <p:sp>
        <p:nvSpPr>
          <p:cNvPr id="6" name="Rectangle 5"/>
          <p:cNvSpPr/>
          <p:nvPr/>
        </p:nvSpPr>
        <p:spPr>
          <a:xfrm>
            <a:off x="354650" y="2785927"/>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model?</a:t>
            </a:r>
          </a:p>
        </p:txBody>
      </p:sp>
      <p:sp>
        <p:nvSpPr>
          <p:cNvPr id="7" name="Rectangle 6"/>
          <p:cNvSpPr/>
          <p:nvPr/>
        </p:nvSpPr>
        <p:spPr>
          <a:xfrm>
            <a:off x="286284" y="3428284"/>
            <a:ext cx="7977499"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Sequential modeling</a:t>
            </a:r>
          </a:p>
        </p:txBody>
      </p:sp>
      <p:sp>
        <p:nvSpPr>
          <p:cNvPr id="8" name="Rectangle 7"/>
          <p:cNvSpPr/>
          <p:nvPr/>
        </p:nvSpPr>
        <p:spPr>
          <a:xfrm>
            <a:off x="354650" y="4020795"/>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Markov property</a:t>
            </a:r>
          </a:p>
        </p:txBody>
      </p:sp>
      <p:sp>
        <p:nvSpPr>
          <p:cNvPr id="9" name="Rectangle 8"/>
          <p:cNvSpPr/>
          <p:nvPr/>
        </p:nvSpPr>
        <p:spPr>
          <a:xfrm>
            <a:off x="354650" y="4646063"/>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Return and discounted factor</a:t>
            </a:r>
          </a:p>
        </p:txBody>
      </p:sp>
      <p:sp>
        <p:nvSpPr>
          <p:cNvPr id="10" name="Rectangle 9"/>
          <p:cNvSpPr/>
          <p:nvPr/>
        </p:nvSpPr>
        <p:spPr>
          <a:xfrm>
            <a:off x="354650" y="5292694"/>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MRP</a:t>
            </a:r>
          </a:p>
        </p:txBody>
      </p:sp>
      <p:sp>
        <p:nvSpPr>
          <p:cNvPr id="11" name="Rectangle 10"/>
          <p:cNvSpPr/>
          <p:nvPr/>
        </p:nvSpPr>
        <p:spPr>
          <a:xfrm>
            <a:off x="354650" y="5917962"/>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MDP</a:t>
            </a:r>
          </a:p>
        </p:txBody>
      </p:sp>
      <p:sp>
        <p:nvSpPr>
          <p:cNvPr id="12" name="Rectangle 11"/>
          <p:cNvSpPr/>
          <p:nvPr/>
        </p:nvSpPr>
        <p:spPr>
          <a:xfrm>
            <a:off x="8689649" y="356070"/>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 name="Rectangle 12"/>
          <p:cNvSpPr/>
          <p:nvPr/>
        </p:nvSpPr>
        <p:spPr>
          <a:xfrm>
            <a:off x="8689649" y="2785927"/>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14" name="Rectangle 13"/>
          <p:cNvSpPr/>
          <p:nvPr/>
        </p:nvSpPr>
        <p:spPr>
          <a:xfrm>
            <a:off x="8689649" y="990597"/>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5" name="Rectangle 14"/>
          <p:cNvSpPr/>
          <p:nvPr/>
        </p:nvSpPr>
        <p:spPr>
          <a:xfrm>
            <a:off x="8689649" y="152613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6" name="Rectangle 15"/>
          <p:cNvSpPr/>
          <p:nvPr/>
        </p:nvSpPr>
        <p:spPr>
          <a:xfrm>
            <a:off x="8689649" y="2160659"/>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7" name="Rectangle 16"/>
          <p:cNvSpPr/>
          <p:nvPr/>
        </p:nvSpPr>
        <p:spPr>
          <a:xfrm>
            <a:off x="8689649" y="3428284"/>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18" name="Rectangle 17"/>
          <p:cNvSpPr/>
          <p:nvPr/>
        </p:nvSpPr>
        <p:spPr>
          <a:xfrm>
            <a:off x="8689649" y="4020795"/>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14-15</a:t>
            </a:r>
          </a:p>
        </p:txBody>
      </p:sp>
      <p:sp>
        <p:nvSpPr>
          <p:cNvPr id="19" name="Rectangle 18"/>
          <p:cNvSpPr/>
          <p:nvPr/>
        </p:nvSpPr>
        <p:spPr>
          <a:xfrm>
            <a:off x="8689649" y="4650331"/>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20" name="Rectangle 19"/>
          <p:cNvSpPr/>
          <p:nvPr/>
        </p:nvSpPr>
        <p:spPr>
          <a:xfrm>
            <a:off x="8689649" y="5255663"/>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17-18</a:t>
            </a:r>
          </a:p>
        </p:txBody>
      </p:sp>
      <p:sp>
        <p:nvSpPr>
          <p:cNvPr id="21" name="Rectangle 20"/>
          <p:cNvSpPr/>
          <p:nvPr/>
        </p:nvSpPr>
        <p:spPr>
          <a:xfrm>
            <a:off x="8689649" y="591796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Tree>
    <p:extLst>
      <p:ext uri="{BB962C8B-B14F-4D97-AF65-F5344CB8AC3E}">
        <p14:creationId xmlns:p14="http://schemas.microsoft.com/office/powerpoint/2010/main" val="3874877276"/>
      </p:ext>
    </p:extLst>
  </p:cSld>
  <p:clrMapOvr>
    <a:masterClrMapping/>
  </p:clrMapOvr>
  <p:transition spd="slow">
    <p:circl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Rectangle 3"/>
          <p:cNvSpPr/>
          <p:nvPr/>
        </p:nvSpPr>
        <p:spPr>
          <a:xfrm>
            <a:off x="770021" y="500514"/>
            <a:ext cx="11030552" cy="10299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Sequential Decision Making</a:t>
            </a:r>
          </a:p>
        </p:txBody>
      </p:sp>
      <p:sp>
        <p:nvSpPr>
          <p:cNvPr id="5" name="Down Arrow 4"/>
          <p:cNvSpPr/>
          <p:nvPr/>
        </p:nvSpPr>
        <p:spPr>
          <a:xfrm>
            <a:off x="2358190" y="2117559"/>
            <a:ext cx="1520792" cy="1376412"/>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8422106" y="1867301"/>
            <a:ext cx="1549667" cy="1626670"/>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33137" y="3859731"/>
            <a:ext cx="5265019" cy="278170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Planning:</a:t>
            </a:r>
          </a:p>
          <a:p>
            <a:pPr marL="285750" indent="-285750">
              <a:buFont typeface="Arial" panose="020B0604020202020204" pitchFamily="34" charset="0"/>
              <a:buChar char="•"/>
            </a:pPr>
            <a:r>
              <a:rPr lang="en-US" dirty="0"/>
              <a:t>Model is known</a:t>
            </a:r>
          </a:p>
          <a:p>
            <a:pPr marL="285750" indent="-285750">
              <a:buFont typeface="Arial" panose="020B0604020202020204" pitchFamily="34" charset="0"/>
              <a:buChar char="•"/>
            </a:pPr>
            <a:r>
              <a:rPr lang="en-US" dirty="0"/>
              <a:t>Agent perform computation with its model</a:t>
            </a:r>
          </a:p>
          <a:p>
            <a:pPr marL="285750" indent="-285750">
              <a:buFont typeface="Arial" panose="020B0604020202020204" pitchFamily="34" charset="0"/>
              <a:buChar char="•"/>
            </a:pPr>
            <a:r>
              <a:rPr lang="en-US" dirty="0"/>
              <a:t>Agent improve policy</a:t>
            </a:r>
          </a:p>
          <a:p>
            <a:pPr marL="285750" indent="-285750" algn="ctr">
              <a:buFont typeface="Arial" panose="020B0604020202020204" pitchFamily="34" charset="0"/>
              <a:buChar char="•"/>
            </a:pPr>
            <a:endParaRPr lang="en-US" dirty="0"/>
          </a:p>
        </p:txBody>
      </p:sp>
      <p:sp>
        <p:nvSpPr>
          <p:cNvPr id="8" name="Rounded Rectangle 7"/>
          <p:cNvSpPr/>
          <p:nvPr/>
        </p:nvSpPr>
        <p:spPr>
          <a:xfrm>
            <a:off x="6246796" y="3850105"/>
            <a:ext cx="5553777" cy="285870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Reinforcement learning:</a:t>
            </a:r>
          </a:p>
          <a:p>
            <a:pPr marL="285750" indent="-285750">
              <a:buFont typeface="Arial" panose="020B0604020202020204" pitchFamily="34" charset="0"/>
              <a:buChar char="•"/>
            </a:pPr>
            <a:r>
              <a:rPr lang="en-US" dirty="0"/>
              <a:t>Model is unknown</a:t>
            </a:r>
          </a:p>
          <a:p>
            <a:pPr marL="285750" indent="-285750">
              <a:buFont typeface="Arial" panose="020B0604020202020204" pitchFamily="34" charset="0"/>
              <a:buChar char="•"/>
            </a:pPr>
            <a:r>
              <a:rPr lang="en-US" dirty="0"/>
              <a:t>Agent interact with environment</a:t>
            </a:r>
          </a:p>
          <a:p>
            <a:pPr marL="285750" indent="-285750">
              <a:buFont typeface="Arial" panose="020B0604020202020204" pitchFamily="34" charset="0"/>
              <a:buChar char="•"/>
            </a:pPr>
            <a:r>
              <a:rPr lang="en-US" dirty="0"/>
              <a:t>Agent improve it’s policy</a:t>
            </a:r>
          </a:p>
        </p:txBody>
      </p:sp>
    </p:spTree>
    <p:extLst>
      <p:ext uri="{BB962C8B-B14F-4D97-AF65-F5344CB8AC3E}">
        <p14:creationId xmlns:p14="http://schemas.microsoft.com/office/powerpoint/2010/main" val="2887398112"/>
      </p:ext>
    </p:extLst>
  </p:cSld>
  <p:clrMapOvr>
    <a:masterClrMapping/>
  </p:clrMapOvr>
  <p:transition spd="slow">
    <p:circl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Oval 2"/>
          <p:cNvSpPr/>
          <p:nvPr/>
        </p:nvSpPr>
        <p:spPr>
          <a:xfrm>
            <a:off x="3724977" y="298383"/>
            <a:ext cx="4552750" cy="1058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Markov property</a:t>
            </a:r>
          </a:p>
        </p:txBody>
      </p:sp>
      <mc:AlternateContent xmlns:mc="http://schemas.openxmlformats.org/markup-compatibility/2006" xmlns:a14="http://schemas.microsoft.com/office/drawing/2010/main">
        <mc:Choice Requires="a14">
          <p:graphicFrame>
            <p:nvGraphicFramePr>
              <p:cNvPr id="5" name="Diagram 4"/>
              <p:cNvGraphicFramePr/>
              <p:nvPr>
                <p:extLst>
                  <p:ext uri="{D42A27DB-BD31-4B8C-83A1-F6EECF244321}">
                    <p14:modId xmlns:p14="http://schemas.microsoft.com/office/powerpoint/2010/main" val="4131627113"/>
                  </p:ext>
                </p:extLst>
              </p:nvPr>
            </p:nvGraphicFramePr>
            <p:xfrm>
              <a:off x="423512" y="1530417"/>
              <a:ext cx="11300059" cy="1260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Diagram 4"/>
              <p:cNvGraphicFramePr/>
              <p:nvPr>
                <p:extLst>
                  <p:ext uri="{D42A27DB-BD31-4B8C-83A1-F6EECF244321}">
                    <p14:modId xmlns:p14="http://schemas.microsoft.com/office/powerpoint/2010/main" val="4131627113"/>
                  </p:ext>
                </p:extLst>
              </p:nvPr>
            </p:nvGraphicFramePr>
            <p:xfrm>
              <a:off x="423512" y="1530417"/>
              <a:ext cx="11300059" cy="12609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10" name="Diagram 9"/>
              <p:cNvGraphicFramePr/>
              <p:nvPr>
                <p:extLst>
                  <p:ext uri="{D42A27DB-BD31-4B8C-83A1-F6EECF244321}">
                    <p14:modId xmlns:p14="http://schemas.microsoft.com/office/powerpoint/2010/main" val="2257920007"/>
                  </p:ext>
                </p:extLst>
              </p:nvPr>
            </p:nvGraphicFramePr>
            <p:xfrm>
              <a:off x="413886" y="2945332"/>
              <a:ext cx="11165305" cy="11839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Choice>
        <mc:Fallback xmlns="">
          <p:graphicFrame>
            <p:nvGraphicFramePr>
              <p:cNvPr id="10" name="Diagram 9"/>
              <p:cNvGraphicFramePr/>
              <p:nvPr>
                <p:extLst>
                  <p:ext uri="{D42A27DB-BD31-4B8C-83A1-F6EECF244321}">
                    <p14:modId xmlns:p14="http://schemas.microsoft.com/office/powerpoint/2010/main" val="2257920007"/>
                  </p:ext>
                </p:extLst>
              </p:nvPr>
            </p:nvGraphicFramePr>
            <p:xfrm>
              <a:off x="413886" y="2945332"/>
              <a:ext cx="11165305" cy="1183906"/>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3133480112"/>
                  </p:ext>
                </p:extLst>
              </p:nvPr>
            </p:nvGraphicFramePr>
            <p:xfrm>
              <a:off x="423511" y="4305078"/>
              <a:ext cx="11117180" cy="2422980"/>
            </p:xfrm>
            <a:graphic>
              <a:graphicData uri="http://schemas.openxmlformats.org/drawingml/2006/table">
                <a:tbl>
                  <a:tblPr firstRow="1" bandRow="1">
                    <a:tableStyleId>{5C22544A-7EE6-4342-B048-85BDC9FD1C3A}</a:tableStyleId>
                  </a:tblPr>
                  <a:tblGrid>
                    <a:gridCol w="2223436">
                      <a:extLst>
                        <a:ext uri="{9D8B030D-6E8A-4147-A177-3AD203B41FA5}">
                          <a16:colId xmlns:a16="http://schemas.microsoft.com/office/drawing/2014/main" val="20000"/>
                        </a:ext>
                      </a:extLst>
                    </a:gridCol>
                    <a:gridCol w="2223436">
                      <a:extLst>
                        <a:ext uri="{9D8B030D-6E8A-4147-A177-3AD203B41FA5}">
                          <a16:colId xmlns:a16="http://schemas.microsoft.com/office/drawing/2014/main" val="20001"/>
                        </a:ext>
                      </a:extLst>
                    </a:gridCol>
                    <a:gridCol w="2223436">
                      <a:extLst>
                        <a:ext uri="{9D8B030D-6E8A-4147-A177-3AD203B41FA5}">
                          <a16:colId xmlns:a16="http://schemas.microsoft.com/office/drawing/2014/main" val="20002"/>
                        </a:ext>
                      </a:extLst>
                    </a:gridCol>
                    <a:gridCol w="2223436">
                      <a:extLst>
                        <a:ext uri="{9D8B030D-6E8A-4147-A177-3AD203B41FA5}">
                          <a16:colId xmlns:a16="http://schemas.microsoft.com/office/drawing/2014/main" val="20003"/>
                        </a:ext>
                      </a:extLst>
                    </a:gridCol>
                    <a:gridCol w="2223436">
                      <a:extLst>
                        <a:ext uri="{9D8B030D-6E8A-4147-A177-3AD203B41FA5}">
                          <a16:colId xmlns:a16="http://schemas.microsoft.com/office/drawing/2014/main" val="20004"/>
                        </a:ext>
                      </a:extLst>
                    </a:gridCol>
                  </a:tblGrid>
                  <a:tr h="484596">
                    <a:tc>
                      <a:txBody>
                        <a:bodyPr/>
                        <a:lstStyle/>
                        <a:p>
                          <a:pPr algn="ctr"/>
                          <a:endParaRPr lang="en-US" dirty="0"/>
                        </a:p>
                      </a:txBody>
                      <a:tcPr/>
                    </a:tc>
                    <a:tc>
                      <a:txBody>
                        <a:bodyPr/>
                        <a:lstStyle/>
                        <a:p>
                          <a:pPr algn="ctr"/>
                          <a:r>
                            <a:rPr lang="en-US" dirty="0"/>
                            <a:t>S’1</a:t>
                          </a:r>
                        </a:p>
                      </a:txBody>
                      <a:tcPr/>
                    </a:tc>
                    <a:tc>
                      <a:txBody>
                        <a:bodyPr/>
                        <a:lstStyle/>
                        <a:p>
                          <a:pPr algn="ctr"/>
                          <a:r>
                            <a:rPr lang="en-US" dirty="0"/>
                            <a:t>S’2</a:t>
                          </a:r>
                        </a:p>
                      </a:txBody>
                      <a:tcPr/>
                    </a:tc>
                    <a:tc>
                      <a:txBody>
                        <a:bodyPr/>
                        <a:lstStyle/>
                        <a:p>
                          <a:pPr algn="ctr"/>
                          <a:r>
                            <a:rPr lang="en-US" dirty="0"/>
                            <a: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1" i="1" dirty="0" smtClean="0">
                                        <a:latin typeface="Cambria Math" panose="02040503050406030204" pitchFamily="18" charset="0"/>
                                      </a:rPr>
                                      <m:t>𝒔</m:t>
                                    </m:r>
                                    <m:r>
                                      <a:rPr lang="en-US" b="1" i="1" dirty="0" smtClean="0">
                                        <a:latin typeface="Cambria Math" panose="02040503050406030204" pitchFamily="18" charset="0"/>
                                      </a:rPr>
                                      <m:t>′</m:t>
                                    </m:r>
                                  </m:e>
                                  <m:sub>
                                    <m:r>
                                      <a:rPr lang="en-US" b="1" i="1" dirty="0" smtClean="0">
                                        <a:latin typeface="Cambria Math" panose="02040503050406030204" pitchFamily="18" charset="0"/>
                                      </a:rPr>
                                      <m:t>𝒏</m:t>
                                    </m:r>
                                  </m:sub>
                                </m:sSub>
                              </m:oMath>
                            </m:oMathPara>
                          </a14:m>
                          <a:endParaRPr lang="en-US" dirty="0"/>
                        </a:p>
                      </a:txBody>
                      <a:tcPr/>
                    </a:tc>
                    <a:extLst>
                      <a:ext uri="{0D108BD9-81ED-4DB2-BD59-A6C34878D82A}">
                        <a16:rowId xmlns:a16="http://schemas.microsoft.com/office/drawing/2014/main" val="10000"/>
                      </a:ext>
                    </a:extLst>
                  </a:tr>
                  <a:tr h="484596">
                    <a:tc>
                      <a:txBody>
                        <a:bodyPr/>
                        <a:lstStyle/>
                        <a:p>
                          <a:pPr algn="ctr"/>
                          <a:r>
                            <a:rPr lang="en-US" dirty="0"/>
                            <a:t>s1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11</m:t>
                                    </m:r>
                                  </m:sub>
                                </m:sSub>
                              </m:oMath>
                            </m:oMathPara>
                          </a14:m>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r>
                                      <a:rPr lang="en-US" b="0" i="1" smtClean="0">
                                        <a:latin typeface="Cambria Math" panose="02040503050406030204" pitchFamily="18" charset="0"/>
                                      </a:rPr>
                                      <m:t>𝑛</m:t>
                                    </m:r>
                                  </m:sub>
                                </m:sSub>
                              </m:oMath>
                            </m:oMathPara>
                          </a14:m>
                          <a:endParaRPr lang="en-US" dirty="0"/>
                        </a:p>
                      </a:txBody>
                      <a:tcPr/>
                    </a:tc>
                    <a:extLst>
                      <a:ext uri="{0D108BD9-81ED-4DB2-BD59-A6C34878D82A}">
                        <a16:rowId xmlns:a16="http://schemas.microsoft.com/office/drawing/2014/main" val="10001"/>
                      </a:ext>
                    </a:extLst>
                  </a:tr>
                  <a:tr h="484596">
                    <a:tc>
                      <a:txBody>
                        <a:bodyPr/>
                        <a:lstStyle/>
                        <a:p>
                          <a:pPr algn="ctr"/>
                          <a:r>
                            <a:rPr lang="en-US" dirty="0"/>
                            <a:t>s2</a:t>
                          </a:r>
                        </a:p>
                      </a:txBody>
                      <a:tcPr/>
                    </a:tc>
                    <a:tc>
                      <a:txBody>
                        <a:bodyPr/>
                        <a:lstStyle/>
                        <a:p>
                          <a:pPr algn="ctr"/>
                          <a:endParaRPr lang="en-US"/>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a:p>
                      </a:txBody>
                      <a:tcPr/>
                    </a:tc>
                    <a:extLst>
                      <a:ext uri="{0D108BD9-81ED-4DB2-BD59-A6C34878D82A}">
                        <a16:rowId xmlns:a16="http://schemas.microsoft.com/office/drawing/2014/main" val="10002"/>
                      </a:ext>
                    </a:extLst>
                  </a:tr>
                  <a:tr h="484596">
                    <a:tc>
                      <a:txBody>
                        <a:bodyPr/>
                        <a:lstStyle/>
                        <a:p>
                          <a:pPr algn="ctr"/>
                          <a:r>
                            <a:rPr lang="en-US" dirty="0"/>
                            <a:t>..</a:t>
                          </a:r>
                        </a:p>
                      </a:txBody>
                      <a:tcPr/>
                    </a:tc>
                    <a:tc>
                      <a:txBody>
                        <a:bodyPr/>
                        <a:lstStyle/>
                        <a:p>
                          <a:pPr algn="ctr"/>
                          <a:endParaRPr lang="en-US"/>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a:p>
                      </a:txBody>
                      <a:tcPr/>
                    </a:tc>
                    <a:extLst>
                      <a:ext uri="{0D108BD9-81ED-4DB2-BD59-A6C34878D82A}">
                        <a16:rowId xmlns:a16="http://schemas.microsoft.com/office/drawing/2014/main" val="10003"/>
                      </a:ext>
                    </a:extLst>
                  </a:tr>
                  <a:tr h="484596">
                    <a:tc>
                      <a:txBody>
                        <a:bodyP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𝑛</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US" i="0" dirty="0"/>
                        </a:p>
                      </a:txBody>
                      <a:tcPr/>
                    </a:tc>
                    <a:tc>
                      <a:txBody>
                        <a:bodyPr/>
                        <a:lstStyle/>
                        <a:p>
                          <a:pPr algn="ctr"/>
                          <a:r>
                            <a:rPr lang="en-US" dirty="0"/>
                            <a:t>..</a:t>
                          </a:r>
                        </a:p>
                      </a:txBody>
                      <a:tcPr/>
                    </a:tc>
                    <a:tc>
                      <a:txBody>
                        <a:bodyPr/>
                        <a:lstStyle/>
                        <a:p>
                          <a:pPr algn="ctr"/>
                          <a:r>
                            <a:rPr lang="en-US" dirty="0"/>
                            <a: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𝑛𝑛</m:t>
                                    </m:r>
                                  </m:sub>
                                </m:sSub>
                              </m:oMath>
                            </m:oMathPara>
                          </a14:m>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3133480112"/>
                  </p:ext>
                </p:extLst>
              </p:nvPr>
            </p:nvGraphicFramePr>
            <p:xfrm>
              <a:off x="423511" y="4305078"/>
              <a:ext cx="11117180" cy="2422980"/>
            </p:xfrm>
            <a:graphic>
              <a:graphicData uri="http://schemas.openxmlformats.org/drawingml/2006/table">
                <a:tbl>
                  <a:tblPr firstRow="1" bandRow="1">
                    <a:tableStyleId>{5C22544A-7EE6-4342-B048-85BDC9FD1C3A}</a:tableStyleId>
                  </a:tblPr>
                  <a:tblGrid>
                    <a:gridCol w="2223436"/>
                    <a:gridCol w="2223436"/>
                    <a:gridCol w="2223436"/>
                    <a:gridCol w="2223436"/>
                    <a:gridCol w="2223436"/>
                  </a:tblGrid>
                  <a:tr h="484596">
                    <a:tc>
                      <a:txBody>
                        <a:bodyPr/>
                        <a:lstStyle/>
                        <a:p>
                          <a:pPr algn="ctr"/>
                          <a:endParaRPr lang="en-US" dirty="0"/>
                        </a:p>
                      </a:txBody>
                      <a:tcPr/>
                    </a:tc>
                    <a:tc>
                      <a:txBody>
                        <a:bodyPr/>
                        <a:lstStyle/>
                        <a:p>
                          <a:pPr algn="ctr"/>
                          <a:r>
                            <a:rPr lang="en-US" dirty="0" smtClean="0"/>
                            <a:t>S’1</a:t>
                          </a:r>
                          <a:endParaRPr lang="en-US" dirty="0"/>
                        </a:p>
                      </a:txBody>
                      <a:tcPr/>
                    </a:tc>
                    <a:tc>
                      <a:txBody>
                        <a:bodyPr/>
                        <a:lstStyle/>
                        <a:p>
                          <a:pPr algn="ctr"/>
                          <a:r>
                            <a:rPr lang="en-US" dirty="0" smtClean="0"/>
                            <a:t>S’2</a:t>
                          </a:r>
                          <a:endParaRPr lang="en-US" dirty="0"/>
                        </a:p>
                      </a:txBody>
                      <a:tcPr/>
                    </a:tc>
                    <a:tc>
                      <a:txBody>
                        <a:bodyPr/>
                        <a:lstStyle/>
                        <a:p>
                          <a:pPr algn="ctr"/>
                          <a:r>
                            <a:rPr lang="en-US" dirty="0" smtClean="0"/>
                            <a:t>…</a:t>
                          </a:r>
                          <a:endParaRPr lang="en-US" dirty="0"/>
                        </a:p>
                      </a:txBody>
                      <a:tcPr/>
                    </a:tc>
                    <a:tc>
                      <a:txBody>
                        <a:bodyPr/>
                        <a:lstStyle/>
                        <a:p>
                          <a:endParaRPr lang="en-US"/>
                        </a:p>
                      </a:txBody>
                      <a:tcPr>
                        <a:blipFill rotWithShape="0">
                          <a:blip r:embed="rId20"/>
                          <a:stretch>
                            <a:fillRect l="-400274" t="-6250" r="-1096" b="-400000"/>
                          </a:stretch>
                        </a:blipFill>
                      </a:tcPr>
                    </a:tc>
                  </a:tr>
                  <a:tr h="484596">
                    <a:tc>
                      <a:txBody>
                        <a:bodyPr/>
                        <a:lstStyle/>
                        <a:p>
                          <a:pPr algn="ctr"/>
                          <a:r>
                            <a:rPr lang="en-US" dirty="0" smtClean="0"/>
                            <a:t>s1</a:t>
                          </a:r>
                          <a:endParaRPr lang="en-US" dirty="0"/>
                        </a:p>
                      </a:txBody>
                      <a:tcPr/>
                    </a:tc>
                    <a:tc>
                      <a:txBody>
                        <a:bodyPr/>
                        <a:lstStyle/>
                        <a:p>
                          <a:endParaRPr lang="en-US"/>
                        </a:p>
                      </a:txBody>
                      <a:tcPr>
                        <a:blipFill rotWithShape="0">
                          <a:blip r:embed="rId20"/>
                          <a:stretch>
                            <a:fillRect l="-100274" t="-107595" r="-301096" b="-305063"/>
                          </a:stretch>
                        </a:blipFill>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endParaRPr lang="en-US"/>
                        </a:p>
                      </a:txBody>
                      <a:tcPr>
                        <a:blipFill rotWithShape="0">
                          <a:blip r:embed="rId20"/>
                          <a:stretch>
                            <a:fillRect l="-400274" t="-107595" r="-1096" b="-305063"/>
                          </a:stretch>
                        </a:blipFill>
                      </a:tcPr>
                    </a:tc>
                  </a:tr>
                  <a:tr h="484596">
                    <a:tc>
                      <a:txBody>
                        <a:bodyPr/>
                        <a:lstStyle/>
                        <a:p>
                          <a:pPr algn="ctr"/>
                          <a:r>
                            <a:rPr lang="en-US" dirty="0" smtClean="0"/>
                            <a:t>s2</a:t>
                          </a:r>
                          <a:endParaRPr lang="en-US" dirty="0"/>
                        </a:p>
                      </a:txBody>
                      <a:tcPr/>
                    </a:tc>
                    <a:tc>
                      <a:txBody>
                        <a:bodyPr/>
                        <a:lstStyle/>
                        <a:p>
                          <a:pPr algn="ctr"/>
                          <a:endParaRPr lang="en-US"/>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endParaRPr lang="en-US"/>
                        </a:p>
                      </a:txBody>
                      <a:tcPr/>
                    </a:tc>
                  </a:tr>
                  <a:tr h="484596">
                    <a:tc>
                      <a:txBody>
                        <a:bodyPr/>
                        <a:lstStyle/>
                        <a:p>
                          <a:pPr algn="ctr"/>
                          <a:r>
                            <a:rPr lang="en-US" dirty="0" smtClean="0"/>
                            <a:t>..</a:t>
                          </a:r>
                          <a:endParaRPr lang="en-US" dirty="0"/>
                        </a:p>
                      </a:txBody>
                      <a:tcPr/>
                    </a:tc>
                    <a:tc>
                      <a:txBody>
                        <a:bodyPr/>
                        <a:lstStyle/>
                        <a:p>
                          <a:pPr algn="ctr"/>
                          <a:endParaRPr lang="en-US"/>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endParaRPr lang="en-US"/>
                        </a:p>
                      </a:txBody>
                      <a:tcPr/>
                    </a:tc>
                  </a:tr>
                  <a:tr h="484596">
                    <a:tc>
                      <a:txBody>
                        <a:bodyPr/>
                        <a:lstStyle/>
                        <a:p>
                          <a:endParaRPr lang="en-US"/>
                        </a:p>
                      </a:txBody>
                      <a:tcPr>
                        <a:blipFill rotWithShape="0">
                          <a:blip r:embed="rId20"/>
                          <a:stretch>
                            <a:fillRect l="-274" t="-403750" r="-401096" b="-2500"/>
                          </a:stretch>
                        </a:blipFill>
                      </a:tcPr>
                    </a:tc>
                    <a:tc>
                      <a:txBody>
                        <a:bodyPr/>
                        <a:lstStyle/>
                        <a:p>
                          <a:endParaRPr lang="en-US"/>
                        </a:p>
                      </a:txBody>
                      <a:tcPr>
                        <a:blipFill rotWithShape="0">
                          <a:blip r:embed="rId20"/>
                          <a:stretch>
                            <a:fillRect l="-100274" t="-403750" r="-301096" b="-2500"/>
                          </a:stretch>
                        </a:blipFill>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endParaRPr lang="en-US"/>
                        </a:p>
                      </a:txBody>
                      <a:tcPr>
                        <a:blipFill rotWithShape="0">
                          <a:blip r:embed="rId20"/>
                          <a:stretch>
                            <a:fillRect l="-400274" t="-403750" r="-1096" b="-2500"/>
                          </a:stretch>
                        </a:blipFill>
                      </a:tcPr>
                    </a:tc>
                  </a:tr>
                </a:tbl>
              </a:graphicData>
            </a:graphic>
          </p:graphicFrame>
        </mc:Fallback>
      </mc:AlternateContent>
    </p:spTree>
    <p:extLst>
      <p:ext uri="{BB962C8B-B14F-4D97-AF65-F5344CB8AC3E}">
        <p14:creationId xmlns:p14="http://schemas.microsoft.com/office/powerpoint/2010/main" val="733794595"/>
      </p:ext>
    </p:extLst>
  </p:cSld>
  <p:clrMapOvr>
    <a:masterClrMapping/>
  </p:clrMapOvr>
  <p:transition spd="slow">
    <p:circl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1062147" y="445168"/>
            <a:ext cx="2415941" cy="13667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Markov reward process</a:t>
            </a:r>
          </a:p>
        </p:txBody>
      </p:sp>
      <p:sp>
        <p:nvSpPr>
          <p:cNvPr id="3" name="Oval 2"/>
          <p:cNvSpPr/>
          <p:nvPr/>
        </p:nvSpPr>
        <p:spPr>
          <a:xfrm>
            <a:off x="4996775" y="486075"/>
            <a:ext cx="2329314" cy="12512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Markov process</a:t>
            </a:r>
          </a:p>
        </p:txBody>
      </p:sp>
      <p:sp>
        <p:nvSpPr>
          <p:cNvPr id="4" name="Oval 3"/>
          <p:cNvSpPr/>
          <p:nvPr/>
        </p:nvSpPr>
        <p:spPr>
          <a:xfrm>
            <a:off x="9087093" y="519764"/>
            <a:ext cx="2494626" cy="121759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Markov decision process</a:t>
            </a:r>
          </a:p>
        </p:txBody>
      </p:sp>
      <p:sp>
        <p:nvSpPr>
          <p:cNvPr id="7" name="Down Arrow 6"/>
          <p:cNvSpPr/>
          <p:nvPr/>
        </p:nvSpPr>
        <p:spPr>
          <a:xfrm>
            <a:off x="5935799" y="181195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2027801" y="188655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10092090" y="188655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3880" y="3341412"/>
            <a:ext cx="3773102" cy="18572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30" y="3193748"/>
            <a:ext cx="3573992" cy="24452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2940" y="3193748"/>
            <a:ext cx="3131261" cy="24452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cxnSp>
        <p:nvCxnSpPr>
          <p:cNvPr id="11" name="Straight Arrow Connector 10"/>
          <p:cNvCxnSpPr>
            <a:stCxn id="3" idx="6"/>
            <a:endCxn id="4" idx="2"/>
          </p:cNvCxnSpPr>
          <p:nvPr/>
        </p:nvCxnSpPr>
        <p:spPr>
          <a:xfrm>
            <a:off x="7326089" y="1111718"/>
            <a:ext cx="1761004" cy="16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3" idx="2"/>
            <a:endCxn id="2" idx="6"/>
          </p:cNvCxnSpPr>
          <p:nvPr/>
        </p:nvCxnSpPr>
        <p:spPr>
          <a:xfrm flipH="1">
            <a:off x="3478088" y="1111718"/>
            <a:ext cx="1518687" cy="16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0442"/>
      </p:ext>
    </p:extLst>
  </p:cSld>
  <p:clrMapOvr>
    <a:masterClrMapping/>
  </p:clrMapOvr>
  <p:transition spd="slow">
    <p:circl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346508" y="394488"/>
            <a:ext cx="2656573" cy="12320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MRP</a:t>
            </a:r>
          </a:p>
        </p:txBody>
      </p:sp>
      <p:sp>
        <p:nvSpPr>
          <p:cNvPr id="5" name="Oval 4"/>
          <p:cNvSpPr/>
          <p:nvPr/>
        </p:nvSpPr>
        <p:spPr>
          <a:xfrm>
            <a:off x="4673065" y="567890"/>
            <a:ext cx="2281187" cy="895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function</a:t>
            </a:r>
          </a:p>
        </p:txBody>
      </p:sp>
      <mc:AlternateContent xmlns:mc="http://schemas.openxmlformats.org/markup-compatibility/2006" xmlns:a14="http://schemas.microsoft.com/office/drawing/2010/main">
        <mc:Choice Requires="a14">
          <p:sp>
            <p:nvSpPr>
              <p:cNvPr id="9" name="TextBox 8"/>
              <p:cNvSpPr txBox="1"/>
              <p:nvPr/>
            </p:nvSpPr>
            <p:spPr>
              <a:xfrm>
                <a:off x="9105498" y="1426725"/>
                <a:ext cx="2656573" cy="369332"/>
              </a:xfrm>
              <a:prstGeom prst="rect">
                <a:avLst/>
              </a:prstGeom>
              <a:solidFill>
                <a:srgbClr val="FFFF00"/>
              </a:solidFill>
            </p:spPr>
            <p:txBody>
              <a:bodyPr wrap="square" rtlCol="0">
                <a:spAutoFit/>
              </a:bodyPr>
              <a:lstStyle/>
              <a:p>
                <a:r>
                  <a:rPr lang="en-US" dirty="0"/>
                  <a:t>V(s)=E</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105498" y="1426725"/>
                <a:ext cx="2656573" cy="369332"/>
              </a:xfrm>
              <a:prstGeom prst="rect">
                <a:avLst/>
              </a:prstGeom>
              <a:blipFill rotWithShape="0">
                <a:blip r:embed="rId2"/>
                <a:stretch>
                  <a:fillRect l="-2069" t="-8197" b="-24590"/>
                </a:stretch>
              </a:blipFill>
            </p:spPr>
            <p:txBody>
              <a:bodyPr/>
              <a:lstStyle/>
              <a:p>
                <a:r>
                  <a:rPr lang="en-US">
                    <a:noFill/>
                  </a:rPr>
                  <a:t> </a:t>
                </a:r>
              </a:p>
            </p:txBody>
          </p:sp>
        </mc:Fallback>
      </mc:AlternateContent>
      <p:cxnSp>
        <p:nvCxnSpPr>
          <p:cNvPr id="11" name="Elbow Connector 10"/>
          <p:cNvCxnSpPr/>
          <p:nvPr/>
        </p:nvCxnSpPr>
        <p:spPr>
          <a:xfrm rot="5400000">
            <a:off x="9555917" y="2537475"/>
            <a:ext cx="1559805" cy="1766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252" y="4670508"/>
            <a:ext cx="4829849" cy="2000529"/>
          </a:xfrm>
          <a:prstGeom prst="rect">
            <a:avLst/>
          </a:prstGeom>
        </p:spPr>
      </p:pic>
      <p:sp>
        <p:nvSpPr>
          <p:cNvPr id="15" name="Oval 14"/>
          <p:cNvSpPr/>
          <p:nvPr/>
        </p:nvSpPr>
        <p:spPr>
          <a:xfrm>
            <a:off x="9369176" y="3484973"/>
            <a:ext cx="1756611" cy="767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Bellman equation</a:t>
            </a:r>
          </a:p>
        </p:txBody>
      </p:sp>
      <p:cxnSp>
        <p:nvCxnSpPr>
          <p:cNvPr id="25" name="Straight Arrow Connector 24"/>
          <p:cNvCxnSpPr/>
          <p:nvPr/>
        </p:nvCxnSpPr>
        <p:spPr>
          <a:xfrm flipH="1">
            <a:off x="5409398" y="5814421"/>
            <a:ext cx="1174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p:cNvSpPr/>
              <p:nvPr/>
            </p:nvSpPr>
            <p:spPr>
              <a:xfrm>
                <a:off x="1674795" y="5155090"/>
                <a:ext cx="3609473" cy="131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V(s)=E</a:t>
                </a:r>
                <a14:m>
                  <m:oMath xmlns:m="http://schemas.openxmlformats.org/officeDocument/2006/math">
                    <m:d>
                      <m:dPr>
                        <m:ctrlPr>
                          <a:rPr lang="en-US" i="1" smtClean="0">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𝛾</m:t>
                        </m:r>
                        <m:r>
                          <a:rPr lang="en-US" b="0" i="1" smtClean="0">
                            <a:solidFill>
                              <a:schemeClr val="tx1"/>
                            </a:solidFill>
                            <a:latin typeface="Cambria Math" panose="02040503050406030204" pitchFamily="18" charset="0"/>
                            <a:ea typeface="Cambria Math" panose="02040503050406030204" pitchFamily="18" charset="0"/>
                          </a:rPr>
                          <m:t>𝑣</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e>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e>
                    </m:d>
                  </m:oMath>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74795" y="5155090"/>
                <a:ext cx="3609473" cy="1318661"/>
              </a:xfrm>
              <a:prstGeom prst="rect">
                <a:avLst/>
              </a:prstGeom>
              <a:blipFill rotWithShape="0">
                <a:blip r:embed="rId4"/>
                <a:stretch>
                  <a:fillRect/>
                </a:stretch>
              </a:blipFill>
            </p:spPr>
            <p:txBody>
              <a:bodyPr/>
              <a:lstStyle/>
              <a:p>
                <a:r>
                  <a:rPr lang="en-US">
                    <a:noFill/>
                  </a:rPr>
                  <a:t> </a:t>
                </a:r>
              </a:p>
            </p:txBody>
          </p:sp>
        </mc:Fallback>
      </mc:AlternateContent>
      <p:cxnSp>
        <p:nvCxnSpPr>
          <p:cNvPr id="28" name="Straight Arrow Connector 27"/>
          <p:cNvCxnSpPr>
            <a:stCxn id="2" idx="6"/>
            <a:endCxn id="5" idx="2"/>
          </p:cNvCxnSpPr>
          <p:nvPr/>
        </p:nvCxnSpPr>
        <p:spPr>
          <a:xfrm>
            <a:off x="3003081" y="1010505"/>
            <a:ext cx="1669984" cy="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5" idx="6"/>
            <a:endCxn id="9" idx="0"/>
          </p:cNvCxnSpPr>
          <p:nvPr/>
        </p:nvCxnSpPr>
        <p:spPr>
          <a:xfrm>
            <a:off x="6954252" y="1015465"/>
            <a:ext cx="3479533" cy="4112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46" idx="1"/>
          </p:cNvCxnSpPr>
          <p:nvPr/>
        </p:nvCxnSpPr>
        <p:spPr>
          <a:xfrm rot="5400000" flipH="1" flipV="1">
            <a:off x="126927" y="3611505"/>
            <a:ext cx="2524947" cy="9885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6" idx="1"/>
          </p:cNvCxnSpPr>
          <p:nvPr/>
        </p:nvCxnSpPr>
        <p:spPr>
          <a:xfrm flipH="1">
            <a:off x="895149" y="5814421"/>
            <a:ext cx="7796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95149" y="5368228"/>
            <a:ext cx="0" cy="446193"/>
          </a:xfrm>
          <a:prstGeom prst="line">
            <a:avLst/>
          </a:prstGeom>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3652" y="2047833"/>
            <a:ext cx="2808440" cy="1590897"/>
          </a:xfrm>
          <a:prstGeom prst="rect">
            <a:avLst/>
          </a:prstGeom>
        </p:spPr>
      </p:pic>
      <p:cxnSp>
        <p:nvCxnSpPr>
          <p:cNvPr id="48" name="Straight Arrow Connector 47"/>
          <p:cNvCxnSpPr/>
          <p:nvPr/>
        </p:nvCxnSpPr>
        <p:spPr>
          <a:xfrm>
            <a:off x="4716379" y="2721566"/>
            <a:ext cx="693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5" name="Diagram 54"/>
              <p:cNvGraphicFramePr/>
              <p:nvPr>
                <p:extLst>
                  <p:ext uri="{D42A27DB-BD31-4B8C-83A1-F6EECF244321}">
                    <p14:modId xmlns:p14="http://schemas.microsoft.com/office/powerpoint/2010/main" val="2674691134"/>
                  </p:ext>
                </p:extLst>
              </p:nvPr>
            </p:nvGraphicFramePr>
            <p:xfrm>
              <a:off x="5699299" y="2047833"/>
              <a:ext cx="3195587" cy="3725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Choice>
        <mc:Fallback xmlns="">
          <p:graphicFrame>
            <p:nvGraphicFramePr>
              <p:cNvPr id="55" name="Diagram 54"/>
              <p:cNvGraphicFramePr/>
              <p:nvPr>
                <p:extLst>
                  <p:ext uri="{D42A27DB-BD31-4B8C-83A1-F6EECF244321}">
                    <p14:modId xmlns:p14="http://schemas.microsoft.com/office/powerpoint/2010/main" val="2674691134"/>
                  </p:ext>
                </p:extLst>
              </p:nvPr>
            </p:nvGraphicFramePr>
            <p:xfrm>
              <a:off x="5699299" y="2047833"/>
              <a:ext cx="3195587" cy="3725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Fallback>
      </mc:AlternateContent>
      <mc:AlternateContent xmlns:mc="http://schemas.openxmlformats.org/markup-compatibility/2006" xmlns:a14="http://schemas.microsoft.com/office/drawing/2010/main">
        <mc:Choice Requires="a14">
          <p:graphicFrame>
            <p:nvGraphicFramePr>
              <p:cNvPr id="54" name="Diagram 53"/>
              <p:cNvGraphicFramePr/>
              <p:nvPr>
                <p:extLst>
                  <p:ext uri="{D42A27DB-BD31-4B8C-83A1-F6EECF244321}">
                    <p14:modId xmlns:p14="http://schemas.microsoft.com/office/powerpoint/2010/main" val="1710303439"/>
                  </p:ext>
                </p:extLst>
              </p:nvPr>
            </p:nvGraphicFramePr>
            <p:xfrm>
              <a:off x="5712594" y="3038719"/>
              <a:ext cx="3195587" cy="37253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mc:Choice>
        <mc:Fallback xmlns="">
          <p:graphicFrame>
            <p:nvGraphicFramePr>
              <p:cNvPr id="54" name="Diagram 53"/>
              <p:cNvGraphicFramePr/>
              <p:nvPr>
                <p:extLst>
                  <p:ext uri="{D42A27DB-BD31-4B8C-83A1-F6EECF244321}">
                    <p14:modId xmlns:p14="http://schemas.microsoft.com/office/powerpoint/2010/main" val="1710303439"/>
                  </p:ext>
                </p:extLst>
              </p:nvPr>
            </p:nvGraphicFramePr>
            <p:xfrm>
              <a:off x="5712594" y="3038719"/>
              <a:ext cx="3195587" cy="37253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mc:Fallback>
      </mc:AlternateContent>
      <p:cxnSp>
        <p:nvCxnSpPr>
          <p:cNvPr id="4" name="Straight Arrow Connector 3"/>
          <p:cNvCxnSpPr/>
          <p:nvPr/>
        </p:nvCxnSpPr>
        <p:spPr>
          <a:xfrm>
            <a:off x="7297093" y="2462543"/>
            <a:ext cx="9054" cy="470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Left Brace 6"/>
          <p:cNvSpPr/>
          <p:nvPr/>
        </p:nvSpPr>
        <p:spPr>
          <a:xfrm>
            <a:off x="5522614" y="1955549"/>
            <a:ext cx="244443" cy="15294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Elbow Connector 12"/>
          <p:cNvCxnSpPr>
            <a:stCxn id="15" idx="4"/>
            <a:endCxn id="14" idx="0"/>
          </p:cNvCxnSpPr>
          <p:nvPr/>
        </p:nvCxnSpPr>
        <p:spPr>
          <a:xfrm rot="5400000">
            <a:off x="9599130" y="4022156"/>
            <a:ext cx="418400" cy="8783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307588"/>
      </p:ext>
    </p:extLst>
  </p:cSld>
  <p:clrMapOvr>
    <a:masterClrMapping/>
  </p:clrMapOvr>
  <p:transition spd="slow">
    <p:circl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Oval 2"/>
          <p:cNvSpPr/>
          <p:nvPr/>
        </p:nvSpPr>
        <p:spPr>
          <a:xfrm>
            <a:off x="471638" y="558265"/>
            <a:ext cx="2184935" cy="110690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MRP</a:t>
            </a:r>
          </a:p>
        </p:txBody>
      </p:sp>
      <p:sp>
        <p:nvSpPr>
          <p:cNvPr id="4" name="Right Arrow 3"/>
          <p:cNvSpPr/>
          <p:nvPr/>
        </p:nvSpPr>
        <p:spPr>
          <a:xfrm>
            <a:off x="2916455" y="904775"/>
            <a:ext cx="2387065" cy="539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78905" y="774833"/>
            <a:ext cx="5553777" cy="7988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Bellman Equation Matrix Form</a:t>
            </a:r>
          </a:p>
        </p:txBody>
      </p:sp>
      <mc:AlternateContent xmlns:mc="http://schemas.openxmlformats.org/markup-compatibility/2006" xmlns:a14="http://schemas.microsoft.com/office/drawing/2010/main">
        <mc:Choice Requires="a14">
          <p:graphicFrame>
            <p:nvGraphicFramePr>
              <p:cNvPr id="8" name="Diagram 7"/>
              <p:cNvGraphicFramePr/>
              <p:nvPr>
                <p:extLst>
                  <p:ext uri="{D42A27DB-BD31-4B8C-83A1-F6EECF244321}">
                    <p14:modId xmlns:p14="http://schemas.microsoft.com/office/powerpoint/2010/main" val="4261331700"/>
                  </p:ext>
                </p:extLst>
              </p:nvPr>
            </p:nvGraphicFramePr>
            <p:xfrm>
              <a:off x="2752825" y="2136808"/>
              <a:ext cx="5702968" cy="616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8" name="Diagram 7"/>
              <p:cNvGraphicFramePr/>
              <p:nvPr>
                <p:extLst>
                  <p:ext uri="{D42A27DB-BD31-4B8C-83A1-F6EECF244321}">
                    <p14:modId xmlns:p14="http://schemas.microsoft.com/office/powerpoint/2010/main" val="4261331700"/>
                  </p:ext>
                </p:extLst>
              </p:nvPr>
            </p:nvGraphicFramePr>
            <p:xfrm>
              <a:off x="2752825" y="2136808"/>
              <a:ext cx="5702968" cy="6160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6045" y="3447529"/>
            <a:ext cx="7036338" cy="1714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ight Arrow 10"/>
          <p:cNvSpPr/>
          <p:nvPr/>
        </p:nvSpPr>
        <p:spPr>
          <a:xfrm>
            <a:off x="5159141" y="2337374"/>
            <a:ext cx="1973179" cy="346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7238198" y="2337374"/>
                <a:ext cx="3994484" cy="307777"/>
              </a:xfrm>
              <a:prstGeom prst="rect">
                <a:avLst/>
              </a:prstGeom>
              <a:solidFill>
                <a:srgbClr val="FFFF00"/>
              </a:solidFill>
            </p:spPr>
            <p:txBody>
              <a:bodyPr wrap="square" rtlCol="0">
                <a:spAutoFit/>
              </a:bodyPr>
              <a:lstStyle/>
              <a:p>
                <a:r>
                  <a:rPr lang="en-US" sz="1400" dirty="0"/>
                  <a:t>V=R+</a:t>
                </a:r>
                <a14:m>
                  <m:oMath xmlns:m="http://schemas.openxmlformats.org/officeDocument/2006/math">
                    <m:r>
                      <a:rPr lang="en-US" sz="140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𝑃𝑉</m:t>
                    </m:r>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𝑃</m:t>
                        </m:r>
                      </m:e>
                    </m:d>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𝑅</m:t>
                    </m:r>
                    <m:r>
                      <a:rPr lang="en-US" sz="1400" b="0" i="1" smtClean="0">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𝑉</m:t>
                    </m:r>
                    <m:r>
                      <a:rPr lang="en-US" sz="1400" b="0" i="1" smtClean="0">
                        <a:solidFill>
                          <a:srgbClr val="FF0000"/>
                        </a:solidFill>
                        <a:latin typeface="Cambria Math" panose="02040503050406030204" pitchFamily="18" charset="0"/>
                        <a:ea typeface="Cambria Math" panose="02040503050406030204" pitchFamily="18" charset="0"/>
                      </a:rPr>
                      <m:t>=</m:t>
                    </m:r>
                    <m:sSup>
                      <m:sSupPr>
                        <m:ctrlPr>
                          <a:rPr lang="en-US" sz="1400" b="0" i="1" smtClean="0">
                            <a:solidFill>
                              <a:srgbClr val="FF0000"/>
                            </a:solidFill>
                            <a:latin typeface="Cambria Math" panose="02040503050406030204" pitchFamily="18" charset="0"/>
                            <a:ea typeface="Cambria Math" panose="02040503050406030204" pitchFamily="18" charset="0"/>
                          </a:rPr>
                        </m:ctrlPr>
                      </m:sSupPr>
                      <m:e>
                        <m:r>
                          <a:rPr lang="en-US" sz="1400" b="0" i="1" smtClean="0">
                            <a:solidFill>
                              <a:srgbClr val="FF0000"/>
                            </a:solidFill>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1</m:t>
                        </m:r>
                        <m:r>
                          <a:rPr lang="en-US" sz="1400" b="0" i="1" smtClean="0">
                            <a:solidFill>
                              <a:srgbClr val="FF0000"/>
                            </a:solidFill>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𝛾</m:t>
                        </m:r>
                        <m:r>
                          <a:rPr lang="en-US" sz="1400" b="0" i="1" smtClean="0">
                            <a:solidFill>
                              <a:srgbClr val="FF0000"/>
                            </a:solidFill>
                            <a:latin typeface="Cambria Math" panose="02040503050406030204" pitchFamily="18" charset="0"/>
                            <a:ea typeface="Cambria Math" panose="02040503050406030204" pitchFamily="18" charset="0"/>
                          </a:rPr>
                          <m:t>𝑃</m:t>
                        </m:r>
                        <m:r>
                          <a:rPr lang="en-US" sz="1400" b="0" i="1" smtClean="0">
                            <a:solidFill>
                              <a:srgbClr val="FF0000"/>
                            </a:solidFill>
                            <a:latin typeface="Cambria Math" panose="02040503050406030204" pitchFamily="18" charset="0"/>
                            <a:ea typeface="Cambria Math" panose="02040503050406030204" pitchFamily="18" charset="0"/>
                          </a:rPr>
                          <m:t>)</m:t>
                        </m:r>
                      </m:e>
                      <m:sup>
                        <m:r>
                          <a:rPr lang="en-US" sz="1400" b="0" i="1" smtClean="0">
                            <a:solidFill>
                              <a:srgbClr val="FF0000"/>
                            </a:solidFill>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1</m:t>
                        </m:r>
                      </m:sup>
                    </m:sSup>
                    <m:r>
                      <a:rPr lang="en-US" sz="1400" b="0" i="1" smtClean="0">
                        <a:solidFill>
                          <a:srgbClr val="FF0000"/>
                        </a:solidFill>
                        <a:latin typeface="Cambria Math" panose="02040503050406030204" pitchFamily="18" charset="0"/>
                        <a:ea typeface="Cambria Math" panose="02040503050406030204" pitchFamily="18" charset="0"/>
                      </a:rPr>
                      <m:t>𝑅</m:t>
                    </m:r>
                  </m:oMath>
                </a14:m>
                <a:endParaRPr lang="en-US" sz="1400" dirty="0">
                  <a:solidFill>
                    <a:srgbClr val="FF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238198" y="2337374"/>
                <a:ext cx="3994484" cy="307777"/>
              </a:xfrm>
              <a:prstGeom prst="rect">
                <a:avLst/>
              </a:prstGeom>
              <a:blipFill rotWithShape="0">
                <a:blip r:embed="rId12"/>
                <a:stretch>
                  <a:fillRect l="-457" b="-21569"/>
                </a:stretch>
              </a:blipFill>
            </p:spPr>
            <p:txBody>
              <a:bodyPr/>
              <a:lstStyle/>
              <a:p>
                <a:r>
                  <a:rPr lang="en-US">
                    <a:noFill/>
                  </a:rPr>
                  <a:t> </a:t>
                </a:r>
              </a:p>
            </p:txBody>
          </p:sp>
        </mc:Fallback>
      </mc:AlternateContent>
      <p:cxnSp>
        <p:nvCxnSpPr>
          <p:cNvPr id="14" name="Elbow Connector 13"/>
          <p:cNvCxnSpPr>
            <a:endCxn id="15" idx="1"/>
          </p:cNvCxnSpPr>
          <p:nvPr/>
        </p:nvCxnSpPr>
        <p:spPr>
          <a:xfrm rot="16200000" flipH="1">
            <a:off x="-158818" y="3566159"/>
            <a:ext cx="4331370" cy="10299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521819" y="5794408"/>
            <a:ext cx="7026442" cy="9047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should solve large MRP with iterative methods</a:t>
            </a:r>
          </a:p>
        </p:txBody>
      </p:sp>
      <p:cxnSp>
        <p:nvCxnSpPr>
          <p:cNvPr id="18" name="Elbow Connector 17"/>
          <p:cNvCxnSpPr>
            <a:stCxn id="5" idx="3"/>
            <a:endCxn id="8" idx="1"/>
          </p:cNvCxnSpPr>
          <p:nvPr/>
        </p:nvCxnSpPr>
        <p:spPr>
          <a:xfrm flipH="1">
            <a:off x="2752825" y="1174282"/>
            <a:ext cx="8479857" cy="1270534"/>
          </a:xfrm>
          <a:prstGeom prst="bentConnector5">
            <a:avLst>
              <a:gd name="adj1" fmla="val -2696"/>
              <a:gd name="adj2" fmla="val 53598"/>
              <a:gd name="adj3" fmla="val 1026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705726" y="2839453"/>
            <a:ext cx="0" cy="51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27503"/>
      </p:ext>
    </p:extLst>
  </p:cSld>
  <p:clrMapOvr>
    <a:masterClrMapping/>
  </p:clrMapOvr>
  <p:transition spd="slow">
    <p:circl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279133" y="308008"/>
            <a:ext cx="3128210" cy="110690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MDP</a:t>
            </a:r>
          </a:p>
        </p:txBody>
      </p:sp>
      <p:sp>
        <p:nvSpPr>
          <p:cNvPr id="3" name="Right Arrow 2"/>
          <p:cNvSpPr/>
          <p:nvPr/>
        </p:nvSpPr>
        <p:spPr>
          <a:xfrm>
            <a:off x="3715352" y="741145"/>
            <a:ext cx="2656572" cy="433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612556" y="308008"/>
            <a:ext cx="3946358" cy="112134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MRP+Actions</a:t>
            </a:r>
          </a:p>
        </p:txBody>
      </p:sp>
      <p:sp>
        <p:nvSpPr>
          <p:cNvPr id="6" name="Rectangle 5"/>
          <p:cNvSpPr/>
          <p:nvPr/>
        </p:nvSpPr>
        <p:spPr>
          <a:xfrm>
            <a:off x="1645920" y="2050181"/>
            <a:ext cx="2916455" cy="7411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have actions so we should define policies</a:t>
            </a:r>
          </a:p>
        </p:txBody>
      </p:sp>
      <p:cxnSp>
        <p:nvCxnSpPr>
          <p:cNvPr id="8" name="Elbow Connector 7"/>
          <p:cNvCxnSpPr>
            <a:stCxn id="5" idx="6"/>
            <a:endCxn id="6" idx="1"/>
          </p:cNvCxnSpPr>
          <p:nvPr/>
        </p:nvCxnSpPr>
        <p:spPr>
          <a:xfrm flipH="1">
            <a:off x="1645920" y="868680"/>
            <a:ext cx="8912994" cy="1552074"/>
          </a:xfrm>
          <a:prstGeom prst="bentConnector5">
            <a:avLst>
              <a:gd name="adj1" fmla="val -2565"/>
              <a:gd name="adj2" fmla="val 56124"/>
              <a:gd name="adj3" fmla="val 102565"/>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5804036" y="2236088"/>
                <a:ext cx="3234088" cy="369332"/>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𝜋</m:t>
                      </m:r>
                      <m:d>
                        <m:dPr>
                          <m:ctrlPr>
                            <a:rPr lang="en-US"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804036" y="2236088"/>
                <a:ext cx="3234088" cy="369332"/>
              </a:xfrm>
              <a:prstGeom prst="rect">
                <a:avLst/>
              </a:prstGeom>
              <a:blipFill rotWithShape="0">
                <a:blip r:embed="rId2"/>
                <a:stretch>
                  <a:fillRect/>
                </a:stretch>
              </a:blipFill>
            </p:spPr>
            <p:txBody>
              <a:bodyPr/>
              <a:lstStyle/>
              <a:p>
                <a:r>
                  <a:rPr lang="en-US">
                    <a:noFill/>
                  </a:rPr>
                  <a:t> </a:t>
                </a:r>
              </a:p>
            </p:txBody>
          </p:sp>
        </mc:Fallback>
      </mc:AlternateContent>
      <p:cxnSp>
        <p:nvCxnSpPr>
          <p:cNvPr id="17" name="Straight Arrow Connector 16"/>
          <p:cNvCxnSpPr>
            <a:stCxn id="6" idx="3"/>
            <a:endCxn id="9" idx="1"/>
          </p:cNvCxnSpPr>
          <p:nvPr/>
        </p:nvCxnSpPr>
        <p:spPr>
          <a:xfrm>
            <a:off x="4562375" y="2420754"/>
            <a:ext cx="1241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038124" y="2420754"/>
            <a:ext cx="702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846644" y="2236088"/>
            <a:ext cx="187692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Policies are stationary</a:t>
            </a:r>
          </a:p>
          <a:p>
            <a:pPr algn="ctr"/>
            <a:r>
              <a:rPr lang="en-US" sz="1200" dirty="0"/>
              <a:t>(time-independent)</a:t>
            </a:r>
          </a:p>
        </p:txBody>
      </p:sp>
      <p:sp>
        <p:nvSpPr>
          <p:cNvPr id="21" name="Rectangle 20"/>
          <p:cNvSpPr/>
          <p:nvPr/>
        </p:nvSpPr>
        <p:spPr>
          <a:xfrm>
            <a:off x="1645920" y="3436219"/>
            <a:ext cx="3474720" cy="77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rewrite our model with respect to policy</a:t>
            </a:r>
          </a:p>
        </p:txBody>
      </p:sp>
      <p:cxnSp>
        <p:nvCxnSpPr>
          <p:cNvPr id="23" name="Elbow Connector 22"/>
          <p:cNvCxnSpPr>
            <a:stCxn id="20" idx="3"/>
            <a:endCxn id="21" idx="1"/>
          </p:cNvCxnSpPr>
          <p:nvPr/>
        </p:nvCxnSpPr>
        <p:spPr>
          <a:xfrm flipH="1">
            <a:off x="1645920" y="2420754"/>
            <a:ext cx="10077651" cy="1405288"/>
          </a:xfrm>
          <a:prstGeom prst="bentConnector5">
            <a:avLst>
              <a:gd name="adj1" fmla="val -2268"/>
              <a:gd name="adj2" fmla="val 42700"/>
              <a:gd name="adj3" fmla="val 102268"/>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6" name="Diagram 25"/>
              <p:cNvGraphicFramePr/>
              <p:nvPr>
                <p:extLst>
                  <p:ext uri="{D42A27DB-BD31-4B8C-83A1-F6EECF244321}">
                    <p14:modId xmlns:p14="http://schemas.microsoft.com/office/powerpoint/2010/main" val="113541335"/>
                  </p:ext>
                </p:extLst>
              </p:nvPr>
            </p:nvGraphicFramePr>
            <p:xfrm>
              <a:off x="6323798" y="3297807"/>
              <a:ext cx="3830854" cy="1446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26" name="Diagram 25"/>
              <p:cNvGraphicFramePr/>
              <p:nvPr>
                <p:extLst>
                  <p:ext uri="{D42A27DB-BD31-4B8C-83A1-F6EECF244321}">
                    <p14:modId xmlns:p14="http://schemas.microsoft.com/office/powerpoint/2010/main" val="113541335"/>
                  </p:ext>
                </p:extLst>
              </p:nvPr>
            </p:nvGraphicFramePr>
            <p:xfrm>
              <a:off x="6323798" y="3297807"/>
              <a:ext cx="3830854" cy="14462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cxnSp>
        <p:nvCxnSpPr>
          <p:cNvPr id="28" name="Elbow Connector 27"/>
          <p:cNvCxnSpPr>
            <a:endCxn id="26" idx="1"/>
          </p:cNvCxnSpPr>
          <p:nvPr/>
        </p:nvCxnSpPr>
        <p:spPr>
          <a:xfrm>
            <a:off x="5183205" y="3826042"/>
            <a:ext cx="1140593" cy="1949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9" name="Diagram 38"/>
              <p:cNvGraphicFramePr/>
              <p:nvPr>
                <p:extLst>
                  <p:ext uri="{D42A27DB-BD31-4B8C-83A1-F6EECF244321}">
                    <p14:modId xmlns:p14="http://schemas.microsoft.com/office/powerpoint/2010/main" val="1861640128"/>
                  </p:ext>
                </p:extLst>
              </p:nvPr>
            </p:nvGraphicFramePr>
            <p:xfrm>
              <a:off x="1713298" y="5621152"/>
              <a:ext cx="3407342" cy="102028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Choice>
        <mc:Fallback xmlns="">
          <p:graphicFrame>
            <p:nvGraphicFramePr>
              <p:cNvPr id="39" name="Diagram 38"/>
              <p:cNvGraphicFramePr/>
              <p:nvPr>
                <p:extLst>
                  <p:ext uri="{D42A27DB-BD31-4B8C-83A1-F6EECF244321}">
                    <p14:modId xmlns:p14="http://schemas.microsoft.com/office/powerpoint/2010/main" val="1861640128"/>
                  </p:ext>
                </p:extLst>
              </p:nvPr>
            </p:nvGraphicFramePr>
            <p:xfrm>
              <a:off x="1713298" y="5621152"/>
              <a:ext cx="3407342" cy="102028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mc:Fallback>
      </mc:AlternateContent>
      <p:cxnSp>
        <p:nvCxnSpPr>
          <p:cNvPr id="41" name="Elbow Connector 40"/>
          <p:cNvCxnSpPr>
            <a:stCxn id="2" idx="3"/>
            <a:endCxn id="39" idx="1"/>
          </p:cNvCxnSpPr>
          <p:nvPr/>
        </p:nvCxnSpPr>
        <p:spPr>
          <a:xfrm rot="16200000" flipH="1">
            <a:off x="-1213967" y="3204026"/>
            <a:ext cx="4878481" cy="976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349455" y="5674091"/>
            <a:ext cx="1573302"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Bellman equations</a:t>
            </a:r>
          </a:p>
        </p:txBody>
      </p:sp>
      <p:cxnSp>
        <p:nvCxnSpPr>
          <p:cNvPr id="12" name="Straight Arrow Connector 11"/>
          <p:cNvCxnSpPr>
            <a:endCxn id="22" idx="2"/>
          </p:cNvCxnSpPr>
          <p:nvPr/>
        </p:nvCxnSpPr>
        <p:spPr>
          <a:xfrm>
            <a:off x="3481726" y="6131291"/>
            <a:ext cx="1867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4" name="Diagram 23"/>
              <p:cNvGraphicFramePr/>
              <p:nvPr>
                <p:extLst>
                  <p:ext uri="{D42A27DB-BD31-4B8C-83A1-F6EECF244321}">
                    <p14:modId xmlns:p14="http://schemas.microsoft.com/office/powerpoint/2010/main" val="622602199"/>
                  </p:ext>
                </p:extLst>
              </p:nvPr>
            </p:nvGraphicFramePr>
            <p:xfrm>
              <a:off x="7489225" y="5558588"/>
              <a:ext cx="4234346" cy="1145406"/>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mc:Choice>
        <mc:Fallback xmlns="">
          <p:graphicFrame>
            <p:nvGraphicFramePr>
              <p:cNvPr id="24" name="Diagram 23"/>
              <p:cNvGraphicFramePr/>
              <p:nvPr>
                <p:extLst>
                  <p:ext uri="{D42A27DB-BD31-4B8C-83A1-F6EECF244321}">
                    <p14:modId xmlns:p14="http://schemas.microsoft.com/office/powerpoint/2010/main" val="622602199"/>
                  </p:ext>
                </p:extLst>
              </p:nvPr>
            </p:nvGraphicFramePr>
            <p:xfrm>
              <a:off x="7489225" y="5558588"/>
              <a:ext cx="4234346" cy="1145406"/>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mc:Fallback>
      </mc:AlternateContent>
      <p:cxnSp>
        <p:nvCxnSpPr>
          <p:cNvPr id="15" name="Straight Arrow Connector 14"/>
          <p:cNvCxnSpPr>
            <a:stCxn id="22" idx="6"/>
          </p:cNvCxnSpPr>
          <p:nvPr/>
        </p:nvCxnSpPr>
        <p:spPr>
          <a:xfrm>
            <a:off x="6922757" y="6131291"/>
            <a:ext cx="52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228439"/>
      </p:ext>
    </p:extLst>
  </p:cSld>
  <p:clrMapOvr>
    <a:masterClrMapping/>
  </p:clrMapOvr>
  <p:transition spd="slow">
    <p:circl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p:cNvSpPr/>
              <p:nvPr/>
            </p:nvSpPr>
            <p:spPr>
              <a:xfrm>
                <a:off x="520184" y="2298234"/>
                <a:ext cx="2788927" cy="372538"/>
              </a:xfrm>
              <a:prstGeom prst="rect">
                <a:avLst/>
              </a:prstGeom>
              <a:solidFill>
                <a:srgbClr val="FFFF00"/>
              </a:solidFill>
            </p:spPr>
            <p:txBody>
              <a:bodyPr wrap="square">
                <a:spAutoFit/>
              </a:bodyPr>
              <a:lstStyle/>
              <a:p>
                <a:pPr lvl="0"/>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i="1" smtClean="0">
                            <a:latin typeface="Cambria Math" panose="02040503050406030204" pitchFamily="18" charset="0"/>
                            <a:ea typeface="Cambria Math" panose="02040503050406030204" pitchFamily="18" charset="0"/>
                          </a:rPr>
                          <m:t>𝜋</m:t>
                        </m:r>
                      </m:sub>
                    </m:sSub>
                  </m:oMath>
                </a14:m>
                <a:r>
                  <a:rPr lang="en-US" dirty="0"/>
                  <a:t>(s)=</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1"/>
                          </m:rPr>
                          <a:rPr lang="en-US" b="0" i="1" smtClean="0">
                            <a:latin typeface="Cambria Math" panose="02040503050406030204" pitchFamily="18" charset="0"/>
                          </a:rPr>
                          <m:t>𝑎</m:t>
                        </m:r>
                        <m:r>
                          <a:rPr lang="en-US" i="1">
                            <a:latin typeface="Cambria Math" panose="02040503050406030204" pitchFamily="18" charset="0"/>
                          </a:rPr>
                          <m:t>𝜖</m:t>
                        </m:r>
                        <m:r>
                          <a:rPr lang="en-US" b="0" i="1" smtClean="0">
                            <a:latin typeface="Cambria Math" panose="02040503050406030204" pitchFamily="18" charset="0"/>
                          </a:rPr>
                          <m:t>𝐴</m:t>
                        </m:r>
                      </m:sub>
                      <m:sup/>
                      <m:e>
                        <m:r>
                          <a:rPr lang="en-US" i="1" smtClean="0">
                            <a:latin typeface="Cambria Math" panose="02040503050406030204" pitchFamily="18" charset="0"/>
                            <a:ea typeface="Cambria Math" panose="02040503050406030204" pitchFamily="18" charset="0"/>
                          </a:rPr>
                          <m:t>𝜋</m:t>
                        </m:r>
                        <m:d>
                          <m:dPr>
                            <m:ctrlPr>
                              <a:rPr lang="en-US"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nary>
                  </m:oMath>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520184" y="2298234"/>
                <a:ext cx="2788927" cy="372538"/>
              </a:xfrm>
              <a:prstGeom prst="rect">
                <a:avLst/>
              </a:prstGeom>
              <a:blipFill rotWithShape="0">
                <a:blip r:embed="rId11"/>
                <a:stretch>
                  <a:fillRect t="-119672" b="-183607"/>
                </a:stretch>
              </a:blipFill>
            </p:spPr>
            <p:txBody>
              <a:bodyPr/>
              <a:lstStyle/>
              <a:p>
                <a:r>
                  <a:rPr lang="en-US">
                    <a:noFill/>
                  </a:rPr>
                  <a:t> </a:t>
                </a:r>
              </a:p>
            </p:txBody>
          </p:sp>
        </mc:Fallback>
      </mc:AlternateContent>
      <p:sp>
        <p:nvSpPr>
          <p:cNvPr id="4" name="Right Arrow 3"/>
          <p:cNvSpPr/>
          <p:nvPr/>
        </p:nvSpPr>
        <p:spPr>
          <a:xfrm>
            <a:off x="3362552" y="2365409"/>
            <a:ext cx="1426731" cy="27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86798" y="1660965"/>
            <a:ext cx="2835498" cy="1881131"/>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08497" y="1413281"/>
            <a:ext cx="3372321" cy="2276793"/>
          </a:xfrm>
          <a:prstGeom prst="rect">
            <a:avLst/>
          </a:prstGeom>
          <a:ln>
            <a:noFill/>
          </a:ln>
          <a:effectLst>
            <a:outerShdw blurRad="292100" dist="139700" dir="2700000" algn="tl" rotWithShape="0">
              <a:srgbClr val="333333">
                <a:alpha val="65000"/>
              </a:srgbClr>
            </a:outerShdw>
          </a:effectLst>
        </p:spPr>
      </p:pic>
      <p:sp>
        <p:nvSpPr>
          <p:cNvPr id="17" name="Right Arrow 16"/>
          <p:cNvSpPr/>
          <p:nvPr/>
        </p:nvSpPr>
        <p:spPr>
          <a:xfrm>
            <a:off x="7894622" y="2413660"/>
            <a:ext cx="506994" cy="257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p:cNvSpPr/>
              <p:nvPr/>
            </p:nvSpPr>
            <p:spPr>
              <a:xfrm>
                <a:off x="1143197" y="5279088"/>
                <a:ext cx="4331827" cy="391902"/>
              </a:xfrm>
              <a:prstGeom prst="rect">
                <a:avLst/>
              </a:prstGeom>
              <a:solidFill>
                <a:srgbClr val="FFFF00"/>
              </a:solidFill>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oMath>
                </a14:m>
                <a:r>
                  <a:rPr lang="en-US" dirty="0"/>
                  <a:t>(s)=</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1"/>
                          </m:rPr>
                          <a:rPr lang="en-US" i="1">
                            <a:latin typeface="Cambria Math" panose="02040503050406030204" pitchFamily="18" charset="0"/>
                          </a:rPr>
                          <m:t>𝑎</m:t>
                        </m:r>
                        <m:r>
                          <a:rPr lang="en-US" i="1">
                            <a:latin typeface="Cambria Math" panose="02040503050406030204" pitchFamily="18" charset="0"/>
                          </a:rPr>
                          <m:t>𝜖</m:t>
                        </m:r>
                        <m:r>
                          <a:rPr lang="en-US" i="1">
                            <a:latin typeface="Cambria Math" panose="02040503050406030204" pitchFamily="18" charset="0"/>
                          </a:rPr>
                          <m:t>𝐴</m:t>
                        </m:r>
                      </m:sub>
                      <m:sup/>
                      <m:e>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Sup>
                          <m:sSubSupPr>
                            <m:ctrlPr>
                              <a:rPr lang="en-US" i="1">
                                <a:latin typeface="Cambria Math" panose="02040503050406030204" pitchFamily="18" charset="0"/>
                              </a:rPr>
                            </m:ctrlPr>
                          </m:sSubSupPr>
                          <m:e>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nary>
                          <m:naryPr>
                            <m:chr m:val="∑"/>
                            <m:supHide m:val="on"/>
                            <m:ctrlPr>
                              <a:rPr lang="en-US" i="1">
                                <a:latin typeface="Cambria Math" panose="02040503050406030204" pitchFamily="18" charset="0"/>
                                <a:ea typeface="Cambria Math" panose="02040503050406030204" pitchFamily="18" charset="0"/>
                              </a:rPr>
                            </m:ctrlPr>
                          </m:naryPr>
                          <m:sub>
                            <m:sSup>
                              <m:sSupPr>
                                <m:ctrlPr>
                                  <a:rPr lang="en-US" i="1">
                                    <a:latin typeface="Cambria Math" panose="02040503050406030204" pitchFamily="18" charset="0"/>
                                    <a:ea typeface="Cambria Math" panose="02040503050406030204" pitchFamily="18" charset="0"/>
                                  </a:rPr>
                                </m:ctrlPr>
                              </m:sSupPr>
                              <m:e>
                                <m:r>
                                  <m:rPr>
                                    <m:brk m:alnAt="7"/>
                                  </m:rP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m:rPr>
                                <m:brk m:alnAt="7"/>
                              </m:rP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𝑆</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sub>
                              <m:sup>
                                <m:r>
                                  <a:rPr lang="en-US" i="1">
                                    <a:latin typeface="Cambria Math" panose="02040503050406030204" pitchFamily="18" charset="0"/>
                                    <a:ea typeface="Cambria Math" panose="02040503050406030204" pitchFamily="18" charset="0"/>
                                  </a:rPr>
                                  <m:t>𝑎</m:t>
                                </m:r>
                              </m:sup>
                            </m:sSubSup>
                          </m:e>
                        </m:nary>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t>
                        </m:r>
                        <m:r>
                          <m:rPr>
                            <m:nor/>
                          </m:rPr>
                          <a:rPr lang="en-US" dirty="0"/>
                          <m:t> </m:t>
                        </m:r>
                      </m:e>
                    </m:nary>
                  </m:oMath>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1143197" y="5279088"/>
                <a:ext cx="4331827" cy="391902"/>
              </a:xfrm>
              <a:prstGeom prst="rect">
                <a:avLst/>
              </a:prstGeom>
              <a:blipFill rotWithShape="0">
                <a:blip r:embed="rId14"/>
                <a:stretch>
                  <a:fillRect t="-112500" b="-171875"/>
                </a:stretch>
              </a:blipFill>
            </p:spPr>
            <p:txBody>
              <a:bodyPr/>
              <a:lstStyle/>
              <a:p>
                <a:r>
                  <a:rPr lang="en-US">
                    <a:noFill/>
                  </a:rPr>
                  <a:t> </a:t>
                </a:r>
              </a:p>
            </p:txBody>
          </p:sp>
        </mc:Fallback>
      </mc:AlternateContent>
      <p:cxnSp>
        <p:nvCxnSpPr>
          <p:cNvPr id="22" name="Elbow Connector 21"/>
          <p:cNvCxnSpPr>
            <a:stCxn id="14" idx="3"/>
            <a:endCxn id="20" idx="1"/>
          </p:cNvCxnSpPr>
          <p:nvPr/>
        </p:nvCxnSpPr>
        <p:spPr>
          <a:xfrm flipH="1">
            <a:off x="1143197" y="2551678"/>
            <a:ext cx="10737621" cy="2923361"/>
          </a:xfrm>
          <a:prstGeom prst="bentConnector5">
            <a:avLst>
              <a:gd name="adj1" fmla="val -2129"/>
              <a:gd name="adj2" fmla="val 66119"/>
              <a:gd name="adj3" fmla="val 102129"/>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ight Arrow 22"/>
          <p:cNvSpPr/>
          <p:nvPr/>
        </p:nvSpPr>
        <p:spPr>
          <a:xfrm>
            <a:off x="5674838" y="5343991"/>
            <a:ext cx="2002055" cy="262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905751" y="4964900"/>
            <a:ext cx="2300035" cy="102027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Bellman expectation equation for value function</a:t>
            </a:r>
          </a:p>
        </p:txBody>
      </p:sp>
      <p:sp>
        <p:nvSpPr>
          <p:cNvPr id="8" name="Oval 7"/>
          <p:cNvSpPr/>
          <p:nvPr/>
        </p:nvSpPr>
        <p:spPr>
          <a:xfrm>
            <a:off x="385530" y="201145"/>
            <a:ext cx="3327539" cy="9868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Bellman expectation equation (value-function)</a:t>
            </a:r>
          </a:p>
        </p:txBody>
      </p:sp>
      <p:sp>
        <p:nvSpPr>
          <p:cNvPr id="9" name="Down Arrow 8"/>
          <p:cNvSpPr/>
          <p:nvPr/>
        </p:nvSpPr>
        <p:spPr>
          <a:xfrm>
            <a:off x="1914647" y="1339913"/>
            <a:ext cx="269306" cy="769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683428"/>
      </p:ext>
    </p:extLst>
  </p:cSld>
  <p:clrMapOvr>
    <a:masterClrMapping/>
  </p:clrMapOvr>
  <p:transition spd="slow">
    <p:circl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p:cNvSpPr/>
              <p:nvPr/>
            </p:nvSpPr>
            <p:spPr>
              <a:xfrm>
                <a:off x="310307" y="2353446"/>
                <a:ext cx="2788927" cy="325410"/>
              </a:xfrm>
              <a:prstGeom prst="rect">
                <a:avLst/>
              </a:prstGeom>
              <a:solidFill>
                <a:srgbClr val="FFFF00"/>
              </a:solidFill>
            </p:spPr>
            <p:txBody>
              <a:bodyPr wrap="square">
                <a:spAutoFit/>
              </a:bodyPr>
              <a:lstStyle/>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oMath>
                </a14:m>
                <a:r>
                  <a:rPr lang="en-US" sz="1400" dirty="0"/>
                  <a:t>(s,a)=</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i="1">
                            <a:latin typeface="Cambria Math" panose="02040503050406030204" pitchFamily="18" charset="0"/>
                          </a:rPr>
                          <m:t>𝑠</m:t>
                        </m:r>
                      </m:sub>
                      <m:sup>
                        <m:r>
                          <a:rPr lang="en-US" sz="1400" i="1">
                            <a:latin typeface="Cambria Math" panose="02040503050406030204" pitchFamily="18" charset="0"/>
                          </a:rPr>
                          <m:t>𝑎</m:t>
                        </m:r>
                      </m:sup>
                    </m:sSubSup>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𝛾</m:t>
                    </m:r>
                    <m:nary>
                      <m:naryPr>
                        <m:chr m:val="∑"/>
                        <m:supHide m:val="on"/>
                        <m:ctrlPr>
                          <a:rPr lang="en-US" sz="1400" i="1">
                            <a:latin typeface="Cambria Math" panose="02040503050406030204" pitchFamily="18" charset="0"/>
                            <a:ea typeface="Cambria Math" panose="02040503050406030204" pitchFamily="18" charset="0"/>
                          </a:rPr>
                        </m:ctrlPr>
                      </m:naryPr>
                      <m:sub>
                        <m:sSup>
                          <m:sSupPr>
                            <m:ctrlPr>
                              <a:rPr lang="en-US" sz="1400" i="1">
                                <a:latin typeface="Cambria Math" panose="02040503050406030204" pitchFamily="18" charset="0"/>
                                <a:ea typeface="Cambria Math" panose="02040503050406030204" pitchFamily="18" charset="0"/>
                              </a:rPr>
                            </m:ctrlPr>
                          </m:sSupPr>
                          <m:e>
                            <m:r>
                              <m:rPr>
                                <m:brk m:alnAt="7"/>
                              </m:rPr>
                              <a:rPr lang="en-US" sz="1400" i="1">
                                <a:latin typeface="Cambria Math" panose="02040503050406030204" pitchFamily="18" charset="0"/>
                                <a:ea typeface="Cambria Math" panose="02040503050406030204" pitchFamily="18" charset="0"/>
                              </a:rPr>
                              <m:t>𝑠</m:t>
                            </m:r>
                          </m:e>
                          <m:sup>
                            <m:r>
                              <a:rPr lang="en-US" sz="1400" i="1">
                                <a:latin typeface="Cambria Math" panose="02040503050406030204" pitchFamily="18" charset="0"/>
                                <a:ea typeface="Cambria Math" panose="02040503050406030204" pitchFamily="18" charset="0"/>
                              </a:rPr>
                              <m:t>′</m:t>
                            </m:r>
                          </m:sup>
                        </m:sSup>
                        <m:r>
                          <m:rPr>
                            <m:brk m:alnAt="7"/>
                          </m:rPr>
                          <a:rPr lang="en-US" sz="1400" i="1">
                            <a:latin typeface="Cambria Math" panose="02040503050406030204" pitchFamily="18" charset="0"/>
                            <a:ea typeface="Cambria Math" panose="02040503050406030204" pitchFamily="18" charset="0"/>
                          </a:rPr>
                          <m:t>𝜖</m:t>
                        </m:r>
                        <m:r>
                          <a:rPr lang="en-US" sz="1400" i="1">
                            <a:latin typeface="Cambria Math" panose="02040503050406030204" pitchFamily="18" charset="0"/>
                            <a:ea typeface="Cambria Math" panose="02040503050406030204" pitchFamily="18" charset="0"/>
                          </a:rPr>
                          <m:t>𝑆</m:t>
                        </m:r>
                      </m:sub>
                      <m:sup/>
                      <m:e>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𝑃</m:t>
                            </m:r>
                          </m:e>
                          <m:sub>
                            <m:r>
                              <a:rPr lang="en-US" sz="1400" i="1">
                                <a:latin typeface="Cambria Math" panose="02040503050406030204" pitchFamily="18" charset="0"/>
                                <a:ea typeface="Cambria Math" panose="02040503050406030204" pitchFamily="18" charset="0"/>
                              </a:rPr>
                              <m:t>𝑠</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𝑠</m:t>
                                </m:r>
                              </m:e>
                              <m:sup>
                                <m:r>
                                  <a:rPr lang="en-US" sz="1400" i="1">
                                    <a:latin typeface="Cambria Math" panose="02040503050406030204" pitchFamily="18" charset="0"/>
                                    <a:ea typeface="Cambria Math" panose="02040503050406030204" pitchFamily="18" charset="0"/>
                                  </a:rPr>
                                  <m:t>′</m:t>
                                </m:r>
                              </m:sup>
                            </m:sSup>
                          </m:sub>
                          <m:sup>
                            <m:r>
                              <a:rPr lang="en-US" sz="1400" i="1">
                                <a:latin typeface="Cambria Math" panose="02040503050406030204" pitchFamily="18" charset="0"/>
                                <a:ea typeface="Cambria Math" panose="02040503050406030204" pitchFamily="18" charset="0"/>
                              </a:rPr>
                              <m:t>𝑎</m:t>
                            </m:r>
                          </m:sup>
                        </m:sSubSup>
                      </m:e>
                    </m:nary>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𝑣</m:t>
                        </m:r>
                      </m:e>
                      <m:sub>
                        <m:r>
                          <a:rPr lang="en-US" sz="1400" i="1">
                            <a:latin typeface="Cambria Math" panose="02040503050406030204" pitchFamily="18" charset="0"/>
                            <a:ea typeface="Cambria Math" panose="02040503050406030204" pitchFamily="18" charset="0"/>
                          </a:rPr>
                          <m:t>𝜋</m:t>
                        </m:r>
                      </m:sub>
                    </m:sSub>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𝑠</m:t>
                        </m:r>
                      </m:e>
                      <m:sup>
                        <m:r>
                          <a:rPr lang="en-US" sz="1400" i="1">
                            <a:latin typeface="Cambria Math" panose="02040503050406030204" pitchFamily="18" charset="0"/>
                            <a:ea typeface="Cambria Math" panose="02040503050406030204" pitchFamily="18" charset="0"/>
                          </a:rPr>
                          <m:t>′</m:t>
                        </m:r>
                      </m:sup>
                    </m:sSup>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0" name="Rectangle 9"/>
              <p:cNvSpPr>
                <a:spLocks noRot="1" noChangeAspect="1" noMove="1" noResize="1" noEditPoints="1" noAdjustHandles="1" noChangeArrowheads="1" noChangeShapeType="1" noTextEdit="1"/>
              </p:cNvSpPr>
              <p:nvPr/>
            </p:nvSpPr>
            <p:spPr>
              <a:xfrm>
                <a:off x="310307" y="2353446"/>
                <a:ext cx="2788927" cy="325410"/>
              </a:xfrm>
              <a:prstGeom prst="rect">
                <a:avLst/>
              </a:prstGeom>
              <a:blipFill rotWithShape="0">
                <a:blip r:embed="rId11"/>
                <a:stretch>
                  <a:fillRect t="-96226" b="-149057"/>
                </a:stretch>
              </a:blipFill>
            </p:spPr>
            <p:txBody>
              <a:bodyPr/>
              <a:lstStyle/>
              <a:p>
                <a:r>
                  <a:rPr lang="en-US">
                    <a:noFill/>
                  </a:rPr>
                  <a:t> </a:t>
                </a:r>
              </a:p>
            </p:txBody>
          </p:sp>
        </mc:Fallback>
      </mc:AlternateContent>
      <p:sp>
        <p:nvSpPr>
          <p:cNvPr id="4" name="Right Arrow 3"/>
          <p:cNvSpPr/>
          <p:nvPr/>
        </p:nvSpPr>
        <p:spPr>
          <a:xfrm>
            <a:off x="3362552" y="2365409"/>
            <a:ext cx="1426731" cy="27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8000457" y="2461938"/>
            <a:ext cx="506994" cy="257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p:cNvSpPr/>
              <p:nvPr/>
            </p:nvSpPr>
            <p:spPr>
              <a:xfrm>
                <a:off x="1143197" y="5279088"/>
                <a:ext cx="4843314" cy="391902"/>
              </a:xfrm>
              <a:prstGeom prst="rect">
                <a:avLst/>
              </a:prstGeom>
              <a:solidFill>
                <a:srgbClr val="FFFF00"/>
              </a:solidFill>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oMath>
                </a14:m>
                <a:r>
                  <a:rPr lang="en-US" dirty="0"/>
                  <a:t>(s,a)=</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nary>
                      <m:naryPr>
                        <m:chr m:val="∑"/>
                        <m:supHide m:val="on"/>
                        <m:ctrlPr>
                          <a:rPr lang="en-US" i="1">
                            <a:latin typeface="Cambria Math" panose="02040503050406030204" pitchFamily="18" charset="0"/>
                            <a:ea typeface="Cambria Math" panose="02040503050406030204" pitchFamily="18" charset="0"/>
                          </a:rPr>
                        </m:ctrlPr>
                      </m:naryPr>
                      <m:sub>
                        <m:sSup>
                          <m:sSupPr>
                            <m:ctrlPr>
                              <a:rPr lang="en-US" i="1">
                                <a:latin typeface="Cambria Math" panose="02040503050406030204" pitchFamily="18" charset="0"/>
                                <a:ea typeface="Cambria Math" panose="02040503050406030204" pitchFamily="18" charset="0"/>
                              </a:rPr>
                            </m:ctrlPr>
                          </m:sSupPr>
                          <m:e>
                            <m:r>
                              <m:rPr>
                                <m:brk m:alnAt="7"/>
                              </m:rP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m:rPr>
                            <m:brk m:alnAt="7"/>
                          </m:rP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𝑆</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sub>
                          <m:sup>
                            <m:r>
                              <a:rPr lang="en-US" i="1">
                                <a:latin typeface="Cambria Math" panose="02040503050406030204" pitchFamily="18" charset="0"/>
                                <a:ea typeface="Cambria Math" panose="02040503050406030204" pitchFamily="18" charset="0"/>
                              </a:rPr>
                              <m:t>𝑎</m:t>
                            </m:r>
                          </m:sup>
                        </m:sSubSup>
                      </m:e>
                    </m:nary>
                    <m:nary>
                      <m:naryPr>
                        <m:chr m:val="∑"/>
                        <m:limLoc m:val="subSup"/>
                        <m:supHide m:val="on"/>
                        <m:ctrlPr>
                          <a:rPr lang="en-US" i="1">
                            <a:latin typeface="Cambria Math" panose="02040503050406030204" pitchFamily="18" charset="0"/>
                          </a:rPr>
                        </m:ctrlPr>
                      </m:naryPr>
                      <m:sub>
                        <m:r>
                          <m:rPr>
                            <m:brk m:alnAt="1"/>
                          </m:rPr>
                          <a:rPr lang="en-US" i="1">
                            <a:latin typeface="Cambria Math" panose="02040503050406030204" pitchFamily="18" charset="0"/>
                          </a:rPr>
                          <m:t>𝑎</m:t>
                        </m:r>
                        <m:r>
                          <a:rPr lang="en-US" i="1">
                            <a:latin typeface="Cambria Math" panose="02040503050406030204" pitchFamily="18" charset="0"/>
                          </a:rPr>
                          <m:t>𝜖</m:t>
                        </m:r>
                        <m:r>
                          <a:rPr lang="en-US" i="1">
                            <a:latin typeface="Cambria Math" panose="02040503050406030204" pitchFamily="18" charset="0"/>
                          </a:rPr>
                          <m:t>𝐴</m:t>
                        </m:r>
                      </m:sub>
                      <m:sup/>
                      <m:e>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m:t>
                        </m:r>
                      </m:e>
                    </m:nary>
                  </m:oMath>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1143197" y="5279088"/>
                <a:ext cx="4843314" cy="391902"/>
              </a:xfrm>
              <a:prstGeom prst="rect">
                <a:avLst/>
              </a:prstGeom>
              <a:blipFill rotWithShape="0">
                <a:blip r:embed="rId12"/>
                <a:stretch>
                  <a:fillRect l="-252" t="-112500" b="-171875"/>
                </a:stretch>
              </a:blipFill>
            </p:spPr>
            <p:txBody>
              <a:bodyPr/>
              <a:lstStyle/>
              <a:p>
                <a:r>
                  <a:rPr lang="en-US">
                    <a:noFill/>
                  </a:rPr>
                  <a:t> </a:t>
                </a:r>
              </a:p>
            </p:txBody>
          </p:sp>
        </mc:Fallback>
      </mc:AlternateContent>
      <p:cxnSp>
        <p:nvCxnSpPr>
          <p:cNvPr id="22" name="Elbow Connector 21"/>
          <p:cNvCxnSpPr>
            <a:stCxn id="9" idx="3"/>
            <a:endCxn id="20" idx="1"/>
          </p:cNvCxnSpPr>
          <p:nvPr/>
        </p:nvCxnSpPr>
        <p:spPr>
          <a:xfrm flipH="1">
            <a:off x="1143197" y="2590495"/>
            <a:ext cx="10631785" cy="2884544"/>
          </a:xfrm>
          <a:prstGeom prst="bentConnector5">
            <a:avLst>
              <a:gd name="adj1" fmla="val -2150"/>
              <a:gd name="adj2" fmla="val 63446"/>
              <a:gd name="adj3" fmla="val 10215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ight Arrow 22"/>
          <p:cNvSpPr/>
          <p:nvPr/>
        </p:nvSpPr>
        <p:spPr>
          <a:xfrm>
            <a:off x="6505396" y="5310918"/>
            <a:ext cx="2002055" cy="262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855432" y="4931828"/>
            <a:ext cx="2300035" cy="102027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Bellman expectation equation for action-value function</a:t>
            </a: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13389" y="1689609"/>
            <a:ext cx="2881233" cy="170521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07451" y="1618809"/>
            <a:ext cx="3267531" cy="1943371"/>
          </a:xfrm>
          <a:prstGeom prst="rect">
            <a:avLst/>
          </a:prstGeom>
        </p:spPr>
      </p:pic>
      <p:sp>
        <p:nvSpPr>
          <p:cNvPr id="15" name="Oval 14"/>
          <p:cNvSpPr/>
          <p:nvPr/>
        </p:nvSpPr>
        <p:spPr>
          <a:xfrm>
            <a:off x="385530" y="201145"/>
            <a:ext cx="3327539" cy="9868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Bellman expectation equation (</a:t>
            </a:r>
            <a:r>
              <a:rPr lang="en-US" sz="1600" dirty="0" err="1"/>
              <a:t>action_value</a:t>
            </a:r>
            <a:r>
              <a:rPr lang="en-US" sz="1600" dirty="0"/>
              <a:t>-function)</a:t>
            </a:r>
          </a:p>
        </p:txBody>
      </p:sp>
      <p:sp>
        <p:nvSpPr>
          <p:cNvPr id="16" name="Down Arrow 15"/>
          <p:cNvSpPr/>
          <p:nvPr/>
        </p:nvSpPr>
        <p:spPr>
          <a:xfrm>
            <a:off x="1914647" y="1339913"/>
            <a:ext cx="269306" cy="769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587641"/>
      </p:ext>
    </p:extLst>
  </p:cSld>
  <p:clrMapOvr>
    <a:masterClrMapping/>
  </p:clrMapOvr>
  <p:transition spd="slow">
    <p:circl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Oval 2"/>
          <p:cNvSpPr/>
          <p:nvPr/>
        </p:nvSpPr>
        <p:spPr>
          <a:xfrm>
            <a:off x="3147461" y="375384"/>
            <a:ext cx="5909912" cy="186730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Matrix Form For Solving Bellman Expectation Equation</a:t>
            </a:r>
          </a:p>
        </p:txBody>
      </p:sp>
      <p:grpSp>
        <p:nvGrpSpPr>
          <p:cNvPr id="4" name="Group 3"/>
          <p:cNvGrpSpPr/>
          <p:nvPr/>
        </p:nvGrpSpPr>
        <p:grpSpPr>
          <a:xfrm>
            <a:off x="559869" y="4852612"/>
            <a:ext cx="3830854" cy="656370"/>
            <a:chOff x="0" y="738986"/>
            <a:chExt cx="3830854" cy="656370"/>
          </a:xfrm>
          <a:solidFill>
            <a:srgbClr val="FFFF00"/>
          </a:solidFill>
        </p:grpSpPr>
        <p:sp>
          <p:nvSpPr>
            <p:cNvPr id="5" name="Rounded Rectangle 4"/>
            <p:cNvSpPr/>
            <p:nvPr/>
          </p:nvSpPr>
          <p:spPr>
            <a:xfrm>
              <a:off x="0" y="738986"/>
              <a:ext cx="3830854" cy="65637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6" name="Rounded Rectangle 4"/>
                <p:cNvSpPr/>
                <p:nvPr/>
              </p:nvSpPr>
              <p:spPr>
                <a:xfrm>
                  <a:off x="32041" y="771027"/>
                  <a:ext cx="3766772" cy="5922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bSup>
                          <m:sSubSupPr>
                            <m:ctrlPr>
                              <a:rPr lang="en-US" sz="1100" i="1" kern="1200" smtClean="0">
                                <a:solidFill>
                                  <a:schemeClr val="tx1"/>
                                </a:solidFill>
                                <a:latin typeface="Cambria Math" panose="02040503050406030204" pitchFamily="18" charset="0"/>
                              </a:rPr>
                            </m:ctrlPr>
                          </m:sSubSupPr>
                          <m:e>
                            <m:r>
                              <a:rPr lang="en-US" sz="1100" b="0" i="1" kern="1200">
                                <a:solidFill>
                                  <a:schemeClr val="tx1"/>
                                </a:solidFill>
                                <a:latin typeface="Cambria Math" panose="02040503050406030204" pitchFamily="18" charset="0"/>
                              </a:rPr>
                              <m:t>𝑅</m:t>
                            </m:r>
                          </m:e>
                          <m:sub>
                            <m:r>
                              <a:rPr lang="en-US" sz="1100" b="0" i="1" kern="1200">
                                <a:solidFill>
                                  <a:schemeClr val="tx1"/>
                                </a:solidFill>
                                <a:latin typeface="Cambria Math" panose="02040503050406030204" pitchFamily="18" charset="0"/>
                              </a:rPr>
                              <m:t>𝑠</m:t>
                            </m:r>
                          </m:sub>
                          <m:sup>
                            <m:r>
                              <a:rPr lang="en-US" sz="1100" i="1" kern="1200">
                                <a:solidFill>
                                  <a:schemeClr val="tx1"/>
                                </a:solidFill>
                                <a:latin typeface="Cambria Math" panose="02040503050406030204" pitchFamily="18" charset="0"/>
                              </a:rPr>
                              <m:t>𝜋</m:t>
                            </m:r>
                          </m:sup>
                        </m:sSubSup>
                        <m:r>
                          <a:rPr lang="en-US" sz="1100" i="1" kern="1200">
                            <a:solidFill>
                              <a:schemeClr val="tx1"/>
                            </a:solidFill>
                            <a:latin typeface="Cambria Math" panose="02040503050406030204" pitchFamily="18" charset="0"/>
                          </a:rPr>
                          <m:t>=</m:t>
                        </m:r>
                        <m:nary>
                          <m:naryPr>
                            <m:chr m:val="∑"/>
                            <m:supHide m:val="on"/>
                            <m:ctrlPr>
                              <a:rPr lang="en-US" sz="1100" i="1" kern="1200">
                                <a:solidFill>
                                  <a:schemeClr val="tx1"/>
                                </a:solidFill>
                                <a:latin typeface="Cambria Math" panose="02040503050406030204" pitchFamily="18" charset="0"/>
                              </a:rPr>
                            </m:ctrlPr>
                          </m:naryPr>
                          <m:sub>
                            <m:r>
                              <m:rPr>
                                <m:brk m:alnAt="7"/>
                              </m:rPr>
                              <a:rPr lang="en-US" sz="1100" b="0" i="1" kern="1200">
                                <a:solidFill>
                                  <a:schemeClr val="tx1"/>
                                </a:solidFill>
                                <a:latin typeface="Cambria Math" panose="02040503050406030204" pitchFamily="18" charset="0"/>
                              </a:rPr>
                              <m:t>𝑎</m:t>
                            </m:r>
                            <m:r>
                              <a:rPr lang="en-US" sz="1100" b="0" i="1" kern="1200">
                                <a:solidFill>
                                  <a:schemeClr val="tx1"/>
                                </a:solidFill>
                                <a:latin typeface="Cambria Math" panose="02040503050406030204" pitchFamily="18" charset="0"/>
                              </a:rPr>
                              <m:t>∈</m:t>
                            </m:r>
                            <m:r>
                              <a:rPr lang="en-US" sz="1100" b="0" i="1" kern="1200">
                                <a:solidFill>
                                  <a:schemeClr val="tx1"/>
                                </a:solidFill>
                                <a:latin typeface="Cambria Math" panose="02040503050406030204" pitchFamily="18" charset="0"/>
                              </a:rPr>
                              <m:t>𝐴</m:t>
                            </m:r>
                          </m:sub>
                          <m:sup/>
                          <m:e>
                            <m:r>
                              <a:rPr lang="en-US" sz="1100" i="1" kern="1200">
                                <a:solidFill>
                                  <a:schemeClr val="tx1"/>
                                </a:solidFill>
                                <a:latin typeface="Cambria Math" panose="02040503050406030204" pitchFamily="18" charset="0"/>
                              </a:rPr>
                              <m:t>𝜋</m:t>
                            </m:r>
                            <m:d>
                              <m:dPr>
                                <m:ctrlPr>
                                  <a:rPr lang="en-US" sz="1100" i="1" kern="1200">
                                    <a:solidFill>
                                      <a:schemeClr val="tx1"/>
                                    </a:solidFill>
                                    <a:latin typeface="Cambria Math" panose="02040503050406030204" pitchFamily="18" charset="0"/>
                                  </a:rPr>
                                </m:ctrlPr>
                              </m:dPr>
                              <m:e>
                                <m:r>
                                  <a:rPr lang="en-US" sz="1100" b="0" i="1" kern="1200">
                                    <a:solidFill>
                                      <a:schemeClr val="tx1"/>
                                    </a:solidFill>
                                    <a:latin typeface="Cambria Math" panose="02040503050406030204" pitchFamily="18" charset="0"/>
                                  </a:rPr>
                                  <m:t>𝑎</m:t>
                                </m:r>
                              </m:e>
                              <m:e>
                                <m:r>
                                  <a:rPr lang="en-US" sz="1100" b="0" i="1" kern="1200">
                                    <a:solidFill>
                                      <a:schemeClr val="tx1"/>
                                    </a:solidFill>
                                    <a:latin typeface="Cambria Math" panose="02040503050406030204" pitchFamily="18" charset="0"/>
                                  </a:rPr>
                                  <m:t>𝑠</m:t>
                                </m:r>
                              </m:e>
                            </m:d>
                            <m:sSub>
                              <m:sSubPr>
                                <m:ctrlPr>
                                  <a:rPr lang="en-US" sz="1100" b="0" i="1" kern="1200" smtClean="0">
                                    <a:solidFill>
                                      <a:schemeClr val="tx1"/>
                                    </a:solidFill>
                                    <a:latin typeface="Cambria Math" panose="02040503050406030204" pitchFamily="18" charset="0"/>
                                  </a:rPr>
                                </m:ctrlPr>
                              </m:sSubPr>
                              <m:e>
                                <m:r>
                                  <a:rPr lang="en-US" sz="1100" b="0" i="1" kern="1200" smtClean="0">
                                    <a:solidFill>
                                      <a:schemeClr val="tx1"/>
                                    </a:solidFill>
                                    <a:latin typeface="Cambria Math" panose="02040503050406030204" pitchFamily="18" charset="0"/>
                                  </a:rPr>
                                  <m:t>𝑅</m:t>
                                </m:r>
                              </m:e>
                              <m:sub>
                                <m:r>
                                  <a:rPr lang="en-US" sz="1100" b="0" i="1" kern="1200" smtClean="0">
                                    <a:solidFill>
                                      <a:schemeClr val="tx1"/>
                                    </a:solidFill>
                                    <a:latin typeface="Cambria Math" panose="02040503050406030204" pitchFamily="18" charset="0"/>
                                  </a:rPr>
                                  <m:t>𝑠</m:t>
                                </m:r>
                              </m:sub>
                            </m:sSub>
                          </m:e>
                        </m:nary>
                      </m:oMath>
                    </m:oMathPara>
                  </a14:m>
                  <a:endParaRPr lang="en-US" sz="1100" kern="1200" dirty="0"/>
                </a:p>
              </p:txBody>
            </p:sp>
          </mc:Choice>
          <mc:Fallback xmlns="">
            <p:sp>
              <p:nvSpPr>
                <p:cNvPr id="6" name="Rounded Rectangle 4"/>
                <p:cNvSpPr>
                  <a:spLocks noRot="1" noChangeAspect="1" noMove="1" noResize="1" noEditPoints="1" noAdjustHandles="1" noChangeArrowheads="1" noChangeShapeType="1" noTextEdit="1"/>
                </p:cNvSpPr>
                <p:nvPr/>
              </p:nvSpPr>
              <p:spPr>
                <a:xfrm>
                  <a:off x="32041" y="771027"/>
                  <a:ext cx="3766772" cy="592288"/>
                </a:xfrm>
                <a:prstGeom prst="rect">
                  <a:avLst/>
                </a:prstGeom>
                <a:blipFill rotWithShape="0">
                  <a:blip r:embed="rId2"/>
                  <a:stretch>
                    <a:fillRect/>
                  </a:stretch>
                </a:blipFill>
              </p:spPr>
              <p:txBody>
                <a:bodyPr/>
                <a:lstStyle/>
                <a:p>
                  <a:r>
                    <a:rPr lang="en-US">
                      <a:noFill/>
                    </a:rPr>
                    <a:t> </a:t>
                  </a:r>
                </a:p>
              </p:txBody>
            </p:sp>
          </mc:Fallback>
        </mc:AlternateContent>
      </p:grpSp>
      <p:grpSp>
        <p:nvGrpSpPr>
          <p:cNvPr id="7" name="Group 6"/>
          <p:cNvGrpSpPr/>
          <p:nvPr/>
        </p:nvGrpSpPr>
        <p:grpSpPr>
          <a:xfrm>
            <a:off x="527828" y="3402344"/>
            <a:ext cx="3830854" cy="656370"/>
            <a:chOff x="0" y="50936"/>
            <a:chExt cx="3830854" cy="656370"/>
          </a:xfrm>
          <a:solidFill>
            <a:srgbClr val="FFFF00"/>
          </a:solidFill>
        </p:grpSpPr>
        <p:sp>
          <p:nvSpPr>
            <p:cNvPr id="8" name="Rounded Rectangle 7"/>
            <p:cNvSpPr/>
            <p:nvPr/>
          </p:nvSpPr>
          <p:spPr>
            <a:xfrm>
              <a:off x="0" y="50936"/>
              <a:ext cx="3830854" cy="65637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9" name="Rounded Rectangle 4"/>
                <p:cNvSpPr/>
                <p:nvPr/>
              </p:nvSpPr>
              <p:spPr>
                <a:xfrm>
                  <a:off x="32041" y="82977"/>
                  <a:ext cx="3766772" cy="5922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bSup>
                          <m:sSubSupPr>
                            <m:ctrlPr>
                              <a:rPr lang="en-US" sz="1100" i="1" kern="1200" smtClean="0">
                                <a:solidFill>
                                  <a:schemeClr val="tx1"/>
                                </a:solidFill>
                                <a:latin typeface="Cambria Math" panose="02040503050406030204" pitchFamily="18" charset="0"/>
                              </a:rPr>
                            </m:ctrlPr>
                          </m:sSubSupPr>
                          <m:e>
                            <m:r>
                              <a:rPr lang="en-US" sz="1100" b="0" i="1" kern="1200">
                                <a:solidFill>
                                  <a:schemeClr val="tx1"/>
                                </a:solidFill>
                                <a:latin typeface="Cambria Math" panose="02040503050406030204" pitchFamily="18" charset="0"/>
                              </a:rPr>
                              <m:t>𝑃</m:t>
                            </m:r>
                          </m:e>
                          <m:sub>
                            <m:r>
                              <a:rPr lang="en-US" sz="1100" b="0" i="1" kern="1200">
                                <a:solidFill>
                                  <a:schemeClr val="tx1"/>
                                </a:solidFill>
                                <a:latin typeface="Cambria Math" panose="02040503050406030204" pitchFamily="18" charset="0"/>
                              </a:rPr>
                              <m:t>𝑠𝑠</m:t>
                            </m:r>
                            <m:r>
                              <a:rPr lang="en-US" sz="1100" b="0" i="1" kern="1200">
                                <a:solidFill>
                                  <a:schemeClr val="tx1"/>
                                </a:solidFill>
                                <a:latin typeface="Cambria Math" panose="02040503050406030204" pitchFamily="18" charset="0"/>
                              </a:rPr>
                              <m:t>′</m:t>
                            </m:r>
                          </m:sub>
                          <m:sup>
                            <m:r>
                              <a:rPr lang="en-US" sz="1100" b="0" i="1" kern="1200">
                                <a:solidFill>
                                  <a:schemeClr val="tx1"/>
                                </a:solidFill>
                                <a:latin typeface="Cambria Math" panose="02040503050406030204" pitchFamily="18" charset="0"/>
                              </a:rPr>
                              <m:t>𝜋</m:t>
                            </m:r>
                          </m:sup>
                        </m:sSubSup>
                        <m:r>
                          <a:rPr lang="en-US" sz="1100" b="0" i="1" kern="1200">
                            <a:solidFill>
                              <a:schemeClr val="tx1"/>
                            </a:solidFill>
                            <a:latin typeface="Cambria Math" panose="02040503050406030204" pitchFamily="18" charset="0"/>
                          </a:rPr>
                          <m:t>=</m:t>
                        </m:r>
                        <m:nary>
                          <m:naryPr>
                            <m:chr m:val="∑"/>
                            <m:supHide m:val="on"/>
                            <m:ctrlPr>
                              <a:rPr lang="en-US" sz="1100" b="0" i="1" kern="1200">
                                <a:solidFill>
                                  <a:schemeClr val="tx1"/>
                                </a:solidFill>
                                <a:latin typeface="Cambria Math" panose="02040503050406030204" pitchFamily="18" charset="0"/>
                              </a:rPr>
                            </m:ctrlPr>
                          </m:naryPr>
                          <m:sub>
                            <m:r>
                              <m:rPr>
                                <m:brk m:alnAt="7"/>
                              </m:rPr>
                              <a:rPr lang="en-US" sz="1100" b="0" i="1" kern="1200">
                                <a:solidFill>
                                  <a:schemeClr val="tx1"/>
                                </a:solidFill>
                                <a:latin typeface="Cambria Math" panose="02040503050406030204" pitchFamily="18" charset="0"/>
                              </a:rPr>
                              <m:t>𝑎</m:t>
                            </m:r>
                            <m:r>
                              <a:rPr lang="en-US" sz="1100" b="0" i="1" kern="1200">
                                <a:solidFill>
                                  <a:schemeClr val="tx1"/>
                                </a:solidFill>
                                <a:latin typeface="Cambria Math" panose="02040503050406030204" pitchFamily="18" charset="0"/>
                              </a:rPr>
                              <m:t>∈</m:t>
                            </m:r>
                            <m:r>
                              <a:rPr lang="en-US" sz="1100" b="0" i="1" kern="1200">
                                <a:solidFill>
                                  <a:schemeClr val="tx1"/>
                                </a:solidFill>
                                <a:latin typeface="Cambria Math" panose="02040503050406030204" pitchFamily="18" charset="0"/>
                              </a:rPr>
                              <m:t>𝐴</m:t>
                            </m:r>
                          </m:sub>
                          <m:sup/>
                          <m:e>
                            <m:r>
                              <a:rPr lang="en-US" sz="1100" b="0" i="1" kern="1200">
                                <a:solidFill>
                                  <a:schemeClr val="tx1"/>
                                </a:solidFill>
                                <a:latin typeface="Cambria Math" panose="02040503050406030204" pitchFamily="18" charset="0"/>
                              </a:rPr>
                              <m:t>𝜋</m:t>
                            </m:r>
                            <m:d>
                              <m:dPr>
                                <m:ctrlPr>
                                  <a:rPr lang="en-US" sz="1100" b="0" i="1" kern="1200">
                                    <a:solidFill>
                                      <a:schemeClr val="tx1"/>
                                    </a:solidFill>
                                    <a:latin typeface="Cambria Math" panose="02040503050406030204" pitchFamily="18" charset="0"/>
                                  </a:rPr>
                                </m:ctrlPr>
                              </m:dPr>
                              <m:e>
                                <m:r>
                                  <a:rPr lang="en-US" sz="1100" b="0" i="1" kern="1200">
                                    <a:solidFill>
                                      <a:schemeClr val="tx1"/>
                                    </a:solidFill>
                                    <a:latin typeface="Cambria Math" panose="02040503050406030204" pitchFamily="18" charset="0"/>
                                  </a:rPr>
                                  <m:t>𝑎</m:t>
                                </m:r>
                              </m:e>
                              <m:e>
                                <m:r>
                                  <a:rPr lang="en-US" sz="1100" b="0" i="1" kern="1200">
                                    <a:solidFill>
                                      <a:schemeClr val="tx1"/>
                                    </a:solidFill>
                                    <a:latin typeface="Cambria Math" panose="02040503050406030204" pitchFamily="18" charset="0"/>
                                  </a:rPr>
                                  <m:t>𝑠</m:t>
                                </m:r>
                              </m:e>
                            </m:d>
                            <m:sSubSup>
                              <m:sSubSupPr>
                                <m:ctrlPr>
                                  <a:rPr lang="en-US" sz="1100" b="0" i="1" kern="1200">
                                    <a:solidFill>
                                      <a:schemeClr val="tx1"/>
                                    </a:solidFill>
                                    <a:latin typeface="Cambria Math" panose="02040503050406030204" pitchFamily="18" charset="0"/>
                                  </a:rPr>
                                </m:ctrlPr>
                              </m:sSubSupPr>
                              <m:e>
                                <m:r>
                                  <a:rPr lang="en-US" sz="1100" b="0" i="1" kern="1200">
                                    <a:solidFill>
                                      <a:schemeClr val="tx1"/>
                                    </a:solidFill>
                                    <a:latin typeface="Cambria Math" panose="02040503050406030204" pitchFamily="18" charset="0"/>
                                  </a:rPr>
                                  <m:t>𝑃</m:t>
                                </m:r>
                              </m:e>
                              <m:sub>
                                <m:r>
                                  <a:rPr lang="en-US" sz="1100" b="0" i="1" kern="1200">
                                    <a:solidFill>
                                      <a:schemeClr val="tx1"/>
                                    </a:solidFill>
                                    <a:latin typeface="Cambria Math" panose="02040503050406030204" pitchFamily="18" charset="0"/>
                                  </a:rPr>
                                  <m:t>𝑠𝑠</m:t>
                                </m:r>
                                <m:r>
                                  <a:rPr lang="en-US" sz="1100" b="0" i="1" kern="1200">
                                    <a:solidFill>
                                      <a:schemeClr val="tx1"/>
                                    </a:solidFill>
                                    <a:latin typeface="Cambria Math" panose="02040503050406030204" pitchFamily="18" charset="0"/>
                                  </a:rPr>
                                  <m:t>′</m:t>
                                </m:r>
                              </m:sub>
                              <m:sup>
                                <m:r>
                                  <a:rPr lang="en-US" sz="1100" b="0" i="1" kern="1200">
                                    <a:solidFill>
                                      <a:schemeClr val="tx1"/>
                                    </a:solidFill>
                                    <a:latin typeface="Cambria Math" panose="02040503050406030204" pitchFamily="18" charset="0"/>
                                  </a:rPr>
                                  <m:t>𝑎</m:t>
                                </m:r>
                              </m:sup>
                            </m:sSubSup>
                          </m:e>
                        </m:nary>
                      </m:oMath>
                    </m:oMathPara>
                  </a14:m>
                  <a:endParaRPr lang="en-US" sz="1100" kern="1200" dirty="0"/>
                </a:p>
              </p:txBody>
            </p:sp>
          </mc:Choice>
          <mc:Fallback xmlns="">
            <p:sp>
              <p:nvSpPr>
                <p:cNvPr id="9" name="Rounded Rectangle 4"/>
                <p:cNvSpPr>
                  <a:spLocks noRot="1" noChangeAspect="1" noMove="1" noResize="1" noEditPoints="1" noAdjustHandles="1" noChangeArrowheads="1" noChangeShapeType="1" noTextEdit="1"/>
                </p:cNvSpPr>
                <p:nvPr/>
              </p:nvSpPr>
              <p:spPr>
                <a:xfrm>
                  <a:off x="32041" y="82977"/>
                  <a:ext cx="3766772" cy="592288"/>
                </a:xfrm>
                <a:prstGeom prst="rect">
                  <a:avLst/>
                </a:prstGeom>
                <a:blipFill rotWithShape="0">
                  <a:blip r:embed="rId3"/>
                  <a:stretch>
                    <a:fillRect/>
                  </a:stretch>
                </a:blipFill>
              </p:spPr>
              <p:txBody>
                <a:bodyPr/>
                <a:lstStyle/>
                <a:p>
                  <a:r>
                    <a:rPr lang="en-US">
                      <a:noFill/>
                    </a:rPr>
                    <a:t> </a:t>
                  </a:r>
                </a:p>
              </p:txBody>
            </p:sp>
          </mc:Fallback>
        </mc:AlternateContent>
      </p:grpSp>
      <p:sp>
        <p:nvSpPr>
          <p:cNvPr id="10" name="Right Arrow 9"/>
          <p:cNvSpPr/>
          <p:nvPr/>
        </p:nvSpPr>
        <p:spPr>
          <a:xfrm>
            <a:off x="4803006" y="3903785"/>
            <a:ext cx="1848051" cy="8246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7095381" y="4131432"/>
                <a:ext cx="1603901" cy="369332"/>
              </a:xfrm>
              <a:prstGeom prst="rect">
                <a:avLst/>
              </a:prstGeom>
              <a:solidFill>
                <a:srgbClr val="FFFF00"/>
              </a:solidFill>
            </p:spPr>
            <p:txBody>
              <a:bodyPr wrap="none">
                <a:spAutoFit/>
              </a:bodyPr>
              <a:lstStyle/>
              <a:p>
                <a:pPr lvl="0"/>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i="1" dirty="0" smtClean="0">
                            <a:latin typeface="Cambria Math" panose="02040503050406030204" pitchFamily="18" charset="0"/>
                            <a:ea typeface="Cambria Math" panose="02040503050406030204" pitchFamily="18" charset="0"/>
                          </a:rPr>
                          <m:t>𝜋</m:t>
                        </m:r>
                      </m:sub>
                    </m:sSub>
                  </m:oMath>
                </a14:m>
                <a:r>
                  <a:rPr lang="en-US" dirty="0"/>
                  <a:t>=</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𝑅</m:t>
                        </m:r>
                      </m:e>
                      <m:sup>
                        <m:r>
                          <a:rPr lang="en-US" i="1" dirty="0" smtClean="0">
                            <a:latin typeface="Cambria Math" panose="02040503050406030204" pitchFamily="18" charset="0"/>
                            <a:ea typeface="Cambria Math" panose="02040503050406030204" pitchFamily="18" charset="0"/>
                          </a:rPr>
                          <m:t>𝜋</m:t>
                        </m:r>
                      </m:sup>
                    </m:sSup>
                  </m:oMath>
                </a14:m>
                <a:r>
                  <a:rPr lang="en-US" dirty="0"/>
                  <a:t>+</a:t>
                </a:r>
                <a14:m>
                  <m:oMath xmlns:m="http://schemas.openxmlformats.org/officeDocument/2006/math">
                    <m:r>
                      <a:rPr lang="en-US" i="1">
                        <a:latin typeface="Cambria Math" panose="02040503050406030204" pitchFamily="18" charset="0"/>
                      </a:rPr>
                      <m:t>𝛾</m:t>
                    </m:r>
                    <m:sSup>
                      <m:sSupPr>
                        <m:ctrlPr>
                          <a:rPr lang="en-US" i="1" smtClean="0">
                            <a:latin typeface="Cambria Math" panose="02040503050406030204" pitchFamily="18" charset="0"/>
                          </a:rPr>
                        </m:ctrlPr>
                      </m:sSupPr>
                      <m:e>
                        <m:r>
                          <a:rPr lang="en-US" b="0" i="1" smtClean="0">
                            <a:latin typeface="Cambria Math" panose="02040503050406030204" pitchFamily="18" charset="0"/>
                          </a:rPr>
                          <m:t>𝑝</m:t>
                        </m:r>
                      </m:e>
                      <m:sup>
                        <m:r>
                          <a:rPr lang="en-US" i="1" smtClean="0">
                            <a:latin typeface="Cambria Math" panose="02040503050406030204" pitchFamily="18" charset="0"/>
                            <a:ea typeface="Cambria Math" panose="02040503050406030204" pitchFamily="18" charset="0"/>
                          </a:rPr>
                          <m:t>𝜋</m:t>
                        </m:r>
                      </m:sup>
                    </m:sSup>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oMath>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7095381" y="4131432"/>
                <a:ext cx="1603901" cy="369332"/>
              </a:xfrm>
              <a:prstGeom prst="rect">
                <a:avLst/>
              </a:prstGeom>
              <a:blipFill rotWithShape="0">
                <a:blip r:embed="rId4"/>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50850" y="4811465"/>
                <a:ext cx="2262735" cy="369332"/>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i="1" dirty="0" smtClean="0">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𝑝</m:t>
                              </m:r>
                            </m:e>
                            <m:sup>
                              <m:r>
                                <a:rPr lang="en-US" i="1" smtClean="0">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p>
                      </m:sSup>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i="1" smtClean="0">
                              <a:latin typeface="Cambria Math" panose="02040503050406030204" pitchFamily="18" charset="0"/>
                              <a:ea typeface="Cambria Math" panose="02040503050406030204" pitchFamily="18" charset="0"/>
                            </a:rPr>
                            <m:t>𝜋</m:t>
                          </m:r>
                        </m:sup>
                      </m:sSup>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9450850" y="4811465"/>
                <a:ext cx="2262735" cy="369332"/>
              </a:xfrm>
              <a:prstGeom prst="rect">
                <a:avLst/>
              </a:prstGeom>
              <a:blipFill rotWithShape="0">
                <a:blip r:embed="rId5"/>
                <a:stretch>
                  <a:fillRect b="-13115"/>
                </a:stretch>
              </a:blipFill>
            </p:spPr>
            <p:txBody>
              <a:bodyPr/>
              <a:lstStyle/>
              <a:p>
                <a:r>
                  <a:rPr lang="en-US">
                    <a:noFill/>
                  </a:rPr>
                  <a:t> </a:t>
                </a:r>
              </a:p>
            </p:txBody>
          </p:sp>
        </mc:Fallback>
      </mc:AlternateContent>
      <p:cxnSp>
        <p:nvCxnSpPr>
          <p:cNvPr id="16" name="Elbow Connector 15"/>
          <p:cNvCxnSpPr>
            <a:stCxn id="12" idx="3"/>
            <a:endCxn id="14" idx="1"/>
          </p:cNvCxnSpPr>
          <p:nvPr/>
        </p:nvCxnSpPr>
        <p:spPr>
          <a:xfrm>
            <a:off x="8699282" y="4316098"/>
            <a:ext cx="751568" cy="6800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958838"/>
      </p:ext>
    </p:extLst>
  </p:cSld>
  <p:clrMapOvr>
    <a:masterClrMapping/>
  </p:clrMapOvr>
  <p:transition spd="slow">
    <p:circl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326556" y="498473"/>
            <a:ext cx="3359216" cy="1193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Optimal policy</a:t>
            </a:r>
          </a:p>
        </p:txBody>
      </p:sp>
      <mc:AlternateContent xmlns:mc="http://schemas.openxmlformats.org/markup-compatibility/2006" xmlns:a14="http://schemas.microsoft.com/office/drawing/2010/main">
        <mc:Choice Requires="a14">
          <p:graphicFrame>
            <p:nvGraphicFramePr>
              <p:cNvPr id="8" name="Diagram 7"/>
              <p:cNvGraphicFramePr/>
              <p:nvPr>
                <p:extLst>
                  <p:ext uri="{D42A27DB-BD31-4B8C-83A1-F6EECF244321}">
                    <p14:modId xmlns:p14="http://schemas.microsoft.com/office/powerpoint/2010/main" val="636485035"/>
                  </p:ext>
                </p:extLst>
              </p:nvPr>
            </p:nvGraphicFramePr>
            <p:xfrm>
              <a:off x="6882064" y="5457524"/>
              <a:ext cx="3705726" cy="536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8" name="Diagram 7"/>
              <p:cNvGraphicFramePr/>
              <p:nvPr>
                <p:extLst>
                  <p:ext uri="{D42A27DB-BD31-4B8C-83A1-F6EECF244321}">
                    <p14:modId xmlns:p14="http://schemas.microsoft.com/office/powerpoint/2010/main" val="636485035"/>
                  </p:ext>
                </p:extLst>
              </p:nvPr>
            </p:nvGraphicFramePr>
            <p:xfrm>
              <a:off x="6882064" y="5457524"/>
              <a:ext cx="3705726" cy="5365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7" name="Diagram 6"/>
              <p:cNvGraphicFramePr/>
              <p:nvPr>
                <p:extLst>
                  <p:ext uri="{D42A27DB-BD31-4B8C-83A1-F6EECF244321}">
                    <p14:modId xmlns:p14="http://schemas.microsoft.com/office/powerpoint/2010/main" val="1935486201"/>
                  </p:ext>
                </p:extLst>
              </p:nvPr>
            </p:nvGraphicFramePr>
            <p:xfrm>
              <a:off x="827773" y="5530944"/>
              <a:ext cx="3570973" cy="45474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Choice>
        <mc:Fallback xmlns="">
          <p:graphicFrame>
            <p:nvGraphicFramePr>
              <p:cNvPr id="7" name="Diagram 6"/>
              <p:cNvGraphicFramePr/>
              <p:nvPr>
                <p:extLst>
                  <p:ext uri="{D42A27DB-BD31-4B8C-83A1-F6EECF244321}">
                    <p14:modId xmlns:p14="http://schemas.microsoft.com/office/powerpoint/2010/main" val="1935486201"/>
                  </p:ext>
                </p:extLst>
              </p:nvPr>
            </p:nvGraphicFramePr>
            <p:xfrm>
              <a:off x="827773" y="5530944"/>
              <a:ext cx="3570973" cy="45474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Fallback>
      </mc:AlternateContent>
      <mc:AlternateContent xmlns:mc="http://schemas.openxmlformats.org/markup-compatibility/2006" xmlns:a14="http://schemas.microsoft.com/office/drawing/2010/main">
        <mc:Choice Requires="a14">
          <p:sp>
            <p:nvSpPr>
              <p:cNvPr id="9" name="Rectangle 8"/>
              <p:cNvSpPr/>
              <p:nvPr/>
            </p:nvSpPr>
            <p:spPr>
              <a:xfrm>
                <a:off x="2146433" y="2127183"/>
                <a:ext cx="7719462" cy="247369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Optimal policy:</a:t>
                </a:r>
              </a:p>
              <a:p>
                <a:pPr algn="ctr"/>
                <a:endParaRPr lang="en-US" dirty="0"/>
              </a:p>
              <a:p>
                <a:pPr algn="ct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oMath>
                </a14:m>
                <a:r>
                  <a:rPr lang="en-US" dirty="0"/>
                  <a:t> 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a14:m>
                <a:endParaRPr lang="en-US" b="0" dirty="0">
                  <a:ea typeface="Cambria Math" panose="02040503050406030204" pitchFamily="18" charset="0"/>
                </a:endParaRPr>
              </a:p>
              <a:p>
                <a:pPr algn="ctr"/>
                <a:endParaRPr lang="en-US" b="0" dirty="0">
                  <a:ea typeface="Cambria Math" panose="02040503050406030204" pitchFamily="18" charset="0"/>
                </a:endParaRPr>
              </a:p>
              <a:p>
                <a:pPr algn="ctr"/>
                <a14:m>
                  <m:oMath xmlns:m="http://schemas.openxmlformats.org/officeDocument/2006/math">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ea typeface="Cambria Math" panose="02040503050406030204" pitchFamily="18" charset="0"/>
                          </a:rPr>
                          <m:t>′</m:t>
                        </m:r>
                      </m:sup>
                    </m:sSup>
                  </m:oMath>
                </a14:m>
                <a:r>
                  <a:rPr lang="en-US" dirty="0"/>
                  <a:t> if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a14:m>
                <a:endParaRPr lang="en-US" dirty="0"/>
              </a:p>
              <a:p>
                <a:pPr algn="ctr"/>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2146433" y="2127183"/>
                <a:ext cx="7719462" cy="2473693"/>
              </a:xfrm>
              <a:prstGeom prst="rect">
                <a:avLst/>
              </a:prstGeom>
              <a:blipFill>
                <a:blip r:embed="rId20"/>
                <a:stretch>
                  <a:fillRect/>
                </a:stretch>
              </a:blipFill>
            </p:spPr>
            <p:txBody>
              <a:bodyPr/>
              <a:lstStyle/>
              <a:p>
                <a:r>
                  <a:rPr lang="fa-IR">
                    <a:noFill/>
                  </a:rPr>
                  <a:t> </a:t>
                </a:r>
              </a:p>
            </p:txBody>
          </p:sp>
        </mc:Fallback>
      </mc:AlternateContent>
      <p:cxnSp>
        <p:nvCxnSpPr>
          <p:cNvPr id="11" name="Straight Arrow Connector 10"/>
          <p:cNvCxnSpPr>
            <a:stCxn id="9" idx="2"/>
            <a:endCxn id="8" idx="0"/>
          </p:cNvCxnSpPr>
          <p:nvPr/>
        </p:nvCxnSpPr>
        <p:spPr>
          <a:xfrm>
            <a:off x="6006164" y="4600876"/>
            <a:ext cx="2728763" cy="856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7" idx="0"/>
          </p:cNvCxnSpPr>
          <p:nvPr/>
        </p:nvCxnSpPr>
        <p:spPr>
          <a:xfrm flipH="1">
            <a:off x="2613259" y="4600876"/>
            <a:ext cx="3392905" cy="930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2" idx="4"/>
            <a:endCxn id="9" idx="0"/>
          </p:cNvCxnSpPr>
          <p:nvPr/>
        </p:nvCxnSpPr>
        <p:spPr>
          <a:xfrm>
            <a:off x="6006164" y="1692006"/>
            <a:ext cx="0" cy="435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395810"/>
      </p:ext>
    </p:extLst>
  </p:cSld>
  <p:clrMapOvr>
    <a:masterClrMapping/>
  </p:clrMapOvr>
  <p:transition spd="slow">
    <p:circl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650" y="365329"/>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Bellman expectation (value function)</a:t>
            </a:r>
          </a:p>
        </p:txBody>
      </p:sp>
      <p:sp>
        <p:nvSpPr>
          <p:cNvPr id="3" name="Rectangle 2"/>
          <p:cNvSpPr/>
          <p:nvPr/>
        </p:nvSpPr>
        <p:spPr>
          <a:xfrm>
            <a:off x="354650" y="990597"/>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Bellman expectation (action value function)</a:t>
            </a:r>
          </a:p>
        </p:txBody>
      </p:sp>
      <p:sp>
        <p:nvSpPr>
          <p:cNvPr id="4" name="Rectangle 3"/>
          <p:cNvSpPr/>
          <p:nvPr/>
        </p:nvSpPr>
        <p:spPr>
          <a:xfrm>
            <a:off x="354650" y="1526845"/>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Bellman equation (matrix form)</a:t>
            </a:r>
          </a:p>
        </p:txBody>
      </p:sp>
      <p:sp>
        <p:nvSpPr>
          <p:cNvPr id="5" name="Rectangle 4"/>
          <p:cNvSpPr/>
          <p:nvPr/>
        </p:nvSpPr>
        <p:spPr>
          <a:xfrm>
            <a:off x="354650" y="2160659"/>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Optimal policy</a:t>
            </a:r>
          </a:p>
        </p:txBody>
      </p:sp>
      <p:sp>
        <p:nvSpPr>
          <p:cNvPr id="6" name="Rectangle 5"/>
          <p:cNvSpPr/>
          <p:nvPr/>
        </p:nvSpPr>
        <p:spPr>
          <a:xfrm>
            <a:off x="354650" y="2785927"/>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Bellman optimality equation </a:t>
            </a:r>
          </a:p>
        </p:txBody>
      </p:sp>
      <p:sp>
        <p:nvSpPr>
          <p:cNvPr id="7" name="Rectangle 6"/>
          <p:cNvSpPr/>
          <p:nvPr/>
        </p:nvSpPr>
        <p:spPr>
          <a:xfrm>
            <a:off x="286284" y="3428284"/>
            <a:ext cx="7977499"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solve bellman equations</a:t>
            </a:r>
          </a:p>
        </p:txBody>
      </p:sp>
      <p:sp>
        <p:nvSpPr>
          <p:cNvPr id="8" name="Rectangle 7"/>
          <p:cNvSpPr/>
          <p:nvPr/>
        </p:nvSpPr>
        <p:spPr>
          <a:xfrm>
            <a:off x="354650" y="4020795"/>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 programming</a:t>
            </a:r>
          </a:p>
        </p:txBody>
      </p:sp>
      <p:sp>
        <p:nvSpPr>
          <p:cNvPr id="9" name="Rectangle 8"/>
          <p:cNvSpPr/>
          <p:nvPr/>
        </p:nvSpPr>
        <p:spPr>
          <a:xfrm>
            <a:off x="354650" y="4646063"/>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 evaluation</a:t>
            </a:r>
          </a:p>
        </p:txBody>
      </p:sp>
      <p:sp>
        <p:nvSpPr>
          <p:cNvPr id="10" name="Rectangle 9"/>
          <p:cNvSpPr/>
          <p:nvPr/>
        </p:nvSpPr>
        <p:spPr>
          <a:xfrm>
            <a:off x="354650" y="5255663"/>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 improvement</a:t>
            </a:r>
          </a:p>
        </p:txBody>
      </p:sp>
      <p:sp>
        <p:nvSpPr>
          <p:cNvPr id="11" name="Rectangle 10"/>
          <p:cNvSpPr/>
          <p:nvPr/>
        </p:nvSpPr>
        <p:spPr>
          <a:xfrm>
            <a:off x="354650" y="5917962"/>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 iteration</a:t>
            </a:r>
          </a:p>
        </p:txBody>
      </p:sp>
      <p:sp>
        <p:nvSpPr>
          <p:cNvPr id="12" name="Rectangle 11"/>
          <p:cNvSpPr/>
          <p:nvPr/>
        </p:nvSpPr>
        <p:spPr>
          <a:xfrm>
            <a:off x="8689649" y="356070"/>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13" name="Rectangle 12"/>
          <p:cNvSpPr/>
          <p:nvPr/>
        </p:nvSpPr>
        <p:spPr>
          <a:xfrm>
            <a:off x="8689649" y="2785927"/>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25-26</a:t>
            </a:r>
          </a:p>
        </p:txBody>
      </p:sp>
      <p:sp>
        <p:nvSpPr>
          <p:cNvPr id="14" name="Rectangle 13"/>
          <p:cNvSpPr/>
          <p:nvPr/>
        </p:nvSpPr>
        <p:spPr>
          <a:xfrm>
            <a:off x="8689649" y="990597"/>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15" name="Rectangle 14"/>
          <p:cNvSpPr/>
          <p:nvPr/>
        </p:nvSpPr>
        <p:spPr>
          <a:xfrm>
            <a:off x="8689649" y="152613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16" name="Rectangle 15"/>
          <p:cNvSpPr/>
          <p:nvPr/>
        </p:nvSpPr>
        <p:spPr>
          <a:xfrm>
            <a:off x="8689649" y="2160659"/>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23-24</a:t>
            </a:r>
          </a:p>
        </p:txBody>
      </p:sp>
      <p:sp>
        <p:nvSpPr>
          <p:cNvPr id="17" name="Rectangle 16"/>
          <p:cNvSpPr/>
          <p:nvPr/>
        </p:nvSpPr>
        <p:spPr>
          <a:xfrm>
            <a:off x="8689649" y="3428284"/>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18" name="Rectangle 17"/>
          <p:cNvSpPr/>
          <p:nvPr/>
        </p:nvSpPr>
        <p:spPr>
          <a:xfrm>
            <a:off x="8689649" y="4020795"/>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9" name="Rectangle 18"/>
          <p:cNvSpPr/>
          <p:nvPr/>
        </p:nvSpPr>
        <p:spPr>
          <a:xfrm>
            <a:off x="8689649" y="4650331"/>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29-31</a:t>
            </a:r>
          </a:p>
        </p:txBody>
      </p:sp>
      <p:sp>
        <p:nvSpPr>
          <p:cNvPr id="20" name="Rectangle 19"/>
          <p:cNvSpPr/>
          <p:nvPr/>
        </p:nvSpPr>
        <p:spPr>
          <a:xfrm>
            <a:off x="8689649" y="5255663"/>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32-32</a:t>
            </a:r>
          </a:p>
        </p:txBody>
      </p:sp>
      <p:sp>
        <p:nvSpPr>
          <p:cNvPr id="21" name="Rectangle 20"/>
          <p:cNvSpPr/>
          <p:nvPr/>
        </p:nvSpPr>
        <p:spPr>
          <a:xfrm>
            <a:off x="8689649" y="591796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34</a:t>
            </a:r>
          </a:p>
        </p:txBody>
      </p:sp>
    </p:spTree>
    <p:extLst>
      <p:ext uri="{BB962C8B-B14F-4D97-AF65-F5344CB8AC3E}">
        <p14:creationId xmlns:p14="http://schemas.microsoft.com/office/powerpoint/2010/main" val="4170862637"/>
      </p:ext>
    </p:extLst>
  </p:cSld>
  <p:clrMapOvr>
    <a:masterClrMapping/>
  </p:clrMapOvr>
  <p:transition spd="slow">
    <p:circl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2935705" y="596767"/>
            <a:ext cx="6506678" cy="808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find optimal policy</a:t>
            </a:r>
          </a:p>
        </p:txBody>
      </p:sp>
      <p:sp>
        <p:nvSpPr>
          <p:cNvPr id="3" name="Down Arrow 2"/>
          <p:cNvSpPr/>
          <p:nvPr/>
        </p:nvSpPr>
        <p:spPr>
          <a:xfrm>
            <a:off x="5943598" y="1578543"/>
            <a:ext cx="490889" cy="962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p:cNvSpPr/>
              <p:nvPr/>
            </p:nvSpPr>
            <p:spPr>
              <a:xfrm>
                <a:off x="2339627" y="2680060"/>
                <a:ext cx="7671335" cy="635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could find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𝑒𝑛</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𝑐𝑎𝑛</m:t>
                    </m:r>
                    <m:r>
                      <a:rPr lang="en-US" b="0" i="1" smtClean="0">
                        <a:latin typeface="Cambria Math" panose="02040503050406030204" pitchFamily="18" charset="0"/>
                      </a:rPr>
                      <m:t> </m:t>
                    </m:r>
                    <m:r>
                      <a:rPr lang="en-US" b="0" i="1" smtClean="0">
                        <a:latin typeface="Cambria Math" panose="02040503050406030204" pitchFamily="18" charset="0"/>
                      </a:rPr>
                      <m:t>𝑒𝑎𝑠𝑖𝑙𝑦</m:t>
                    </m:r>
                    <m:r>
                      <a:rPr lang="en-US" b="0" i="1" smtClean="0">
                        <a:latin typeface="Cambria Math" panose="02040503050406030204" pitchFamily="18" charset="0"/>
                      </a:rPr>
                      <m:t> </m:t>
                    </m:r>
                    <m:r>
                      <a:rPr lang="en-US" b="0" i="1" smtClean="0">
                        <a:latin typeface="Cambria Math" panose="02040503050406030204" pitchFamily="18" charset="0"/>
                      </a:rPr>
                      <m:t>𝑓𝑖𝑛𝑑</m:t>
                    </m:r>
                    <m:r>
                      <a:rPr lang="en-US" b="0" i="1" smtClean="0">
                        <a:latin typeface="Cambria Math" panose="02040503050406030204" pitchFamily="18" charset="0"/>
                      </a:rPr>
                      <m:t> </m:t>
                    </m:r>
                    <m:r>
                      <a:rPr lang="en-US" b="0" i="1" smtClean="0">
                        <a:latin typeface="Cambria Math" panose="02040503050406030204" pitchFamily="18" charset="0"/>
                      </a:rPr>
                      <m:t>𝑜𝑝𝑡𝑖𝑚𝑎𝑙</m:t>
                    </m:r>
                    <m:r>
                      <a:rPr lang="en-US" b="0" i="1" smtClean="0">
                        <a:latin typeface="Cambria Math" panose="02040503050406030204" pitchFamily="18" charset="0"/>
                      </a:rPr>
                      <m:t> </m:t>
                    </m:r>
                    <m:r>
                      <a:rPr lang="en-US" b="0" i="1" smtClean="0">
                        <a:latin typeface="Cambria Math" panose="02040503050406030204" pitchFamily="18" charset="0"/>
                      </a:rPr>
                      <m:t>𝑝𝑜𝑙𝑖𝑐𝑦</m:t>
                    </m:r>
                  </m:oMath>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339627" y="2680060"/>
                <a:ext cx="7671335" cy="635268"/>
              </a:xfrm>
              <a:prstGeom prst="rect">
                <a:avLst/>
              </a:prstGeom>
              <a:blipFill rotWithShape="0">
                <a:blip r:embed="rId2"/>
                <a:stretch>
                  <a:fillRect/>
                </a:stretch>
              </a:blipFill>
            </p:spPr>
            <p:txBody>
              <a:bodyPr/>
              <a:lstStyle/>
              <a:p>
                <a:r>
                  <a:rPr lang="en-US">
                    <a:noFill/>
                  </a:rPr>
                  <a:t> </a:t>
                </a:r>
              </a:p>
            </p:txBody>
          </p:sp>
        </mc:Fallback>
      </mc:AlternateContent>
      <p:sp>
        <p:nvSpPr>
          <p:cNvPr id="5" name="Down Arrow 4"/>
          <p:cNvSpPr/>
          <p:nvPr/>
        </p:nvSpPr>
        <p:spPr>
          <a:xfrm>
            <a:off x="5823282" y="3498780"/>
            <a:ext cx="731520" cy="9914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Brace 7"/>
          <p:cNvSpPr/>
          <p:nvPr/>
        </p:nvSpPr>
        <p:spPr>
          <a:xfrm>
            <a:off x="832583" y="6131293"/>
            <a:ext cx="356135" cy="6641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99599" y="6112043"/>
            <a:ext cx="404261" cy="6352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5-Point Star 9"/>
          <p:cNvSpPr/>
          <p:nvPr/>
        </p:nvSpPr>
        <p:spPr>
          <a:xfrm>
            <a:off x="288757" y="6246795"/>
            <a:ext cx="442762" cy="433137"/>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309032" y="6278698"/>
            <a:ext cx="6487427" cy="369332"/>
          </a:xfrm>
          <a:prstGeom prst="rect">
            <a:avLst/>
          </a:prstGeom>
          <a:solidFill>
            <a:srgbClr val="FF0000"/>
          </a:solidFill>
        </p:spPr>
        <p:txBody>
          <a:bodyPr wrap="square" rtlCol="0">
            <a:spAutoFit/>
          </a:bodyPr>
          <a:lstStyle/>
          <a:p>
            <a:r>
              <a:rPr lang="en-US" dirty="0"/>
              <a:t>There is always one deterministic optimal policy for any MDP</a:t>
            </a:r>
          </a:p>
        </p:txBody>
      </p:sp>
      <mc:AlternateContent xmlns:mc="http://schemas.openxmlformats.org/markup-compatibility/2006" xmlns:a14="http://schemas.microsoft.com/office/drawing/2010/main">
        <mc:Choice Requires="a14">
          <p:sp>
            <p:nvSpPr>
              <p:cNvPr id="7" name="TextBox 6"/>
              <p:cNvSpPr txBox="1"/>
              <p:nvPr/>
            </p:nvSpPr>
            <p:spPr>
              <a:xfrm>
                <a:off x="4515338" y="5245941"/>
                <a:ext cx="1029064"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i="1" smtClean="0">
                              <a:latin typeface="Cambria Math" panose="02040503050406030204" pitchFamily="18" charset="0"/>
                              <a:ea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m:t>
                          </m:r>
                        </m:e>
                      </m:d>
                      <m:r>
                        <a:rPr lang="en-US" b="0" i="1" smtClean="0">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15338" y="5245941"/>
                <a:ext cx="1029064" cy="276999"/>
              </a:xfrm>
              <a:prstGeom prst="rect">
                <a:avLst/>
              </a:prstGeom>
              <a:blipFill rotWithShape="0">
                <a:blip r:embed="rId3"/>
                <a:stretch>
                  <a:fillRect l="-2959" t="-4444" r="-1775" b="-35556"/>
                </a:stretch>
              </a:blipFill>
            </p:spPr>
            <p:txBody>
              <a:bodyPr/>
              <a:lstStyle/>
              <a:p>
                <a:r>
                  <a:rPr lang="en-US">
                    <a:noFill/>
                  </a:rPr>
                  <a:t> </a:t>
                </a:r>
              </a:p>
            </p:txBody>
          </p:sp>
        </mc:Fallback>
      </mc:AlternateContent>
      <p:sp>
        <p:nvSpPr>
          <p:cNvPr id="12" name="Left Brace 11"/>
          <p:cNvSpPr/>
          <p:nvPr/>
        </p:nvSpPr>
        <p:spPr>
          <a:xfrm>
            <a:off x="5667046" y="4843423"/>
            <a:ext cx="153908" cy="10590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5920543" y="4926920"/>
                <a:ext cx="2426329" cy="2952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 if a=a</a:t>
                </a:r>
                <a14:m>
                  <m:oMath xmlns:m="http://schemas.openxmlformats.org/officeDocument/2006/math">
                    <m:r>
                      <m:rPr>
                        <m:sty m:val="p"/>
                      </m:rPr>
                      <a:rPr lang="en-US" sz="1600" b="0" i="0" smtClean="0">
                        <a:solidFill>
                          <a:schemeClr val="tx1"/>
                        </a:solidFill>
                        <a:latin typeface="Cambria Math" panose="02040503050406030204" pitchFamily="18" charset="0"/>
                      </a:rPr>
                      <m:t>rg</m:t>
                    </m:r>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max</m:t>
                            </m:r>
                          </m:e>
                          <m:lim>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𝐴</m:t>
                            </m:r>
                          </m:lim>
                        </m:limLow>
                      </m:fName>
                      <m:e>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i="1" smtClean="0">
                                <a:solidFill>
                                  <a:schemeClr val="tx1"/>
                                </a:solidFill>
                                <a:latin typeface="Cambria Math" panose="02040503050406030204" pitchFamily="18" charset="0"/>
                                <a:ea typeface="Cambria Math" panose="02040503050406030204" pitchFamily="18" charset="0"/>
                              </a:rPr>
                              <m:t>∗</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e>
                    </m:func>
                  </m:oMath>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5920543" y="4926920"/>
                <a:ext cx="2426329" cy="295276"/>
              </a:xfrm>
              <a:prstGeom prst="rect">
                <a:avLst/>
              </a:prstGeom>
              <a:blipFill rotWithShape="0">
                <a:blip r:embed="rId4"/>
                <a:stretch>
                  <a:fillRect t="-9804" b="-29412"/>
                </a:stretch>
              </a:blipFill>
            </p:spPr>
            <p:txBody>
              <a:bodyPr/>
              <a:lstStyle/>
              <a:p>
                <a:r>
                  <a:rPr lang="en-US">
                    <a:noFill/>
                  </a:rPr>
                  <a:t> </a:t>
                </a:r>
              </a:p>
            </p:txBody>
          </p:sp>
        </mc:Fallback>
      </mc:AlternateContent>
      <p:sp>
        <p:nvSpPr>
          <p:cNvPr id="15" name="Rectangle 14"/>
          <p:cNvSpPr/>
          <p:nvPr/>
        </p:nvSpPr>
        <p:spPr>
          <a:xfrm>
            <a:off x="5943598" y="5499195"/>
            <a:ext cx="2387693" cy="2392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0 otherwise</a:t>
            </a:r>
          </a:p>
        </p:txBody>
      </p:sp>
    </p:spTree>
    <p:extLst>
      <p:ext uri="{BB962C8B-B14F-4D97-AF65-F5344CB8AC3E}">
        <p14:creationId xmlns:p14="http://schemas.microsoft.com/office/powerpoint/2010/main" val="2809148537"/>
      </p:ext>
    </p:extLst>
  </p:cSld>
  <p:clrMapOvr>
    <a:masterClrMapping/>
  </p:clrMapOvr>
  <p:transition spd="slow">
    <p:circl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3359216" y="144379"/>
            <a:ext cx="5419023" cy="102027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Bellman equations for optimality</a:t>
            </a:r>
          </a:p>
        </p:txBody>
      </p:sp>
      <mc:AlternateContent xmlns:mc="http://schemas.openxmlformats.org/markup-compatibility/2006" xmlns:a14="http://schemas.microsoft.com/office/drawing/2010/main">
        <mc:Choice Requires="a14">
          <p:sp>
            <p:nvSpPr>
              <p:cNvPr id="4" name="Rectangle 3"/>
              <p:cNvSpPr/>
              <p:nvPr/>
            </p:nvSpPr>
            <p:spPr>
              <a:xfrm>
                <a:off x="946899" y="2427973"/>
                <a:ext cx="2296847" cy="454740"/>
              </a:xfrm>
              <a:prstGeom prst="rect">
                <a:avLst/>
              </a:prstGeom>
              <a:solidFill>
                <a:srgbClr val="FFFF00"/>
              </a:solidFill>
            </p:spPr>
            <p:txBody>
              <a:bodyPr wrap="none">
                <a:spAutoFit/>
              </a:bodyPr>
              <a:lstStyle/>
              <a:p>
                <a:pPr lvl="0"/>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lim>
                          </m:limLow>
                        </m:fName>
                        <m:e>
                          <m:sSub>
                            <m:sSubPr>
                              <m:ctrlPr>
                                <a:rPr lang="en-US" i="1">
                                  <a:latin typeface="Cambria Math" panose="02040503050406030204" pitchFamily="18" charset="0"/>
                                </a:rPr>
                              </m:ctrlPr>
                            </m:sSubPr>
                            <m:e>
                              <m:r>
                                <a:rPr lang="en-US" b="0" i="1" smtClean="0">
                                  <a:latin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e>
                      </m:func>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946899" y="2427973"/>
                <a:ext cx="2296847" cy="454740"/>
              </a:xfrm>
              <a:prstGeom prst="rect">
                <a:avLst/>
              </a:prstGeom>
              <a:blipFill rotWithShape="0">
                <a:blip r:embed="rId2"/>
                <a:stretch>
                  <a:fillRect/>
                </a:stretch>
              </a:blipFill>
            </p:spPr>
            <p:txBody>
              <a:bodyPr/>
              <a:lstStyle/>
              <a:p>
                <a:r>
                  <a:rPr lang="en-US">
                    <a:noFill/>
                  </a:rPr>
                  <a:t> </a:t>
                </a:r>
              </a:p>
            </p:txBody>
          </p:sp>
        </mc:Fallback>
      </mc:AlternateContent>
      <p:sp>
        <p:nvSpPr>
          <p:cNvPr id="5" name="Right Arrow 4"/>
          <p:cNvSpPr/>
          <p:nvPr/>
        </p:nvSpPr>
        <p:spPr>
          <a:xfrm>
            <a:off x="3551722" y="2427973"/>
            <a:ext cx="895150" cy="454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344" y="1648494"/>
            <a:ext cx="2550727" cy="1886213"/>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a:xfrm>
            <a:off x="7584642" y="2445994"/>
            <a:ext cx="1001027" cy="454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3930" y="1443677"/>
            <a:ext cx="3040015" cy="2295845"/>
          </a:xfrm>
          <a:prstGeom prst="rect">
            <a:avLst/>
          </a:prstGeom>
          <a:ln>
            <a:noFill/>
          </a:ln>
          <a:effectLst>
            <a:outerShdw blurRad="292100" dist="139700" dir="2700000" algn="tl" rotWithShape="0">
              <a:srgbClr val="333333">
                <a:alpha val="65000"/>
              </a:srgbClr>
            </a:outerShdw>
          </a:effectLst>
        </p:spPr>
      </p:pic>
      <p:cxnSp>
        <p:nvCxnSpPr>
          <p:cNvPr id="10" name="Elbow Connector 9"/>
          <p:cNvCxnSpPr>
            <a:stCxn id="8" idx="3"/>
            <a:endCxn id="13" idx="1"/>
          </p:cNvCxnSpPr>
          <p:nvPr/>
        </p:nvCxnSpPr>
        <p:spPr>
          <a:xfrm flipH="1">
            <a:off x="747933" y="2591600"/>
            <a:ext cx="10966012" cy="2750919"/>
          </a:xfrm>
          <a:prstGeom prst="bentConnector5">
            <a:avLst>
              <a:gd name="adj1" fmla="val -2085"/>
              <a:gd name="adj2" fmla="val 63830"/>
              <a:gd name="adj3" fmla="val 102085"/>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747933" y="4955490"/>
                <a:ext cx="3786934" cy="774058"/>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nary>
                            <m:naryPr>
                              <m:chr m:val="∑"/>
                              <m:supHide m:val="on"/>
                              <m:ctrlPr>
                                <a:rPr lang="en-US" i="1">
                                  <a:latin typeface="Cambria Math" panose="02040503050406030204" pitchFamily="18" charset="0"/>
                                  <a:ea typeface="Cambria Math" panose="02040503050406030204" pitchFamily="18" charset="0"/>
                                </a:rPr>
                              </m:ctrlPr>
                            </m:naryPr>
                            <m:sub>
                              <m:sSup>
                                <m:sSupPr>
                                  <m:ctrlPr>
                                    <a:rPr lang="en-US" i="1">
                                      <a:latin typeface="Cambria Math" panose="02040503050406030204" pitchFamily="18" charset="0"/>
                                      <a:ea typeface="Cambria Math" panose="02040503050406030204" pitchFamily="18" charset="0"/>
                                    </a:rPr>
                                  </m:ctrlPr>
                                </m:sSupPr>
                                <m:e>
                                  <m:r>
                                    <m:rPr>
                                      <m:brk m:alnAt="7"/>
                                    </m:rP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m:rPr>
                                  <m:brk m:alnAt="7"/>
                                </m:rP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𝑆</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sub>
                                <m:sup>
                                  <m:r>
                                    <a:rPr lang="en-US" i="1">
                                      <a:latin typeface="Cambria Math" panose="02040503050406030204" pitchFamily="18" charset="0"/>
                                      <a:ea typeface="Cambria Math" panose="02040503050406030204" pitchFamily="18" charset="0"/>
                                    </a:rPr>
                                    <m:t>𝑎</m:t>
                                  </m:r>
                                </m:sup>
                              </m:sSubSup>
                            </m:e>
                          </m:nary>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m:t>
                          </m:r>
                          <m:r>
                            <m:rPr>
                              <m:nor/>
                            </m:rPr>
                            <a:rPr lang="en-US" dirty="0"/>
                            <m:t> </m:t>
                          </m:r>
                        </m:e>
                      </m:fun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747933" y="4955490"/>
                <a:ext cx="3786934" cy="774058"/>
              </a:xfrm>
              <a:prstGeom prst="rect">
                <a:avLst/>
              </a:prstGeom>
              <a:blipFill rotWithShape="0">
                <a:blip r:embed="rId5"/>
                <a:stretch>
                  <a:fillRect/>
                </a:stretch>
              </a:blipFill>
            </p:spPr>
            <p:txBody>
              <a:bodyPr/>
              <a:lstStyle/>
              <a:p>
                <a:r>
                  <a:rPr lang="en-US">
                    <a:noFill/>
                  </a:rPr>
                  <a:t> </a:t>
                </a:r>
              </a:p>
            </p:txBody>
          </p:sp>
        </mc:Fallback>
      </mc:AlternateContent>
      <p:sp>
        <p:nvSpPr>
          <p:cNvPr id="15" name="Right Arrow 14"/>
          <p:cNvSpPr/>
          <p:nvPr/>
        </p:nvSpPr>
        <p:spPr>
          <a:xfrm>
            <a:off x="4725987" y="5101885"/>
            <a:ext cx="2377439" cy="404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584642" y="5002104"/>
            <a:ext cx="3311091" cy="5896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Bellman optimality equation (</a:t>
            </a:r>
            <a:r>
              <a:rPr lang="en-US" sz="1400" dirty="0" err="1"/>
              <a:t>value_function</a:t>
            </a:r>
            <a:r>
              <a:rPr lang="en-US" sz="1400" dirty="0"/>
              <a:t>)</a:t>
            </a:r>
          </a:p>
        </p:txBody>
      </p:sp>
    </p:spTree>
    <p:extLst>
      <p:ext uri="{BB962C8B-B14F-4D97-AF65-F5344CB8AC3E}">
        <p14:creationId xmlns:p14="http://schemas.microsoft.com/office/powerpoint/2010/main" val="1676473870"/>
      </p:ext>
    </p:extLst>
  </p:cSld>
  <p:clrMapOvr>
    <a:masterClrMapping/>
  </p:clrMapOvr>
  <p:transition spd="slow">
    <p:circl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3359216" y="144379"/>
            <a:ext cx="5419023" cy="102027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Bellman equations for optimality</a:t>
            </a:r>
          </a:p>
        </p:txBody>
      </p:sp>
      <mc:AlternateContent xmlns:mc="http://schemas.openxmlformats.org/markup-compatibility/2006" xmlns:a14="http://schemas.microsoft.com/office/drawing/2010/main">
        <mc:Choice Requires="a14">
          <p:sp>
            <p:nvSpPr>
              <p:cNvPr id="4" name="Rectangle 3"/>
              <p:cNvSpPr/>
              <p:nvPr/>
            </p:nvSpPr>
            <p:spPr>
              <a:xfrm>
                <a:off x="330592" y="2312580"/>
                <a:ext cx="3028624" cy="698333"/>
              </a:xfrm>
              <a:prstGeom prst="rect">
                <a:avLst/>
              </a:prstGeom>
              <a:solidFill>
                <a:srgbClr val="FFFF00"/>
              </a:solidFill>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𝑄</m:t>
                          </m:r>
                        </m:e>
                        <m:sub>
                          <m:r>
                            <a:rPr lang="en-US" sz="1600" i="1">
                              <a:latin typeface="Cambria Math" panose="02040503050406030204" pitchFamily="18" charset="0"/>
                            </a:rPr>
                            <m:t>∗</m:t>
                          </m:r>
                        </m:sub>
                      </m:sSub>
                      <m:d>
                        <m:dPr>
                          <m:ctrlPr>
                            <a:rPr lang="en-US" sz="1600" i="1">
                              <a:latin typeface="Cambria Math" panose="02040503050406030204" pitchFamily="18" charset="0"/>
                            </a:rPr>
                          </m:ctrlPr>
                        </m:dPr>
                        <m:e>
                          <m:r>
                            <a:rPr lang="en-US" sz="1600" i="1">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𝑅</m:t>
                          </m:r>
                        </m:e>
                        <m:sub>
                          <m:r>
                            <a:rPr lang="en-US" sz="1600" i="1">
                              <a:latin typeface="Cambria Math" panose="02040503050406030204" pitchFamily="18" charset="0"/>
                            </a:rPr>
                            <m:t>𝑠</m:t>
                          </m:r>
                        </m:sub>
                        <m:sup>
                          <m:r>
                            <a:rPr lang="en-US" sz="1600" i="1">
                              <a:latin typeface="Cambria Math" panose="02040503050406030204" pitchFamily="18" charset="0"/>
                            </a:rPr>
                            <m:t>𝑎</m:t>
                          </m:r>
                        </m:sup>
                      </m:sSubSup>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𝛾</m:t>
                      </m:r>
                      <m:nary>
                        <m:naryPr>
                          <m:chr m:val="∑"/>
                          <m:supHide m:val="on"/>
                          <m:ctrlPr>
                            <a:rPr lang="en-US" sz="1600" i="1">
                              <a:latin typeface="Cambria Math" panose="02040503050406030204" pitchFamily="18" charset="0"/>
                              <a:ea typeface="Cambria Math" panose="02040503050406030204" pitchFamily="18" charset="0"/>
                            </a:rPr>
                          </m:ctrlPr>
                        </m:naryPr>
                        <m:sub>
                          <m:sSup>
                            <m:sSupPr>
                              <m:ctrlPr>
                                <a:rPr lang="en-US" sz="1600" i="1">
                                  <a:latin typeface="Cambria Math" panose="02040503050406030204" pitchFamily="18" charset="0"/>
                                  <a:ea typeface="Cambria Math" panose="02040503050406030204" pitchFamily="18" charset="0"/>
                                </a:rPr>
                              </m:ctrlPr>
                            </m:sSupPr>
                            <m:e>
                              <m:r>
                                <m:rPr>
                                  <m:brk m:alnAt="7"/>
                                </m:rPr>
                                <a:rPr lang="en-US" sz="1600" i="1">
                                  <a:latin typeface="Cambria Math" panose="02040503050406030204" pitchFamily="18" charset="0"/>
                                  <a:ea typeface="Cambria Math" panose="02040503050406030204" pitchFamily="18" charset="0"/>
                                </a:rPr>
                                <m:t>𝑠</m:t>
                              </m:r>
                            </m:e>
                            <m:sup>
                              <m:r>
                                <a:rPr lang="en-US" sz="1600" i="1">
                                  <a:latin typeface="Cambria Math" panose="02040503050406030204" pitchFamily="18" charset="0"/>
                                  <a:ea typeface="Cambria Math" panose="02040503050406030204" pitchFamily="18" charset="0"/>
                                </a:rPr>
                                <m:t>′</m:t>
                              </m:r>
                            </m:sup>
                          </m:sSup>
                          <m:r>
                            <m:rPr>
                              <m:brk m:alnAt="7"/>
                            </m:rPr>
                            <a:rPr lang="en-US" sz="1600" i="1">
                              <a:latin typeface="Cambria Math" panose="02040503050406030204" pitchFamily="18" charset="0"/>
                              <a:ea typeface="Cambria Math" panose="02040503050406030204" pitchFamily="18" charset="0"/>
                            </a:rPr>
                            <m:t>𝜖</m:t>
                          </m:r>
                          <m:r>
                            <a:rPr lang="en-US" sz="1600" i="1">
                              <a:latin typeface="Cambria Math" panose="02040503050406030204" pitchFamily="18" charset="0"/>
                              <a:ea typeface="Cambria Math" panose="02040503050406030204" pitchFamily="18" charset="0"/>
                            </a:rPr>
                            <m:t>𝑆</m:t>
                          </m:r>
                        </m:sub>
                        <m:sup/>
                        <m:e>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𝑃</m:t>
                              </m:r>
                            </m:e>
                            <m:sub>
                              <m:r>
                                <a:rPr lang="en-US" sz="1600" i="1">
                                  <a:latin typeface="Cambria Math" panose="02040503050406030204" pitchFamily="18" charset="0"/>
                                  <a:ea typeface="Cambria Math" panose="02040503050406030204" pitchFamily="18" charset="0"/>
                                </a:rPr>
                                <m:t>𝑠</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𝑠</m:t>
                                  </m:r>
                                </m:e>
                                <m:sup>
                                  <m:r>
                                    <a:rPr lang="en-US" sz="1600" i="1">
                                      <a:latin typeface="Cambria Math" panose="02040503050406030204" pitchFamily="18" charset="0"/>
                                      <a:ea typeface="Cambria Math" panose="02040503050406030204" pitchFamily="18" charset="0"/>
                                    </a:rPr>
                                    <m:t>′</m:t>
                                  </m:r>
                                </m:sup>
                              </m:sSup>
                            </m:sub>
                            <m:sup>
                              <m:r>
                                <a:rPr lang="en-US" sz="1600" i="1">
                                  <a:latin typeface="Cambria Math" panose="02040503050406030204" pitchFamily="18" charset="0"/>
                                  <a:ea typeface="Cambria Math" panose="02040503050406030204" pitchFamily="18" charset="0"/>
                                </a:rPr>
                                <m:t>𝑎</m:t>
                              </m:r>
                            </m:sup>
                          </m:sSubSup>
                        </m:e>
                      </m:nary>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m:t>
                          </m:r>
                        </m:sub>
                      </m:sSub>
                      <m:d>
                        <m:dPr>
                          <m:ctrlPr>
                            <a:rPr lang="en-US" sz="1600" i="1">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𝑠</m:t>
                              </m:r>
                            </m:e>
                            <m:sup>
                              <m:r>
                                <a:rPr lang="en-US" sz="1600" i="1">
                                  <a:latin typeface="Cambria Math" panose="02040503050406030204" pitchFamily="18" charset="0"/>
                                  <a:ea typeface="Cambria Math" panose="02040503050406030204" pitchFamily="18" charset="0"/>
                                </a:rPr>
                                <m:t>′</m:t>
                              </m:r>
                            </m:sup>
                          </m:sSup>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0592" y="2312580"/>
                <a:ext cx="3028624" cy="698333"/>
              </a:xfrm>
              <a:prstGeom prst="rect">
                <a:avLst/>
              </a:prstGeom>
              <a:blipFill rotWithShape="0">
                <a:blip r:embed="rId2"/>
                <a:stretch>
                  <a:fillRect/>
                </a:stretch>
              </a:blipFill>
            </p:spPr>
            <p:txBody>
              <a:bodyPr/>
              <a:lstStyle/>
              <a:p>
                <a:r>
                  <a:rPr lang="en-US">
                    <a:noFill/>
                  </a:rPr>
                  <a:t> </a:t>
                </a:r>
              </a:p>
            </p:txBody>
          </p:sp>
        </mc:Fallback>
      </mc:AlternateContent>
      <p:sp>
        <p:nvSpPr>
          <p:cNvPr id="5" name="Right Arrow 4"/>
          <p:cNvSpPr/>
          <p:nvPr/>
        </p:nvSpPr>
        <p:spPr>
          <a:xfrm>
            <a:off x="3551722" y="2427973"/>
            <a:ext cx="895150" cy="454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7584642" y="2445994"/>
            <a:ext cx="1001027" cy="454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endCxn id="13" idx="1"/>
          </p:cNvCxnSpPr>
          <p:nvPr/>
        </p:nvCxnSpPr>
        <p:spPr>
          <a:xfrm flipH="1">
            <a:off x="747933" y="2591600"/>
            <a:ext cx="10966012" cy="2750919"/>
          </a:xfrm>
          <a:prstGeom prst="bentConnector5">
            <a:avLst>
              <a:gd name="adj1" fmla="val -2085"/>
              <a:gd name="adj2" fmla="val 63830"/>
              <a:gd name="adj3" fmla="val 102085"/>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747933" y="4955490"/>
                <a:ext cx="4127540" cy="774058"/>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nary>
                        <m:naryPr>
                          <m:chr m:val="∑"/>
                          <m:supHide m:val="on"/>
                          <m:ctrlPr>
                            <a:rPr lang="en-US" i="1">
                              <a:latin typeface="Cambria Math" panose="02040503050406030204" pitchFamily="18" charset="0"/>
                              <a:ea typeface="Cambria Math" panose="02040503050406030204" pitchFamily="18" charset="0"/>
                            </a:rPr>
                          </m:ctrlPr>
                        </m:naryPr>
                        <m:sub>
                          <m:sSup>
                            <m:sSupPr>
                              <m:ctrlPr>
                                <a:rPr lang="en-US" i="1">
                                  <a:latin typeface="Cambria Math" panose="02040503050406030204" pitchFamily="18" charset="0"/>
                                  <a:ea typeface="Cambria Math" panose="02040503050406030204" pitchFamily="18" charset="0"/>
                                </a:rPr>
                              </m:ctrlPr>
                            </m:sSupPr>
                            <m:e>
                              <m:r>
                                <m:rPr>
                                  <m:brk m:alnAt="7"/>
                                </m:rP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m:rPr>
                              <m:brk m:alnAt="7"/>
                            </m:rP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𝑆</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sub>
                            <m:sup>
                              <m:r>
                                <a:rPr lang="en-US" i="1">
                                  <a:latin typeface="Cambria Math" panose="02040503050406030204" pitchFamily="18" charset="0"/>
                                  <a:ea typeface="Cambria Math" panose="02040503050406030204" pitchFamily="18" charset="0"/>
                                </a:rPr>
                                <m:t>𝑎</m:t>
                              </m:r>
                            </m:sup>
                          </m:sSubSup>
                        </m:e>
                      </m:nary>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747933" y="4955490"/>
                <a:ext cx="4127540" cy="774058"/>
              </a:xfrm>
              <a:prstGeom prst="rect">
                <a:avLst/>
              </a:prstGeom>
              <a:blipFill rotWithShape="0">
                <a:blip r:embed="rId3"/>
                <a:stretch>
                  <a:fillRect/>
                </a:stretch>
              </a:blipFill>
            </p:spPr>
            <p:txBody>
              <a:bodyPr/>
              <a:lstStyle/>
              <a:p>
                <a:r>
                  <a:rPr lang="en-US">
                    <a:noFill/>
                  </a:rPr>
                  <a:t> </a:t>
                </a:r>
              </a:p>
            </p:txBody>
          </p:sp>
        </mc:Fallback>
      </mc:AlternateContent>
      <p:sp>
        <p:nvSpPr>
          <p:cNvPr id="15" name="Right Arrow 14"/>
          <p:cNvSpPr/>
          <p:nvPr/>
        </p:nvSpPr>
        <p:spPr>
          <a:xfrm>
            <a:off x="5024387" y="5101885"/>
            <a:ext cx="2079039" cy="404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584642" y="5002104"/>
            <a:ext cx="3311091" cy="5896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Bellman optimality equation (</a:t>
            </a:r>
            <a:r>
              <a:rPr lang="en-US" sz="1400" dirty="0" err="1"/>
              <a:t>action_value</a:t>
            </a:r>
            <a:r>
              <a:rPr lang="en-US" sz="1400" dirty="0"/>
              <a:t> function)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094" y="1721028"/>
            <a:ext cx="2928287" cy="174114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9884" y="1658018"/>
            <a:ext cx="3019846" cy="1867161"/>
          </a:xfrm>
          <a:prstGeom prst="rect">
            <a:avLst/>
          </a:prstGeom>
        </p:spPr>
      </p:pic>
    </p:spTree>
    <p:extLst>
      <p:ext uri="{BB962C8B-B14F-4D97-AF65-F5344CB8AC3E}">
        <p14:creationId xmlns:p14="http://schemas.microsoft.com/office/powerpoint/2010/main" val="4218925204"/>
      </p:ext>
    </p:extLst>
  </p:cSld>
  <p:clrMapOvr>
    <a:masterClrMapping/>
  </p:clrMapOvr>
  <p:transition spd="slow">
    <p:circl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778880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8503976"/>
      </p:ext>
    </p:extLst>
  </p:cSld>
  <p:clrMapOvr>
    <a:masterClrMapping/>
  </p:clrMapOvr>
  <p:transition spd="slow">
    <p:circl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664143" y="577516"/>
            <a:ext cx="3060834" cy="68339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 programming</a:t>
            </a:r>
          </a:p>
        </p:txBody>
      </p:sp>
      <p:sp>
        <p:nvSpPr>
          <p:cNvPr id="3" name="Right Arrow 2"/>
          <p:cNvSpPr/>
          <p:nvPr/>
        </p:nvSpPr>
        <p:spPr>
          <a:xfrm rot="1317036">
            <a:off x="3757423" y="1037576"/>
            <a:ext cx="693019" cy="308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rot="20886561">
            <a:off x="3752124" y="503836"/>
            <a:ext cx="750771" cy="341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p:cNvGraphicFramePr/>
          <p:nvPr>
            <p:extLst>
              <p:ext uri="{D42A27DB-BD31-4B8C-83A1-F6EECF244321}">
                <p14:modId xmlns:p14="http://schemas.microsoft.com/office/powerpoint/2010/main" val="1587383315"/>
              </p:ext>
            </p:extLst>
          </p:nvPr>
        </p:nvGraphicFramePr>
        <p:xfrm>
          <a:off x="4639377" y="346509"/>
          <a:ext cx="5380522" cy="404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386359144"/>
              </p:ext>
            </p:extLst>
          </p:nvPr>
        </p:nvGraphicFramePr>
        <p:xfrm>
          <a:off x="4639377" y="1106769"/>
          <a:ext cx="5361271" cy="386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p:cNvGraphicFramePr/>
          <p:nvPr>
            <p:extLst>
              <p:ext uri="{D42A27DB-BD31-4B8C-83A1-F6EECF244321}">
                <p14:modId xmlns:p14="http://schemas.microsoft.com/office/powerpoint/2010/main" val="171516373"/>
              </p:ext>
            </p:extLst>
          </p:nvPr>
        </p:nvGraphicFramePr>
        <p:xfrm>
          <a:off x="966095" y="2157557"/>
          <a:ext cx="4857189" cy="146304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0" name="Diagram 29"/>
          <p:cNvGraphicFramePr/>
          <p:nvPr>
            <p:extLst>
              <p:ext uri="{D42A27DB-BD31-4B8C-83A1-F6EECF244321}">
                <p14:modId xmlns:p14="http://schemas.microsoft.com/office/powerpoint/2010/main" val="540263812"/>
              </p:ext>
            </p:extLst>
          </p:nvPr>
        </p:nvGraphicFramePr>
        <p:xfrm>
          <a:off x="6351194" y="2431287"/>
          <a:ext cx="5484671" cy="79317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33" name="Oval 32"/>
          <p:cNvSpPr/>
          <p:nvPr/>
        </p:nvSpPr>
        <p:spPr>
          <a:xfrm>
            <a:off x="760397" y="4557562"/>
            <a:ext cx="1905802" cy="151116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 full knowledge of MDP</a:t>
            </a:r>
          </a:p>
        </p:txBody>
      </p:sp>
      <p:cxnSp>
        <p:nvCxnSpPr>
          <p:cNvPr id="37" name="Elbow Connector 36"/>
          <p:cNvCxnSpPr>
            <a:stCxn id="2" idx="4"/>
            <a:endCxn id="12" idx="0"/>
          </p:cNvCxnSpPr>
          <p:nvPr/>
        </p:nvCxnSpPr>
        <p:spPr>
          <a:xfrm rot="16200000" flipH="1">
            <a:off x="2346300" y="1109168"/>
            <a:ext cx="896648" cy="1200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890661" y="2829827"/>
            <a:ext cx="423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2" idx="2"/>
            <a:endCxn id="33" idx="2"/>
          </p:cNvCxnSpPr>
          <p:nvPr/>
        </p:nvCxnSpPr>
        <p:spPr>
          <a:xfrm rot="10800000" flipH="1" flipV="1">
            <a:off x="664143" y="919213"/>
            <a:ext cx="96254" cy="4393932"/>
          </a:xfrm>
          <a:prstGeom prst="bentConnector3">
            <a:avLst>
              <a:gd name="adj1" fmla="val -237497"/>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ight Arrow 47"/>
          <p:cNvSpPr/>
          <p:nvPr/>
        </p:nvSpPr>
        <p:spPr>
          <a:xfrm>
            <a:off x="2794624" y="5125449"/>
            <a:ext cx="507657" cy="394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138100" y="4540857"/>
            <a:ext cx="1374223" cy="107802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a:t>
            </a:r>
          </a:p>
        </p:txBody>
      </p:sp>
      <p:sp>
        <p:nvSpPr>
          <p:cNvPr id="52" name="Oval 51"/>
          <p:cNvSpPr/>
          <p:nvPr/>
        </p:nvSpPr>
        <p:spPr>
          <a:xfrm>
            <a:off x="7714863" y="4586434"/>
            <a:ext cx="1650518" cy="107802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p>
        </p:txBody>
      </p:sp>
      <mc:AlternateContent xmlns:mc="http://schemas.openxmlformats.org/markup-compatibility/2006" xmlns:a14="http://schemas.microsoft.com/office/drawing/2010/main">
        <mc:Choice Requires="a14">
          <p:sp>
            <p:nvSpPr>
              <p:cNvPr id="53" name="TextBox 52"/>
              <p:cNvSpPr txBox="1"/>
              <p:nvPr/>
            </p:nvSpPr>
            <p:spPr>
              <a:xfrm>
                <a:off x="7630534" y="4127355"/>
                <a:ext cx="1819175" cy="276999"/>
              </a:xfrm>
              <a:prstGeom prst="rect">
                <a:avLst/>
              </a:prstGeom>
              <a:solidFill>
                <a:srgbClr val="FFFF00"/>
              </a:solidFill>
            </p:spPr>
            <p:txBody>
              <a:bodyPr wrap="square" rtlCol="0">
                <a:spAutoFit/>
              </a:bodyPr>
              <a:lstStyle/>
              <a:p>
                <a:r>
                  <a:rPr lang="en-US" sz="1200" dirty="0"/>
                  <a:t>Input: MDP(S,A,P,R,</a:t>
                </a:r>
                <a14:m>
                  <m:oMath xmlns:m="http://schemas.openxmlformats.org/officeDocument/2006/math">
                    <m:r>
                      <a:rPr lang="en-US" sz="1200" i="1" smtClean="0">
                        <a:latin typeface="Cambria Math" panose="02040503050406030204" pitchFamily="18" charset="0"/>
                        <a:ea typeface="Cambria Math" panose="02040503050406030204" pitchFamily="18" charset="0"/>
                      </a:rPr>
                      <m:t>𝛾</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3" name="TextBox 52"/>
              <p:cNvSpPr txBox="1">
                <a:spLocks noRot="1" noChangeAspect="1" noMove="1" noResize="1" noEditPoints="1" noAdjustHandles="1" noChangeArrowheads="1" noChangeShapeType="1" noTextEdit="1"/>
              </p:cNvSpPr>
              <p:nvPr/>
            </p:nvSpPr>
            <p:spPr>
              <a:xfrm>
                <a:off x="7630534" y="4127355"/>
                <a:ext cx="1819175" cy="276999"/>
              </a:xfrm>
              <a:prstGeom prst="rect">
                <a:avLst/>
              </a:prstGeom>
              <a:blipFill rotWithShape="0">
                <a:blip r:embed="rId22"/>
                <a:stretch>
                  <a:fillRect l="-336" b="-17778"/>
                </a:stretch>
              </a:blipFill>
            </p:spPr>
            <p:txBody>
              <a:bodyPr/>
              <a:lstStyle/>
              <a:p>
                <a:r>
                  <a:rPr lang="en-US">
                    <a:noFill/>
                  </a:rPr>
                  <a:t> </a:t>
                </a:r>
              </a:p>
            </p:txBody>
          </p:sp>
        </mc:Fallback>
      </mc:AlternateContent>
      <p:sp>
        <p:nvSpPr>
          <p:cNvPr id="54" name="TextBox 53"/>
          <p:cNvSpPr txBox="1"/>
          <p:nvPr/>
        </p:nvSpPr>
        <p:spPr>
          <a:xfrm>
            <a:off x="7611284" y="5914839"/>
            <a:ext cx="1857676" cy="307777"/>
          </a:xfrm>
          <a:prstGeom prst="rect">
            <a:avLst/>
          </a:prstGeom>
          <a:solidFill>
            <a:srgbClr val="FFFF00"/>
          </a:solidFill>
        </p:spPr>
        <p:txBody>
          <a:bodyPr wrap="square" rtlCol="0">
            <a:spAutoFit/>
          </a:bodyPr>
          <a:lstStyle/>
          <a:p>
            <a:r>
              <a:rPr lang="en-US" sz="1400" dirty="0"/>
              <a:t>output: Value function</a:t>
            </a:r>
          </a:p>
        </p:txBody>
      </p:sp>
      <mc:AlternateContent xmlns:mc="http://schemas.openxmlformats.org/markup-compatibility/2006" xmlns:a14="http://schemas.microsoft.com/office/drawing/2010/main">
        <mc:Choice Requires="a14">
          <p:sp>
            <p:nvSpPr>
              <p:cNvPr id="66" name="TextBox 65"/>
              <p:cNvSpPr txBox="1"/>
              <p:nvPr/>
            </p:nvSpPr>
            <p:spPr>
              <a:xfrm>
                <a:off x="9936480" y="4063215"/>
                <a:ext cx="1819175" cy="276999"/>
              </a:xfrm>
              <a:prstGeom prst="rect">
                <a:avLst/>
              </a:prstGeom>
              <a:solidFill>
                <a:srgbClr val="FFFF00"/>
              </a:solidFill>
            </p:spPr>
            <p:txBody>
              <a:bodyPr wrap="square" rtlCol="0">
                <a:spAutoFit/>
              </a:bodyPr>
              <a:lstStyle/>
              <a:p>
                <a:r>
                  <a:rPr lang="en-US" sz="1200" dirty="0"/>
                  <a:t>Input: MDP(S,A,P,R,</a:t>
                </a:r>
                <a14:m>
                  <m:oMath xmlns:m="http://schemas.openxmlformats.org/officeDocument/2006/math">
                    <m:r>
                      <a:rPr lang="en-US" sz="1200" i="1" smtClean="0">
                        <a:latin typeface="Cambria Math" panose="02040503050406030204" pitchFamily="18" charset="0"/>
                        <a:ea typeface="Cambria Math" panose="02040503050406030204" pitchFamily="18" charset="0"/>
                      </a:rPr>
                      <m:t>𝛾</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66" name="TextBox 65"/>
              <p:cNvSpPr txBox="1">
                <a:spLocks noRot="1" noChangeAspect="1" noMove="1" noResize="1" noEditPoints="1" noAdjustHandles="1" noChangeArrowheads="1" noChangeShapeType="1" noTextEdit="1"/>
              </p:cNvSpPr>
              <p:nvPr/>
            </p:nvSpPr>
            <p:spPr>
              <a:xfrm>
                <a:off x="9936480" y="4063215"/>
                <a:ext cx="1819175" cy="276999"/>
              </a:xfrm>
              <a:prstGeom prst="rect">
                <a:avLst/>
              </a:prstGeom>
              <a:blipFill rotWithShape="0">
                <a:blip r:embed="rId23"/>
                <a:stretch>
                  <a:fillRect t="-2222" b="-17778"/>
                </a:stretch>
              </a:blipFill>
            </p:spPr>
            <p:txBody>
              <a:bodyPr/>
              <a:lstStyle/>
              <a:p>
                <a:r>
                  <a:rPr lang="en-US">
                    <a:noFill/>
                  </a:rPr>
                  <a:t> </a:t>
                </a:r>
              </a:p>
            </p:txBody>
          </p:sp>
        </mc:Fallback>
      </mc:AlternateContent>
      <p:sp>
        <p:nvSpPr>
          <p:cNvPr id="67" name="TextBox 66"/>
          <p:cNvSpPr txBox="1"/>
          <p:nvPr/>
        </p:nvSpPr>
        <p:spPr>
          <a:xfrm>
            <a:off x="9675795" y="5877287"/>
            <a:ext cx="2340543" cy="461665"/>
          </a:xfrm>
          <a:prstGeom prst="rect">
            <a:avLst/>
          </a:prstGeom>
          <a:solidFill>
            <a:srgbClr val="FFFF00"/>
          </a:solidFill>
        </p:spPr>
        <p:txBody>
          <a:bodyPr wrap="square" rtlCol="0">
            <a:spAutoFit/>
          </a:bodyPr>
          <a:lstStyle/>
          <a:p>
            <a:r>
              <a:rPr lang="en-US" sz="1200" dirty="0"/>
              <a:t>output: optimal Value- function and optimal policy</a:t>
            </a:r>
          </a:p>
        </p:txBody>
      </p:sp>
      <p:cxnSp>
        <p:nvCxnSpPr>
          <p:cNvPr id="75" name="Straight Arrow Connector 74"/>
          <p:cNvCxnSpPr/>
          <p:nvPr/>
        </p:nvCxnSpPr>
        <p:spPr>
          <a:xfrm>
            <a:off x="8526485" y="5736657"/>
            <a:ext cx="0" cy="14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6" idx="2"/>
            <a:endCxn id="51" idx="0"/>
          </p:cNvCxnSpPr>
          <p:nvPr/>
        </p:nvCxnSpPr>
        <p:spPr>
          <a:xfrm flipH="1">
            <a:off x="10825212" y="4340214"/>
            <a:ext cx="20856" cy="200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10825212" y="5700560"/>
            <a:ext cx="0" cy="14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3417570" y="4717439"/>
            <a:ext cx="1491100" cy="122240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should have model</a:t>
            </a:r>
          </a:p>
        </p:txBody>
      </p:sp>
      <p:sp>
        <p:nvSpPr>
          <p:cNvPr id="85" name="Right Arrow 84"/>
          <p:cNvSpPr/>
          <p:nvPr/>
        </p:nvSpPr>
        <p:spPr>
          <a:xfrm>
            <a:off x="5023959" y="5214486"/>
            <a:ext cx="365760" cy="197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5464850" y="4901663"/>
            <a:ext cx="1212783" cy="7628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planning</a:t>
            </a:r>
          </a:p>
        </p:txBody>
      </p:sp>
      <p:cxnSp>
        <p:nvCxnSpPr>
          <p:cNvPr id="94" name="Straight Arrow Connector 93"/>
          <p:cNvCxnSpPr>
            <a:stCxn id="53" idx="2"/>
            <a:endCxn id="52" idx="0"/>
          </p:cNvCxnSpPr>
          <p:nvPr/>
        </p:nvCxnSpPr>
        <p:spPr>
          <a:xfrm>
            <a:off x="8540122" y="4404354"/>
            <a:ext cx="0" cy="182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Left Brace 94"/>
          <p:cNvSpPr/>
          <p:nvPr/>
        </p:nvSpPr>
        <p:spPr>
          <a:xfrm>
            <a:off x="6920097" y="4063215"/>
            <a:ext cx="241100" cy="24627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Rectangle 97"/>
          <p:cNvSpPr/>
          <p:nvPr/>
        </p:nvSpPr>
        <p:spPr>
          <a:xfrm>
            <a:off x="4302493" y="6068728"/>
            <a:ext cx="1162357"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and R</a:t>
            </a:r>
          </a:p>
        </p:txBody>
      </p:sp>
      <p:cxnSp>
        <p:nvCxnSpPr>
          <p:cNvPr id="100" name="Elbow Connector 99"/>
          <p:cNvCxnSpPr>
            <a:stCxn id="84" idx="4"/>
            <a:endCxn id="98" idx="1"/>
          </p:cNvCxnSpPr>
          <p:nvPr/>
        </p:nvCxnSpPr>
        <p:spPr>
          <a:xfrm rot="16200000" flipH="1">
            <a:off x="4054066" y="6048901"/>
            <a:ext cx="357480" cy="139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60699"/>
      </p:ext>
    </p:extLst>
  </p:cSld>
  <p:clrMapOvr>
    <a:masterClrMapping/>
  </p:clrMapOvr>
  <p:transition spd="slow">
    <p:circl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167739" y="298383"/>
            <a:ext cx="3773103" cy="98139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Policy Evaluation (prediction value-function)</a:t>
            </a:r>
          </a:p>
        </p:txBody>
      </p:sp>
      <mc:AlternateContent xmlns:mc="http://schemas.openxmlformats.org/markup-compatibility/2006" xmlns:a14="http://schemas.microsoft.com/office/drawing/2010/main">
        <mc:Choice Requires="a14">
          <p:graphicFrame>
            <p:nvGraphicFramePr>
              <p:cNvPr id="4" name="Diagram 3"/>
              <p:cNvGraphicFramePr/>
              <p:nvPr>
                <p:extLst>
                  <p:ext uri="{D42A27DB-BD31-4B8C-83A1-F6EECF244321}">
                    <p14:modId xmlns:p14="http://schemas.microsoft.com/office/powerpoint/2010/main" val="699660918"/>
                  </p:ext>
                </p:extLst>
              </p:nvPr>
            </p:nvGraphicFramePr>
            <p:xfrm>
              <a:off x="539015" y="1636103"/>
              <a:ext cx="3773103" cy="856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p:cNvGraphicFramePr/>
              <p:nvPr>
                <p:extLst>
                  <p:ext uri="{D42A27DB-BD31-4B8C-83A1-F6EECF244321}">
                    <p14:modId xmlns:p14="http://schemas.microsoft.com/office/powerpoint/2010/main" val="699660918"/>
                  </p:ext>
                </p:extLst>
              </p:nvPr>
            </p:nvGraphicFramePr>
            <p:xfrm>
              <a:off x="539015" y="1636103"/>
              <a:ext cx="3773103" cy="8566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6" name="Straight Arrow Connector 5"/>
          <p:cNvCxnSpPr/>
          <p:nvPr/>
        </p:nvCxnSpPr>
        <p:spPr>
          <a:xfrm>
            <a:off x="4340994" y="2096687"/>
            <a:ext cx="1135781" cy="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Diagram 7"/>
          <p:cNvGraphicFramePr/>
          <p:nvPr>
            <p:extLst>
              <p:ext uri="{D42A27DB-BD31-4B8C-83A1-F6EECF244321}">
                <p14:modId xmlns:p14="http://schemas.microsoft.com/office/powerpoint/2010/main" val="121170784"/>
              </p:ext>
            </p:extLst>
          </p:nvPr>
        </p:nvGraphicFramePr>
        <p:xfrm>
          <a:off x="5476775" y="1769429"/>
          <a:ext cx="6160169" cy="65451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AlternateContent xmlns:mc="http://schemas.openxmlformats.org/markup-compatibility/2006" xmlns:a14="http://schemas.microsoft.com/office/drawing/2010/main">
        <mc:Choice Requires="a14">
          <p:graphicFrame>
            <p:nvGraphicFramePr>
              <p:cNvPr id="15" name="Diagram 14"/>
              <p:cNvGraphicFramePr/>
              <p:nvPr>
                <p:extLst>
                  <p:ext uri="{D42A27DB-BD31-4B8C-83A1-F6EECF244321}">
                    <p14:modId xmlns:p14="http://schemas.microsoft.com/office/powerpoint/2010/main" val="3530720555"/>
                  </p:ext>
                </p:extLst>
              </p:nvPr>
            </p:nvGraphicFramePr>
            <p:xfrm>
              <a:off x="679938" y="2819582"/>
              <a:ext cx="3773103" cy="90401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Choice>
        <mc:Fallback xmlns="">
          <p:graphicFrame>
            <p:nvGraphicFramePr>
              <p:cNvPr id="15" name="Diagram 14"/>
              <p:cNvGraphicFramePr/>
              <p:nvPr>
                <p:extLst>
                  <p:ext uri="{D42A27DB-BD31-4B8C-83A1-F6EECF244321}">
                    <p14:modId xmlns:p14="http://schemas.microsoft.com/office/powerpoint/2010/main" val="3530720555"/>
                  </p:ext>
                </p:extLst>
              </p:nvPr>
            </p:nvGraphicFramePr>
            <p:xfrm>
              <a:off x="679938" y="2819582"/>
              <a:ext cx="3773103" cy="904012"/>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mc:Fallback>
      </mc:AlternateContent>
      <p:cxnSp>
        <p:nvCxnSpPr>
          <p:cNvPr id="24" name="Elbow Connector 23"/>
          <p:cNvCxnSpPr>
            <a:stCxn id="8" idx="3"/>
            <a:endCxn id="15" idx="1"/>
          </p:cNvCxnSpPr>
          <p:nvPr/>
        </p:nvCxnSpPr>
        <p:spPr>
          <a:xfrm flipH="1">
            <a:off x="679938" y="2096688"/>
            <a:ext cx="10957006" cy="1174900"/>
          </a:xfrm>
          <a:prstGeom prst="bentConnector5">
            <a:avLst>
              <a:gd name="adj1" fmla="val -2086"/>
              <a:gd name="adj2" fmla="val 44691"/>
              <a:gd name="adj3" fmla="val 102086"/>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490021" y="2812672"/>
            <a:ext cx="4390930" cy="979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apply bellman expectation equation to all state in every iteration (sweep) and </a:t>
            </a:r>
          </a:p>
          <a:p>
            <a:pPr algn="ctr"/>
            <a:r>
              <a:rPr lang="en-US" sz="1400" dirty="0"/>
              <a:t>Update our value functions of every state by using it’s adjacent state’s value functions from previous iteration </a:t>
            </a:r>
          </a:p>
        </p:txBody>
      </p:sp>
      <mc:AlternateContent xmlns:mc="http://schemas.openxmlformats.org/markup-compatibility/2006" xmlns:a14="http://schemas.microsoft.com/office/drawing/2010/main">
        <mc:Choice Requires="a14">
          <p:sp>
            <p:nvSpPr>
              <p:cNvPr id="21" name="Rectangle 20"/>
              <p:cNvSpPr/>
              <p:nvPr/>
            </p:nvSpPr>
            <p:spPr>
              <a:xfrm>
                <a:off x="465815" y="4215256"/>
                <a:ext cx="4566443" cy="391902"/>
              </a:xfrm>
              <a:prstGeom prst="rect">
                <a:avLst/>
              </a:prstGeom>
              <a:solidFill>
                <a:srgbClr val="FFFF00"/>
              </a:solidFill>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oMath>
                </a14:m>
                <a:r>
                  <a:rPr lang="en-US" dirty="0"/>
                  <a:t>(s)=</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1"/>
                          </m:rPr>
                          <a:rPr lang="en-US" i="1">
                            <a:latin typeface="Cambria Math" panose="02040503050406030204" pitchFamily="18" charset="0"/>
                          </a:rPr>
                          <m:t>𝑎</m:t>
                        </m:r>
                        <m:r>
                          <a:rPr lang="en-US" i="1">
                            <a:latin typeface="Cambria Math" panose="02040503050406030204" pitchFamily="18" charset="0"/>
                          </a:rPr>
                          <m:t>𝜖</m:t>
                        </m:r>
                        <m:r>
                          <a:rPr lang="en-US" i="1">
                            <a:latin typeface="Cambria Math" panose="02040503050406030204" pitchFamily="18" charset="0"/>
                          </a:rPr>
                          <m:t>𝐴</m:t>
                        </m:r>
                      </m:sub>
                      <m:sup/>
                      <m:e>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nary>
                          <m:naryPr>
                            <m:chr m:val="∑"/>
                            <m:supHide m:val="on"/>
                            <m:ctrlPr>
                              <a:rPr lang="en-US" i="1">
                                <a:latin typeface="Cambria Math" panose="02040503050406030204" pitchFamily="18" charset="0"/>
                                <a:ea typeface="Cambria Math" panose="02040503050406030204" pitchFamily="18" charset="0"/>
                              </a:rPr>
                            </m:ctrlPr>
                          </m:naryPr>
                          <m:sub>
                            <m:sSup>
                              <m:sSupPr>
                                <m:ctrlPr>
                                  <a:rPr lang="en-US" i="1">
                                    <a:latin typeface="Cambria Math" panose="02040503050406030204" pitchFamily="18" charset="0"/>
                                    <a:ea typeface="Cambria Math" panose="02040503050406030204" pitchFamily="18" charset="0"/>
                                  </a:rPr>
                                </m:ctrlPr>
                              </m:sSupPr>
                              <m:e>
                                <m:r>
                                  <m:rPr>
                                    <m:brk m:alnAt="7"/>
                                  </m:rP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m:rPr>
                                <m:brk m:alnAt="7"/>
                              </m:rP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𝑆</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sub>
                              <m:sup>
                                <m:r>
                                  <a:rPr lang="en-US" i="1">
                                    <a:latin typeface="Cambria Math" panose="02040503050406030204" pitchFamily="18" charset="0"/>
                                    <a:ea typeface="Cambria Math" panose="02040503050406030204" pitchFamily="18" charset="0"/>
                                  </a:rPr>
                                  <m:t>𝑎</m:t>
                                </m:r>
                              </m:sup>
                            </m:sSubSup>
                          </m:e>
                        </m:nary>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m:t>
                        </m:r>
                        <m:r>
                          <m:rPr>
                            <m:nor/>
                          </m:rPr>
                          <a:rPr lang="en-US" dirty="0"/>
                          <m:t> </m:t>
                        </m:r>
                      </m:e>
                    </m:nary>
                  </m:oMath>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65815" y="4215256"/>
                <a:ext cx="4566443" cy="391902"/>
              </a:xfrm>
              <a:prstGeom prst="rect">
                <a:avLst/>
              </a:prstGeom>
              <a:blipFill rotWithShape="0">
                <a:blip r:embed="rId25"/>
                <a:stretch>
                  <a:fillRect t="-110769" b="-167692"/>
                </a:stretch>
              </a:blipFill>
            </p:spPr>
            <p:txBody>
              <a:bodyPr/>
              <a:lstStyle/>
              <a:p>
                <a:r>
                  <a:rPr lang="en-US">
                    <a:noFill/>
                  </a:rPr>
                  <a:t> </a:t>
                </a:r>
              </a:p>
            </p:txBody>
          </p:sp>
        </mc:Fallback>
      </mc:AlternateContent>
      <p:cxnSp>
        <p:nvCxnSpPr>
          <p:cNvPr id="23" name="Elbow Connector 22"/>
          <p:cNvCxnSpPr>
            <a:stCxn id="9" idx="3"/>
            <a:endCxn id="21" idx="1"/>
          </p:cNvCxnSpPr>
          <p:nvPr/>
        </p:nvCxnSpPr>
        <p:spPr>
          <a:xfrm flipH="1">
            <a:off x="465815" y="3302322"/>
            <a:ext cx="11415136" cy="1108885"/>
          </a:xfrm>
          <a:prstGeom prst="bentConnector5">
            <a:avLst>
              <a:gd name="adj1" fmla="val -2003"/>
              <a:gd name="adj2" fmla="val 63243"/>
              <a:gd name="adj3" fmla="val 10200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5890662" y="4210454"/>
                <a:ext cx="5746282" cy="39190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oMath>
                </a14:m>
                <a:r>
                  <a:rPr lang="en-US" dirty="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oMath>
                </a14:m>
                <a:r>
                  <a:rPr lang="en-US" dirty="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𝑠</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𝑆</m:t>
                    </m:r>
                  </m:oMath>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5890662" y="4210454"/>
                <a:ext cx="5746282" cy="391902"/>
              </a:xfrm>
              <a:prstGeom prst="rect">
                <a:avLst/>
              </a:prstGeom>
              <a:blipFill rotWithShape="0">
                <a:blip r:embed="rId26"/>
                <a:stretch>
                  <a:fillRect t="-6061" b="-19697"/>
                </a:stretch>
              </a:blipFill>
            </p:spPr>
            <p:txBody>
              <a:bodyPr/>
              <a:lstStyle/>
              <a:p>
                <a:r>
                  <a:rPr lang="en-US">
                    <a:noFill/>
                  </a:rPr>
                  <a:t> </a:t>
                </a:r>
              </a:p>
            </p:txBody>
          </p:sp>
        </mc:Fallback>
      </mc:AlternateContent>
      <p:cxnSp>
        <p:nvCxnSpPr>
          <p:cNvPr id="27" name="Straight Arrow Connector 26"/>
          <p:cNvCxnSpPr>
            <a:stCxn id="21" idx="3"/>
            <a:endCxn id="25" idx="1"/>
          </p:cNvCxnSpPr>
          <p:nvPr/>
        </p:nvCxnSpPr>
        <p:spPr>
          <a:xfrm flipV="1">
            <a:off x="5032258" y="4406405"/>
            <a:ext cx="858404" cy="4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310367" y="2752681"/>
            <a:ext cx="1447632" cy="109928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synchronous</a:t>
            </a:r>
          </a:p>
        </p:txBody>
      </p:sp>
      <p:cxnSp>
        <p:nvCxnSpPr>
          <p:cNvPr id="31" name="Straight Arrow Connector 30"/>
          <p:cNvCxnSpPr/>
          <p:nvPr/>
        </p:nvCxnSpPr>
        <p:spPr>
          <a:xfrm>
            <a:off x="4541370" y="3271588"/>
            <a:ext cx="691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9" idx="6"/>
            <a:endCxn id="9" idx="1"/>
          </p:cNvCxnSpPr>
          <p:nvPr/>
        </p:nvCxnSpPr>
        <p:spPr>
          <a:xfrm>
            <a:off x="6757999" y="3302322"/>
            <a:ext cx="732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6518" y="6056973"/>
            <a:ext cx="4060106" cy="38501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do this part by linear algebra</a:t>
            </a:r>
          </a:p>
        </p:txBody>
      </p:sp>
      <p:sp>
        <p:nvSpPr>
          <p:cNvPr id="42" name="Down Arrow 41"/>
          <p:cNvSpPr/>
          <p:nvPr/>
        </p:nvSpPr>
        <p:spPr>
          <a:xfrm>
            <a:off x="2464066" y="4839710"/>
            <a:ext cx="385011" cy="103593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Rectangle 46"/>
              <p:cNvSpPr/>
              <p:nvPr/>
            </p:nvSpPr>
            <p:spPr>
              <a:xfrm>
                <a:off x="5890662" y="5875647"/>
                <a:ext cx="3852884" cy="3850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𝑣</m:t>
                          </m:r>
                        </m:e>
                        <m:sup>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𝑅</m:t>
                          </m:r>
                        </m:e>
                        <m:sup>
                          <m:r>
                            <a:rPr lang="en-US" b="0" i="1" smtClean="0">
                              <a:solidFill>
                                <a:schemeClr val="tx1"/>
                              </a:solidFill>
                              <a:latin typeface="Cambria Math" panose="02040503050406030204" pitchFamily="18" charset="0"/>
                              <a:ea typeface="Cambria Math" panose="02040503050406030204" pitchFamily="18" charset="0"/>
                            </a:rPr>
                            <m:t>𝜋</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𝛾</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𝑝</m:t>
                          </m:r>
                        </m:e>
                        <m:sup>
                          <m:r>
                            <a:rPr lang="en-US" b="0" i="1" smtClean="0">
                              <a:solidFill>
                                <a:schemeClr val="tx1"/>
                              </a:solidFill>
                              <a:latin typeface="Cambria Math" panose="02040503050406030204" pitchFamily="18" charset="0"/>
                              <a:ea typeface="Cambria Math" panose="02040503050406030204" pitchFamily="18" charset="0"/>
                            </a:rPr>
                            <m:t>𝜋</m:t>
                          </m:r>
                        </m:sup>
                      </m:s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𝑣</m:t>
                          </m:r>
                        </m:e>
                        <m:sup>
                          <m:r>
                            <a:rPr lang="en-US" b="0" i="1" smtClean="0">
                              <a:solidFill>
                                <a:schemeClr val="tx1"/>
                              </a:solidFill>
                              <a:latin typeface="Cambria Math" panose="02040503050406030204" pitchFamily="18" charset="0"/>
                            </a:rPr>
                            <m:t>𝑘</m:t>
                          </m:r>
                        </m:sup>
                      </m:sSup>
                    </m:oMath>
                  </m:oMathPara>
                </a14:m>
                <a:endParaRPr lang="en-US" dirty="0"/>
              </a:p>
            </p:txBody>
          </p:sp>
        </mc:Choice>
        <mc:Fallback xmlns="">
          <p:sp>
            <p:nvSpPr>
              <p:cNvPr id="47" name="Rectangle 46"/>
              <p:cNvSpPr>
                <a:spLocks noRot="1" noChangeAspect="1" noMove="1" noResize="1" noEditPoints="1" noAdjustHandles="1" noChangeArrowheads="1" noChangeShapeType="1" noTextEdit="1"/>
              </p:cNvSpPr>
              <p:nvPr/>
            </p:nvSpPr>
            <p:spPr>
              <a:xfrm>
                <a:off x="5890662" y="5875647"/>
                <a:ext cx="3852884" cy="385011"/>
              </a:xfrm>
              <a:prstGeom prst="rect">
                <a:avLst/>
              </a:prstGeom>
              <a:blipFill rotWithShape="0">
                <a:blip r:embed="rId27"/>
                <a:stretch>
                  <a:fillRect b="-4615"/>
                </a:stretch>
              </a:blipFill>
            </p:spPr>
            <p:txBody>
              <a:bodyPr/>
              <a:lstStyle/>
              <a:p>
                <a:r>
                  <a:rPr lang="en-US">
                    <a:noFill/>
                  </a:rPr>
                  <a:t> </a:t>
                </a:r>
              </a:p>
            </p:txBody>
          </p:sp>
        </mc:Fallback>
      </mc:AlternateContent>
      <p:sp>
        <p:nvSpPr>
          <p:cNvPr id="48" name="Right Arrow 47"/>
          <p:cNvSpPr/>
          <p:nvPr/>
        </p:nvSpPr>
        <p:spPr>
          <a:xfrm>
            <a:off x="4771517" y="6068153"/>
            <a:ext cx="545862" cy="29009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5890662" y="6358252"/>
            <a:ext cx="3830854" cy="495314"/>
            <a:chOff x="0" y="738986"/>
            <a:chExt cx="3830854" cy="656370"/>
          </a:xfrm>
        </p:grpSpPr>
        <p:sp>
          <p:nvSpPr>
            <p:cNvPr id="50" name="Rounded Rectangle 49"/>
            <p:cNvSpPr/>
            <p:nvPr/>
          </p:nvSpPr>
          <p:spPr>
            <a:xfrm>
              <a:off x="0" y="738986"/>
              <a:ext cx="3830854" cy="65637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51" name="Rounded Rectangle 4"/>
                <p:cNvSpPr/>
                <p:nvPr/>
              </p:nvSpPr>
              <p:spPr>
                <a:xfrm>
                  <a:off x="32041" y="771027"/>
                  <a:ext cx="3766772" cy="592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bSup>
                          <m:sSubSupPr>
                            <m:ctrlPr>
                              <a:rPr lang="en-US" sz="1100" i="1" kern="1200" smtClean="0">
                                <a:latin typeface="Cambria Math" panose="02040503050406030204" pitchFamily="18" charset="0"/>
                              </a:rPr>
                            </m:ctrlPr>
                          </m:sSubSupPr>
                          <m:e>
                            <m:r>
                              <a:rPr lang="en-US" sz="1100" b="0" i="1" kern="1200">
                                <a:latin typeface="Cambria Math" panose="02040503050406030204" pitchFamily="18" charset="0"/>
                              </a:rPr>
                              <m:t>𝑅</m:t>
                            </m:r>
                          </m:e>
                          <m:sub>
                            <m:r>
                              <a:rPr lang="en-US" sz="1100" b="0" i="1" kern="1200">
                                <a:latin typeface="Cambria Math" panose="02040503050406030204" pitchFamily="18" charset="0"/>
                              </a:rPr>
                              <m:t>𝑠</m:t>
                            </m:r>
                          </m:sub>
                          <m:sup>
                            <m:r>
                              <a:rPr lang="en-US" sz="1100" i="1" kern="1200">
                                <a:latin typeface="Cambria Math" panose="02040503050406030204" pitchFamily="18" charset="0"/>
                              </a:rPr>
                              <m:t>𝜋</m:t>
                            </m:r>
                          </m:sup>
                        </m:sSubSup>
                        <m:r>
                          <a:rPr lang="en-US" sz="1100" i="1" kern="1200">
                            <a:latin typeface="Cambria Math" panose="02040503050406030204" pitchFamily="18" charset="0"/>
                          </a:rPr>
                          <m:t>=</m:t>
                        </m:r>
                        <m:nary>
                          <m:naryPr>
                            <m:chr m:val="∑"/>
                            <m:supHide m:val="on"/>
                            <m:ctrlPr>
                              <a:rPr lang="en-US" sz="1100" i="1" kern="1200">
                                <a:latin typeface="Cambria Math" panose="02040503050406030204" pitchFamily="18" charset="0"/>
                              </a:rPr>
                            </m:ctrlPr>
                          </m:naryPr>
                          <m:sub>
                            <m:r>
                              <m:rPr>
                                <m:brk m:alnAt="7"/>
                              </m:rPr>
                              <a:rPr lang="en-US" sz="1100" b="0" i="1" kern="1200">
                                <a:latin typeface="Cambria Math" panose="02040503050406030204" pitchFamily="18" charset="0"/>
                              </a:rPr>
                              <m:t>𝑎</m:t>
                            </m:r>
                            <m:r>
                              <a:rPr lang="en-US" sz="1100" b="0" i="1" kern="1200">
                                <a:latin typeface="Cambria Math" panose="02040503050406030204" pitchFamily="18" charset="0"/>
                              </a:rPr>
                              <m:t>∈</m:t>
                            </m:r>
                            <m:r>
                              <a:rPr lang="en-US" sz="1100" b="0" i="1" kern="1200">
                                <a:latin typeface="Cambria Math" panose="02040503050406030204" pitchFamily="18" charset="0"/>
                              </a:rPr>
                              <m:t>𝐴</m:t>
                            </m:r>
                          </m:sub>
                          <m:sup/>
                          <m:e>
                            <m:r>
                              <a:rPr lang="en-US" sz="1100" i="1" kern="1200">
                                <a:latin typeface="Cambria Math" panose="02040503050406030204" pitchFamily="18" charset="0"/>
                              </a:rPr>
                              <m:t>𝜋</m:t>
                            </m:r>
                            <m:d>
                              <m:dPr>
                                <m:ctrlPr>
                                  <a:rPr lang="en-US" sz="1100" i="1" kern="1200">
                                    <a:latin typeface="Cambria Math" panose="02040503050406030204" pitchFamily="18" charset="0"/>
                                  </a:rPr>
                                </m:ctrlPr>
                              </m:dPr>
                              <m:e>
                                <m:r>
                                  <a:rPr lang="en-US" sz="1100" b="0" i="1" kern="1200">
                                    <a:latin typeface="Cambria Math" panose="02040503050406030204" pitchFamily="18" charset="0"/>
                                  </a:rPr>
                                  <m:t>𝑎</m:t>
                                </m:r>
                              </m:e>
                              <m:e>
                                <m:r>
                                  <a:rPr lang="en-US" sz="1100" b="0" i="1" kern="1200">
                                    <a:latin typeface="Cambria Math" panose="02040503050406030204" pitchFamily="18" charset="0"/>
                                  </a:rPr>
                                  <m:t>𝑠</m:t>
                                </m:r>
                              </m:e>
                            </m:d>
                            <m:sSub>
                              <m:sSubPr>
                                <m:ctrlPr>
                                  <a:rPr lang="en-US" sz="1100" b="0" i="1" kern="1200" smtClean="0">
                                    <a:latin typeface="Cambria Math" panose="02040503050406030204" pitchFamily="18" charset="0"/>
                                  </a:rPr>
                                </m:ctrlPr>
                              </m:sSubPr>
                              <m:e>
                                <m:r>
                                  <a:rPr lang="en-US" sz="1100" b="0" i="1" kern="1200" smtClean="0">
                                    <a:latin typeface="Cambria Math" panose="02040503050406030204" pitchFamily="18" charset="0"/>
                                  </a:rPr>
                                  <m:t>𝑅</m:t>
                                </m:r>
                              </m:e>
                              <m:sub>
                                <m:r>
                                  <a:rPr lang="en-US" sz="1100" b="0" i="1" kern="1200" smtClean="0">
                                    <a:latin typeface="Cambria Math" panose="02040503050406030204" pitchFamily="18" charset="0"/>
                                  </a:rPr>
                                  <m:t>𝑠</m:t>
                                </m:r>
                              </m:sub>
                            </m:sSub>
                          </m:e>
                        </m:nary>
                      </m:oMath>
                    </m:oMathPara>
                  </a14:m>
                  <a:endParaRPr lang="en-US" sz="1100" kern="1200" dirty="0"/>
                </a:p>
              </p:txBody>
            </p:sp>
          </mc:Choice>
          <mc:Fallback xmlns="">
            <p:sp>
              <p:nvSpPr>
                <p:cNvPr id="6" name="Rounded Rectangle 4"/>
                <p:cNvSpPr>
                  <a:spLocks noRot="1" noChangeAspect="1" noMove="1" noResize="1" noEditPoints="1" noAdjustHandles="1" noChangeArrowheads="1" noChangeShapeType="1" noTextEdit="1"/>
                </p:cNvSpPr>
                <p:nvPr/>
              </p:nvSpPr>
              <p:spPr>
                <a:xfrm>
                  <a:off x="32041" y="771027"/>
                  <a:ext cx="3766772" cy="592288"/>
                </a:xfrm>
                <a:prstGeom prst="rect">
                  <a:avLst/>
                </a:prstGeom>
                <a:blipFill rotWithShape="0">
                  <a:blip r:embed="rId28"/>
                  <a:stretch>
                    <a:fillRect/>
                  </a:stretch>
                </a:blipFill>
              </p:spPr>
              <p:txBody>
                <a:bodyPr/>
                <a:lstStyle/>
                <a:p>
                  <a:r>
                    <a:rPr lang="en-US">
                      <a:noFill/>
                    </a:rPr>
                    <a:t> </a:t>
                  </a:r>
                </a:p>
              </p:txBody>
            </p:sp>
          </mc:Fallback>
        </mc:AlternateContent>
      </p:grpSp>
      <p:grpSp>
        <p:nvGrpSpPr>
          <p:cNvPr id="52" name="Group 51"/>
          <p:cNvGrpSpPr/>
          <p:nvPr/>
        </p:nvGrpSpPr>
        <p:grpSpPr>
          <a:xfrm>
            <a:off x="5886674" y="5319338"/>
            <a:ext cx="3798812" cy="479849"/>
            <a:chOff x="0" y="-186131"/>
            <a:chExt cx="3798812" cy="893436"/>
          </a:xfrm>
        </p:grpSpPr>
        <p:sp>
          <p:nvSpPr>
            <p:cNvPr id="53" name="Rounded Rectangle 52"/>
            <p:cNvSpPr/>
            <p:nvPr/>
          </p:nvSpPr>
          <p:spPr>
            <a:xfrm>
              <a:off x="0" y="-186131"/>
              <a:ext cx="3798812" cy="89343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54" name="Rounded Rectangle 4"/>
                <p:cNvSpPr/>
                <p:nvPr/>
              </p:nvSpPr>
              <p:spPr>
                <a:xfrm>
                  <a:off x="39847" y="-96655"/>
                  <a:ext cx="3758965" cy="7719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bSup>
                          <m:sSubSupPr>
                            <m:ctrlPr>
                              <a:rPr lang="en-US" sz="1100" i="1" kern="1200" smtClean="0">
                                <a:latin typeface="Cambria Math" panose="02040503050406030204" pitchFamily="18" charset="0"/>
                              </a:rPr>
                            </m:ctrlPr>
                          </m:sSubSupPr>
                          <m:e>
                            <m:r>
                              <a:rPr lang="en-US" sz="1100" b="0" i="1" kern="1200">
                                <a:latin typeface="Cambria Math" panose="02040503050406030204" pitchFamily="18" charset="0"/>
                              </a:rPr>
                              <m:t>𝑃</m:t>
                            </m:r>
                          </m:e>
                          <m:sub>
                            <m:r>
                              <a:rPr lang="en-US" sz="1100" b="0" i="1" kern="1200">
                                <a:latin typeface="Cambria Math" panose="02040503050406030204" pitchFamily="18" charset="0"/>
                              </a:rPr>
                              <m:t>𝑠𝑠</m:t>
                            </m:r>
                            <m:r>
                              <a:rPr lang="en-US" sz="1100" b="0" i="1" kern="1200">
                                <a:latin typeface="Cambria Math" panose="02040503050406030204" pitchFamily="18" charset="0"/>
                              </a:rPr>
                              <m:t>′</m:t>
                            </m:r>
                          </m:sub>
                          <m:sup>
                            <m:r>
                              <a:rPr lang="en-US" sz="1100" b="0" i="1" kern="1200">
                                <a:latin typeface="Cambria Math" panose="02040503050406030204" pitchFamily="18" charset="0"/>
                              </a:rPr>
                              <m:t>𝜋</m:t>
                            </m:r>
                          </m:sup>
                        </m:sSubSup>
                        <m:r>
                          <a:rPr lang="en-US" sz="1100" b="0" i="1" kern="1200">
                            <a:latin typeface="Cambria Math" panose="02040503050406030204" pitchFamily="18" charset="0"/>
                          </a:rPr>
                          <m:t>=</m:t>
                        </m:r>
                        <m:nary>
                          <m:naryPr>
                            <m:chr m:val="∑"/>
                            <m:supHide m:val="on"/>
                            <m:ctrlPr>
                              <a:rPr lang="en-US" sz="1100" b="0" i="1" kern="1200">
                                <a:latin typeface="Cambria Math" panose="02040503050406030204" pitchFamily="18" charset="0"/>
                              </a:rPr>
                            </m:ctrlPr>
                          </m:naryPr>
                          <m:sub>
                            <m:r>
                              <m:rPr>
                                <m:brk m:alnAt="7"/>
                              </m:rPr>
                              <a:rPr lang="en-US" sz="1100" b="0" i="1" kern="1200">
                                <a:latin typeface="Cambria Math" panose="02040503050406030204" pitchFamily="18" charset="0"/>
                              </a:rPr>
                              <m:t>𝑎</m:t>
                            </m:r>
                            <m:r>
                              <a:rPr lang="en-US" sz="1100" b="0" i="1" kern="1200">
                                <a:latin typeface="Cambria Math" panose="02040503050406030204" pitchFamily="18" charset="0"/>
                              </a:rPr>
                              <m:t>∈</m:t>
                            </m:r>
                            <m:r>
                              <a:rPr lang="en-US" sz="1100" b="0" i="1" kern="1200">
                                <a:latin typeface="Cambria Math" panose="02040503050406030204" pitchFamily="18" charset="0"/>
                              </a:rPr>
                              <m:t>𝐴</m:t>
                            </m:r>
                          </m:sub>
                          <m:sup/>
                          <m:e>
                            <m:r>
                              <a:rPr lang="en-US" sz="1100" b="0" i="1" kern="1200">
                                <a:latin typeface="Cambria Math" panose="02040503050406030204" pitchFamily="18" charset="0"/>
                              </a:rPr>
                              <m:t>𝜋</m:t>
                            </m:r>
                            <m:d>
                              <m:dPr>
                                <m:ctrlPr>
                                  <a:rPr lang="en-US" sz="1100" b="0" i="1" kern="1200">
                                    <a:latin typeface="Cambria Math" panose="02040503050406030204" pitchFamily="18" charset="0"/>
                                  </a:rPr>
                                </m:ctrlPr>
                              </m:dPr>
                              <m:e>
                                <m:r>
                                  <a:rPr lang="en-US" sz="1100" b="0" i="1" kern="1200">
                                    <a:latin typeface="Cambria Math" panose="02040503050406030204" pitchFamily="18" charset="0"/>
                                  </a:rPr>
                                  <m:t>𝑎</m:t>
                                </m:r>
                              </m:e>
                              <m:e>
                                <m:r>
                                  <a:rPr lang="en-US" sz="1100" b="0" i="1" kern="1200">
                                    <a:latin typeface="Cambria Math" panose="02040503050406030204" pitchFamily="18" charset="0"/>
                                  </a:rPr>
                                  <m:t>𝑠</m:t>
                                </m:r>
                              </m:e>
                            </m:d>
                            <m:sSubSup>
                              <m:sSubSupPr>
                                <m:ctrlPr>
                                  <a:rPr lang="en-US" sz="1100" b="0" i="1" kern="1200">
                                    <a:latin typeface="Cambria Math" panose="02040503050406030204" pitchFamily="18" charset="0"/>
                                  </a:rPr>
                                </m:ctrlPr>
                              </m:sSubSupPr>
                              <m:e>
                                <m:r>
                                  <a:rPr lang="en-US" sz="1100" b="0" i="1" kern="1200">
                                    <a:latin typeface="Cambria Math" panose="02040503050406030204" pitchFamily="18" charset="0"/>
                                  </a:rPr>
                                  <m:t>𝑃</m:t>
                                </m:r>
                              </m:e>
                              <m:sub>
                                <m:r>
                                  <a:rPr lang="en-US" sz="1100" b="0" i="1" kern="1200">
                                    <a:latin typeface="Cambria Math" panose="02040503050406030204" pitchFamily="18" charset="0"/>
                                  </a:rPr>
                                  <m:t>𝑠𝑠</m:t>
                                </m:r>
                                <m:r>
                                  <a:rPr lang="en-US" sz="1100" b="0" i="1" kern="1200">
                                    <a:latin typeface="Cambria Math" panose="02040503050406030204" pitchFamily="18" charset="0"/>
                                  </a:rPr>
                                  <m:t>′</m:t>
                                </m:r>
                              </m:sub>
                              <m:sup>
                                <m:r>
                                  <a:rPr lang="en-US" sz="1100" b="0" i="1" kern="1200">
                                    <a:latin typeface="Cambria Math" panose="02040503050406030204" pitchFamily="18" charset="0"/>
                                  </a:rPr>
                                  <m:t>𝑎</m:t>
                                </m:r>
                              </m:sup>
                            </m:sSubSup>
                          </m:e>
                        </m:nary>
                      </m:oMath>
                    </m:oMathPara>
                  </a14:m>
                  <a:endParaRPr lang="en-US" sz="1100" kern="1200" dirty="0"/>
                </a:p>
              </p:txBody>
            </p:sp>
          </mc:Choice>
          <mc:Fallback xmlns="">
            <p:sp>
              <p:nvSpPr>
                <p:cNvPr id="54" name="Rounded Rectangle 4"/>
                <p:cNvSpPr>
                  <a:spLocks noRot="1" noChangeAspect="1" noMove="1" noResize="1" noEditPoints="1" noAdjustHandles="1" noChangeArrowheads="1" noChangeShapeType="1" noTextEdit="1"/>
                </p:cNvSpPr>
                <p:nvPr/>
              </p:nvSpPr>
              <p:spPr>
                <a:xfrm>
                  <a:off x="39847" y="-96655"/>
                  <a:ext cx="3758965" cy="771920"/>
                </a:xfrm>
                <a:prstGeom prst="rect">
                  <a:avLst/>
                </a:prstGeom>
                <a:blipFill rotWithShape="0">
                  <a:blip r:embed="rId29"/>
                  <a:stretch>
                    <a:fillRect/>
                  </a:stretch>
                </a:blipFill>
              </p:spPr>
              <p:txBody>
                <a:bodyPr/>
                <a:lstStyle/>
                <a:p>
                  <a:r>
                    <a:rPr lang="en-US">
                      <a:noFill/>
                    </a:rPr>
                    <a:t> </a:t>
                  </a:r>
                </a:p>
              </p:txBody>
            </p:sp>
          </mc:Fallback>
        </mc:AlternateContent>
      </p:grpSp>
      <p:sp>
        <p:nvSpPr>
          <p:cNvPr id="55" name="Left Brace 54"/>
          <p:cNvSpPr/>
          <p:nvPr/>
        </p:nvSpPr>
        <p:spPr>
          <a:xfrm>
            <a:off x="5388247" y="5367394"/>
            <a:ext cx="306383" cy="14566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0" name="Picture 59"/>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58157" y="4656428"/>
            <a:ext cx="1570234" cy="958270"/>
          </a:xfrm>
          <a:prstGeom prst="rect">
            <a:avLst/>
          </a:prstGeom>
        </p:spPr>
      </p:pic>
      <p:cxnSp>
        <p:nvCxnSpPr>
          <p:cNvPr id="62" name="Elbow Connector 61"/>
          <p:cNvCxnSpPr>
            <a:endCxn id="60" idx="1"/>
          </p:cNvCxnSpPr>
          <p:nvPr/>
        </p:nvCxnSpPr>
        <p:spPr>
          <a:xfrm rot="5400000">
            <a:off x="-167805" y="4732368"/>
            <a:ext cx="729158" cy="77233"/>
          </a:xfrm>
          <a:prstGeom prst="bentConnector4">
            <a:avLst>
              <a:gd name="adj1" fmla="val 17145"/>
              <a:gd name="adj2" fmla="val 231874"/>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ight Arrow 2"/>
          <p:cNvSpPr/>
          <p:nvPr/>
        </p:nvSpPr>
        <p:spPr>
          <a:xfrm>
            <a:off x="9843134" y="5993892"/>
            <a:ext cx="686046" cy="203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692143" y="5781979"/>
            <a:ext cx="1321806" cy="5762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Matrix form</a:t>
            </a:r>
          </a:p>
        </p:txBody>
      </p:sp>
    </p:spTree>
    <p:extLst>
      <p:ext uri="{BB962C8B-B14F-4D97-AF65-F5344CB8AC3E}">
        <p14:creationId xmlns:p14="http://schemas.microsoft.com/office/powerpoint/2010/main" val="67291160"/>
      </p:ext>
    </p:extLst>
  </p:cSld>
  <p:clrMapOvr>
    <a:masterClrMapping/>
  </p:clrMapOvr>
  <p:transition spd="slow">
    <p:circl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167739" y="298383"/>
            <a:ext cx="3773103" cy="98139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Policy Evaluation (prediction Action-Value function)</a:t>
            </a:r>
          </a:p>
        </p:txBody>
      </p:sp>
      <mc:AlternateContent xmlns:mc="http://schemas.openxmlformats.org/markup-compatibility/2006" xmlns:a14="http://schemas.microsoft.com/office/drawing/2010/main">
        <mc:Choice Requires="a14">
          <p:graphicFrame>
            <p:nvGraphicFramePr>
              <p:cNvPr id="4" name="Diagram 3"/>
              <p:cNvGraphicFramePr/>
              <p:nvPr/>
            </p:nvGraphicFramePr>
            <p:xfrm>
              <a:off x="539015" y="1636103"/>
              <a:ext cx="3773103" cy="856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p:cNvGraphicFramePr/>
              <p:nvPr>
                <p:extLst/>
              </p:nvPr>
            </p:nvGraphicFramePr>
            <p:xfrm>
              <a:off x="539015" y="1636103"/>
              <a:ext cx="3773103" cy="8566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6" name="Straight Arrow Connector 5"/>
          <p:cNvCxnSpPr/>
          <p:nvPr/>
        </p:nvCxnSpPr>
        <p:spPr>
          <a:xfrm>
            <a:off x="4340994" y="2096687"/>
            <a:ext cx="1135781" cy="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Diagram 7"/>
          <p:cNvGraphicFramePr/>
          <p:nvPr/>
        </p:nvGraphicFramePr>
        <p:xfrm>
          <a:off x="5476775" y="1769429"/>
          <a:ext cx="6160169" cy="65451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AlternateContent xmlns:mc="http://schemas.openxmlformats.org/markup-compatibility/2006" xmlns:a14="http://schemas.microsoft.com/office/drawing/2010/main">
        <mc:Choice Requires="a14">
          <p:graphicFrame>
            <p:nvGraphicFramePr>
              <p:cNvPr id="15" name="Diagram 14"/>
              <p:cNvGraphicFramePr/>
              <p:nvPr>
                <p:extLst>
                  <p:ext uri="{D42A27DB-BD31-4B8C-83A1-F6EECF244321}">
                    <p14:modId xmlns:p14="http://schemas.microsoft.com/office/powerpoint/2010/main" val="2170030215"/>
                  </p:ext>
                </p:extLst>
              </p:nvPr>
            </p:nvGraphicFramePr>
            <p:xfrm>
              <a:off x="679938" y="2819582"/>
              <a:ext cx="3773103" cy="90401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Choice>
        <mc:Fallback xmlns="">
          <p:graphicFrame>
            <p:nvGraphicFramePr>
              <p:cNvPr id="15" name="Diagram 14"/>
              <p:cNvGraphicFramePr/>
              <p:nvPr>
                <p:extLst>
                  <p:ext uri="{D42A27DB-BD31-4B8C-83A1-F6EECF244321}">
                    <p14:modId xmlns:p14="http://schemas.microsoft.com/office/powerpoint/2010/main" val="2170030215"/>
                  </p:ext>
                </p:extLst>
              </p:nvPr>
            </p:nvGraphicFramePr>
            <p:xfrm>
              <a:off x="679938" y="2819582"/>
              <a:ext cx="3773103" cy="904012"/>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mc:Fallback>
      </mc:AlternateContent>
      <p:cxnSp>
        <p:nvCxnSpPr>
          <p:cNvPr id="24" name="Elbow Connector 23"/>
          <p:cNvCxnSpPr>
            <a:stCxn id="8" idx="3"/>
            <a:endCxn id="15" idx="1"/>
          </p:cNvCxnSpPr>
          <p:nvPr/>
        </p:nvCxnSpPr>
        <p:spPr>
          <a:xfrm flipH="1">
            <a:off x="679938" y="2096688"/>
            <a:ext cx="10957006" cy="1174900"/>
          </a:xfrm>
          <a:prstGeom prst="bentConnector5">
            <a:avLst>
              <a:gd name="adj1" fmla="val -2086"/>
              <a:gd name="adj2" fmla="val 44691"/>
              <a:gd name="adj3" fmla="val 102086"/>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490021" y="2812672"/>
            <a:ext cx="4390930" cy="979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apply bellman expectation equation to all state in every iteration (sweep) and </a:t>
            </a:r>
          </a:p>
          <a:p>
            <a:pPr algn="ctr"/>
            <a:r>
              <a:rPr lang="en-US" sz="1400" dirty="0"/>
              <a:t>Update our value functions of every state by using it’s adjacent state’s value functions from previous iteration </a:t>
            </a:r>
          </a:p>
        </p:txBody>
      </p:sp>
      <mc:AlternateContent xmlns:mc="http://schemas.openxmlformats.org/markup-compatibility/2006" xmlns:a14="http://schemas.microsoft.com/office/drawing/2010/main">
        <mc:Choice Requires="a14">
          <p:sp>
            <p:nvSpPr>
              <p:cNvPr id="21" name="Rectangle 20"/>
              <p:cNvSpPr/>
              <p:nvPr/>
            </p:nvSpPr>
            <p:spPr>
              <a:xfrm>
                <a:off x="465815" y="4215256"/>
                <a:ext cx="4843314" cy="391902"/>
              </a:xfrm>
              <a:prstGeom prst="rect">
                <a:avLst/>
              </a:prstGeom>
              <a:solidFill>
                <a:srgbClr val="FFFF00"/>
              </a:solidFill>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oMath>
                </a14:m>
                <a:r>
                  <a:rPr lang="en-US" dirty="0"/>
                  <a:t>(s,a)=</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nary>
                      <m:naryPr>
                        <m:chr m:val="∑"/>
                        <m:supHide m:val="on"/>
                        <m:ctrlPr>
                          <a:rPr lang="en-US" i="1">
                            <a:latin typeface="Cambria Math" panose="02040503050406030204" pitchFamily="18" charset="0"/>
                            <a:ea typeface="Cambria Math" panose="02040503050406030204" pitchFamily="18" charset="0"/>
                          </a:rPr>
                        </m:ctrlPr>
                      </m:naryPr>
                      <m:sub>
                        <m:sSup>
                          <m:sSupPr>
                            <m:ctrlPr>
                              <a:rPr lang="en-US" i="1">
                                <a:latin typeface="Cambria Math" panose="02040503050406030204" pitchFamily="18" charset="0"/>
                                <a:ea typeface="Cambria Math" panose="02040503050406030204" pitchFamily="18" charset="0"/>
                              </a:rPr>
                            </m:ctrlPr>
                          </m:sSupPr>
                          <m:e>
                            <m:r>
                              <m:rPr>
                                <m:brk m:alnAt="7"/>
                              </m:rP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m:rPr>
                            <m:brk m:alnAt="7"/>
                          </m:rP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𝑆</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sub>
                          <m:sup>
                            <m:r>
                              <a:rPr lang="en-US" i="1">
                                <a:latin typeface="Cambria Math" panose="02040503050406030204" pitchFamily="18" charset="0"/>
                                <a:ea typeface="Cambria Math" panose="02040503050406030204" pitchFamily="18" charset="0"/>
                              </a:rPr>
                              <m:t>𝑎</m:t>
                            </m:r>
                          </m:sup>
                        </m:sSubSup>
                      </m:e>
                    </m:nary>
                    <m:nary>
                      <m:naryPr>
                        <m:chr m:val="∑"/>
                        <m:limLoc m:val="subSup"/>
                        <m:supHide m:val="on"/>
                        <m:ctrlPr>
                          <a:rPr lang="en-US" i="1">
                            <a:latin typeface="Cambria Math" panose="02040503050406030204" pitchFamily="18" charset="0"/>
                          </a:rPr>
                        </m:ctrlPr>
                      </m:naryPr>
                      <m:sub>
                        <m:r>
                          <m:rPr>
                            <m:brk m:alnAt="1"/>
                          </m:rPr>
                          <a:rPr lang="en-US" i="1">
                            <a:latin typeface="Cambria Math" panose="02040503050406030204" pitchFamily="18" charset="0"/>
                          </a:rPr>
                          <m:t>𝑎</m:t>
                        </m:r>
                        <m:r>
                          <a:rPr lang="en-US" i="1">
                            <a:latin typeface="Cambria Math" panose="02040503050406030204" pitchFamily="18" charset="0"/>
                          </a:rPr>
                          <m:t>𝜖</m:t>
                        </m:r>
                        <m:r>
                          <a:rPr lang="en-US" i="1">
                            <a:latin typeface="Cambria Math" panose="02040503050406030204" pitchFamily="18" charset="0"/>
                          </a:rPr>
                          <m:t>𝐴</m:t>
                        </m:r>
                      </m:sub>
                      <m:sup/>
                      <m:e>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m:t>
                        </m:r>
                      </m:e>
                    </m:nary>
                  </m:oMath>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65815" y="4215256"/>
                <a:ext cx="4843314" cy="391902"/>
              </a:xfrm>
              <a:prstGeom prst="rect">
                <a:avLst/>
              </a:prstGeom>
              <a:blipFill rotWithShape="0">
                <a:blip r:embed="rId25"/>
                <a:stretch>
                  <a:fillRect l="-252" t="-110769" b="-167692"/>
                </a:stretch>
              </a:blipFill>
            </p:spPr>
            <p:txBody>
              <a:bodyPr/>
              <a:lstStyle/>
              <a:p>
                <a:r>
                  <a:rPr lang="en-US">
                    <a:noFill/>
                  </a:rPr>
                  <a:t> </a:t>
                </a:r>
              </a:p>
            </p:txBody>
          </p:sp>
        </mc:Fallback>
      </mc:AlternateContent>
      <p:cxnSp>
        <p:nvCxnSpPr>
          <p:cNvPr id="23" name="Elbow Connector 22"/>
          <p:cNvCxnSpPr>
            <a:stCxn id="9" idx="3"/>
            <a:endCxn id="21" idx="1"/>
          </p:cNvCxnSpPr>
          <p:nvPr/>
        </p:nvCxnSpPr>
        <p:spPr>
          <a:xfrm flipH="1">
            <a:off x="465815" y="3302322"/>
            <a:ext cx="11415136" cy="1108885"/>
          </a:xfrm>
          <a:prstGeom prst="bentConnector5">
            <a:avLst>
              <a:gd name="adj1" fmla="val -2003"/>
              <a:gd name="adj2" fmla="val 63243"/>
              <a:gd name="adj3" fmla="val 10200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5890662" y="4210454"/>
                <a:ext cx="5746282" cy="39190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oMath>
                </a14:m>
                <a:r>
                  <a:rPr lang="en-US" dirty="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2</m:t>
                        </m:r>
                      </m:sub>
                    </m:sSub>
                  </m:oMath>
                </a14:m>
                <a:r>
                  <a:rPr lang="en-US" dirty="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3</m:t>
                        </m:r>
                      </m:sub>
                    </m:sSub>
                  </m:oMath>
                </a14:m>
                <a:r>
                  <a:rPr lang="en-US" dirty="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𝜋</m:t>
                        </m:r>
                      </m:sub>
                    </m:sSub>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𝑠</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𝑆</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𝑎𝑛𝑑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𝐴</m:t>
                    </m:r>
                  </m:oMath>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5890662" y="4210454"/>
                <a:ext cx="5746282" cy="391902"/>
              </a:xfrm>
              <a:prstGeom prst="rect">
                <a:avLst/>
              </a:prstGeom>
              <a:blipFill rotWithShape="0">
                <a:blip r:embed="rId26"/>
                <a:stretch>
                  <a:fillRect t="-6061" b="-19697"/>
                </a:stretch>
              </a:blipFill>
            </p:spPr>
            <p:txBody>
              <a:bodyPr/>
              <a:lstStyle/>
              <a:p>
                <a:r>
                  <a:rPr lang="en-US">
                    <a:noFill/>
                  </a:rPr>
                  <a:t> </a:t>
                </a:r>
              </a:p>
            </p:txBody>
          </p:sp>
        </mc:Fallback>
      </mc:AlternateContent>
      <p:cxnSp>
        <p:nvCxnSpPr>
          <p:cNvPr id="27" name="Straight Arrow Connector 26"/>
          <p:cNvCxnSpPr>
            <a:stCxn id="21" idx="3"/>
            <a:endCxn id="25" idx="1"/>
          </p:cNvCxnSpPr>
          <p:nvPr/>
        </p:nvCxnSpPr>
        <p:spPr>
          <a:xfrm flipV="1">
            <a:off x="5309129" y="4406405"/>
            <a:ext cx="581533" cy="4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310367" y="2752681"/>
            <a:ext cx="1447632" cy="109928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synchronous</a:t>
            </a:r>
          </a:p>
        </p:txBody>
      </p:sp>
      <p:cxnSp>
        <p:nvCxnSpPr>
          <p:cNvPr id="31" name="Straight Arrow Connector 30"/>
          <p:cNvCxnSpPr/>
          <p:nvPr/>
        </p:nvCxnSpPr>
        <p:spPr>
          <a:xfrm>
            <a:off x="4541370" y="3271588"/>
            <a:ext cx="691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9" idx="6"/>
            <a:endCxn id="9" idx="1"/>
          </p:cNvCxnSpPr>
          <p:nvPr/>
        </p:nvCxnSpPr>
        <p:spPr>
          <a:xfrm>
            <a:off x="6757999" y="3302322"/>
            <a:ext cx="732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24333" y="6020696"/>
            <a:ext cx="4060106" cy="38501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do this part by linear algebra</a:t>
            </a:r>
          </a:p>
        </p:txBody>
      </p:sp>
      <p:sp>
        <p:nvSpPr>
          <p:cNvPr id="42" name="Down Arrow 41"/>
          <p:cNvSpPr/>
          <p:nvPr/>
        </p:nvSpPr>
        <p:spPr>
          <a:xfrm>
            <a:off x="2464066" y="4839710"/>
            <a:ext cx="385011" cy="9806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Rectangle 46"/>
              <p:cNvSpPr/>
              <p:nvPr/>
            </p:nvSpPr>
            <p:spPr>
              <a:xfrm>
                <a:off x="5922703" y="5683142"/>
                <a:ext cx="3852884" cy="3850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𝑄</m:t>
                          </m:r>
                        </m:e>
                        <m:sup>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𝑅</m:t>
                          </m:r>
                        </m:e>
                        <m:sup>
                          <m:r>
                            <a:rPr lang="en-US" b="0" i="1" smtClean="0">
                              <a:solidFill>
                                <a:schemeClr val="tx1"/>
                              </a:solidFill>
                              <a:latin typeface="Cambria Math" panose="02040503050406030204" pitchFamily="18" charset="0"/>
                              <a:ea typeface="Cambria Math" panose="02040503050406030204" pitchFamily="18" charset="0"/>
                            </a:rPr>
                            <m:t>𝜋</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𝛾</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𝑝</m:t>
                          </m:r>
                        </m:e>
                        <m:sup>
                          <m:r>
                            <a:rPr lang="en-US" b="0" i="1" smtClean="0">
                              <a:solidFill>
                                <a:schemeClr val="tx1"/>
                              </a:solidFill>
                              <a:latin typeface="Cambria Math" panose="02040503050406030204" pitchFamily="18" charset="0"/>
                              <a:ea typeface="Cambria Math" panose="02040503050406030204" pitchFamily="18" charset="0"/>
                            </a:rPr>
                            <m:t>𝜋</m:t>
                          </m:r>
                        </m:sup>
                      </m:s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𝑄</m:t>
                          </m:r>
                        </m:e>
                        <m:sup>
                          <m:r>
                            <a:rPr lang="en-US" b="0" i="1" smtClean="0">
                              <a:solidFill>
                                <a:schemeClr val="tx1"/>
                              </a:solidFill>
                              <a:latin typeface="Cambria Math" panose="02040503050406030204" pitchFamily="18" charset="0"/>
                            </a:rPr>
                            <m:t>𝑘</m:t>
                          </m:r>
                        </m:sup>
                      </m:sSup>
                    </m:oMath>
                  </m:oMathPara>
                </a14:m>
                <a:endParaRPr lang="en-US" dirty="0"/>
              </a:p>
            </p:txBody>
          </p:sp>
        </mc:Choice>
        <mc:Fallback xmlns="">
          <p:sp>
            <p:nvSpPr>
              <p:cNvPr id="47" name="Rectangle 46"/>
              <p:cNvSpPr>
                <a:spLocks noRot="1" noChangeAspect="1" noMove="1" noResize="1" noEditPoints="1" noAdjustHandles="1" noChangeArrowheads="1" noChangeShapeType="1" noTextEdit="1"/>
              </p:cNvSpPr>
              <p:nvPr/>
            </p:nvSpPr>
            <p:spPr>
              <a:xfrm>
                <a:off x="5922703" y="5683142"/>
                <a:ext cx="3852884" cy="385011"/>
              </a:xfrm>
              <a:prstGeom prst="rect">
                <a:avLst/>
              </a:prstGeom>
              <a:blipFill rotWithShape="0">
                <a:blip r:embed="rId27"/>
                <a:stretch>
                  <a:fillRect b="-7692"/>
                </a:stretch>
              </a:blipFill>
            </p:spPr>
            <p:txBody>
              <a:bodyPr/>
              <a:lstStyle/>
              <a:p>
                <a:r>
                  <a:rPr lang="en-US">
                    <a:noFill/>
                  </a:rPr>
                  <a:t> </a:t>
                </a:r>
              </a:p>
            </p:txBody>
          </p:sp>
        </mc:Fallback>
      </mc:AlternateContent>
      <p:sp>
        <p:nvSpPr>
          <p:cNvPr id="48" name="Right Arrow 47"/>
          <p:cNvSpPr/>
          <p:nvPr/>
        </p:nvSpPr>
        <p:spPr>
          <a:xfrm>
            <a:off x="4700666" y="6039694"/>
            <a:ext cx="545862" cy="29009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5890662" y="6249479"/>
            <a:ext cx="3830854" cy="495353"/>
            <a:chOff x="0" y="738986"/>
            <a:chExt cx="3830854" cy="656370"/>
          </a:xfrm>
        </p:grpSpPr>
        <p:sp>
          <p:nvSpPr>
            <p:cNvPr id="50" name="Rounded Rectangle 49"/>
            <p:cNvSpPr/>
            <p:nvPr/>
          </p:nvSpPr>
          <p:spPr>
            <a:xfrm>
              <a:off x="0" y="738986"/>
              <a:ext cx="3830854" cy="65637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51" name="Rounded Rectangle 4"/>
                <p:cNvSpPr/>
                <p:nvPr/>
              </p:nvSpPr>
              <p:spPr>
                <a:xfrm>
                  <a:off x="32041" y="771027"/>
                  <a:ext cx="3766772" cy="592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bSup>
                          <m:sSubSupPr>
                            <m:ctrlPr>
                              <a:rPr lang="en-US" sz="1100" i="1" kern="1200" smtClean="0">
                                <a:latin typeface="Cambria Math" panose="02040503050406030204" pitchFamily="18" charset="0"/>
                              </a:rPr>
                            </m:ctrlPr>
                          </m:sSubSupPr>
                          <m:e>
                            <m:r>
                              <a:rPr lang="en-US" sz="1100" b="0" i="1" kern="1200">
                                <a:latin typeface="Cambria Math" panose="02040503050406030204" pitchFamily="18" charset="0"/>
                              </a:rPr>
                              <m:t>𝑅</m:t>
                            </m:r>
                          </m:e>
                          <m:sub>
                            <m:r>
                              <a:rPr lang="en-US" sz="1100" b="0" i="1" kern="1200">
                                <a:latin typeface="Cambria Math" panose="02040503050406030204" pitchFamily="18" charset="0"/>
                              </a:rPr>
                              <m:t>𝑠</m:t>
                            </m:r>
                          </m:sub>
                          <m:sup>
                            <m:r>
                              <a:rPr lang="en-US" sz="1100" i="1" kern="1200">
                                <a:latin typeface="Cambria Math" panose="02040503050406030204" pitchFamily="18" charset="0"/>
                              </a:rPr>
                              <m:t>𝜋</m:t>
                            </m:r>
                          </m:sup>
                        </m:sSubSup>
                        <m:r>
                          <a:rPr lang="en-US" sz="1100" i="1" kern="1200">
                            <a:latin typeface="Cambria Math" panose="02040503050406030204" pitchFamily="18" charset="0"/>
                          </a:rPr>
                          <m:t>=</m:t>
                        </m:r>
                        <m:nary>
                          <m:naryPr>
                            <m:chr m:val="∑"/>
                            <m:supHide m:val="on"/>
                            <m:ctrlPr>
                              <a:rPr lang="en-US" sz="1100" i="1" kern="1200">
                                <a:latin typeface="Cambria Math" panose="02040503050406030204" pitchFamily="18" charset="0"/>
                              </a:rPr>
                            </m:ctrlPr>
                          </m:naryPr>
                          <m:sub>
                            <m:r>
                              <m:rPr>
                                <m:brk m:alnAt="7"/>
                              </m:rPr>
                              <a:rPr lang="en-US" sz="1100" b="0" i="1" kern="1200">
                                <a:latin typeface="Cambria Math" panose="02040503050406030204" pitchFamily="18" charset="0"/>
                              </a:rPr>
                              <m:t>𝑎</m:t>
                            </m:r>
                            <m:r>
                              <a:rPr lang="en-US" sz="1100" b="0" i="1" kern="1200">
                                <a:latin typeface="Cambria Math" panose="02040503050406030204" pitchFamily="18" charset="0"/>
                              </a:rPr>
                              <m:t>∈</m:t>
                            </m:r>
                            <m:r>
                              <a:rPr lang="en-US" sz="1100" b="0" i="1" kern="1200">
                                <a:latin typeface="Cambria Math" panose="02040503050406030204" pitchFamily="18" charset="0"/>
                              </a:rPr>
                              <m:t>𝐴</m:t>
                            </m:r>
                          </m:sub>
                          <m:sup/>
                          <m:e>
                            <m:r>
                              <a:rPr lang="en-US" sz="1100" i="1" kern="1200">
                                <a:latin typeface="Cambria Math" panose="02040503050406030204" pitchFamily="18" charset="0"/>
                              </a:rPr>
                              <m:t>𝜋</m:t>
                            </m:r>
                            <m:d>
                              <m:dPr>
                                <m:ctrlPr>
                                  <a:rPr lang="en-US" sz="1100" i="1" kern="1200">
                                    <a:latin typeface="Cambria Math" panose="02040503050406030204" pitchFamily="18" charset="0"/>
                                  </a:rPr>
                                </m:ctrlPr>
                              </m:dPr>
                              <m:e>
                                <m:r>
                                  <a:rPr lang="en-US" sz="1100" b="0" i="1" kern="1200">
                                    <a:latin typeface="Cambria Math" panose="02040503050406030204" pitchFamily="18" charset="0"/>
                                  </a:rPr>
                                  <m:t>𝑎</m:t>
                                </m:r>
                              </m:e>
                              <m:e>
                                <m:r>
                                  <a:rPr lang="en-US" sz="1100" b="0" i="1" kern="1200">
                                    <a:latin typeface="Cambria Math" panose="02040503050406030204" pitchFamily="18" charset="0"/>
                                  </a:rPr>
                                  <m:t>𝑠</m:t>
                                </m:r>
                              </m:e>
                            </m:d>
                            <m:sSub>
                              <m:sSubPr>
                                <m:ctrlPr>
                                  <a:rPr lang="en-US" sz="1100" b="0" i="1" kern="1200" smtClean="0">
                                    <a:latin typeface="Cambria Math" panose="02040503050406030204" pitchFamily="18" charset="0"/>
                                  </a:rPr>
                                </m:ctrlPr>
                              </m:sSubPr>
                              <m:e>
                                <m:r>
                                  <a:rPr lang="en-US" sz="1100" b="0" i="1" kern="1200" smtClean="0">
                                    <a:latin typeface="Cambria Math" panose="02040503050406030204" pitchFamily="18" charset="0"/>
                                  </a:rPr>
                                  <m:t>𝑅</m:t>
                                </m:r>
                              </m:e>
                              <m:sub>
                                <m:r>
                                  <a:rPr lang="en-US" sz="1100" b="0" i="1" kern="1200" smtClean="0">
                                    <a:latin typeface="Cambria Math" panose="02040503050406030204" pitchFamily="18" charset="0"/>
                                  </a:rPr>
                                  <m:t>𝑠</m:t>
                                </m:r>
                              </m:sub>
                            </m:sSub>
                          </m:e>
                        </m:nary>
                      </m:oMath>
                    </m:oMathPara>
                  </a14:m>
                  <a:endParaRPr lang="en-US" sz="1100" kern="1200" dirty="0"/>
                </a:p>
              </p:txBody>
            </p:sp>
          </mc:Choice>
          <mc:Fallback xmlns="">
            <p:sp>
              <p:nvSpPr>
                <p:cNvPr id="51" name="Rounded Rectangle 4"/>
                <p:cNvSpPr>
                  <a:spLocks noRot="1" noChangeAspect="1" noMove="1" noResize="1" noEditPoints="1" noAdjustHandles="1" noChangeArrowheads="1" noChangeShapeType="1" noTextEdit="1"/>
                </p:cNvSpPr>
                <p:nvPr/>
              </p:nvSpPr>
              <p:spPr>
                <a:xfrm>
                  <a:off x="32041" y="771027"/>
                  <a:ext cx="3766772" cy="592288"/>
                </a:xfrm>
                <a:prstGeom prst="rect">
                  <a:avLst/>
                </a:prstGeom>
                <a:blipFill rotWithShape="0">
                  <a:blip r:embed="rId28"/>
                  <a:stretch>
                    <a:fillRect/>
                  </a:stretch>
                </a:blipFill>
              </p:spPr>
              <p:txBody>
                <a:bodyPr/>
                <a:lstStyle/>
                <a:p>
                  <a:r>
                    <a:rPr lang="en-US">
                      <a:noFill/>
                    </a:rPr>
                    <a:t> </a:t>
                  </a:r>
                </a:p>
              </p:txBody>
            </p:sp>
          </mc:Fallback>
        </mc:AlternateContent>
      </p:grpSp>
      <p:grpSp>
        <p:nvGrpSpPr>
          <p:cNvPr id="52" name="Group 51"/>
          <p:cNvGrpSpPr/>
          <p:nvPr/>
        </p:nvGrpSpPr>
        <p:grpSpPr>
          <a:xfrm>
            <a:off x="5906683" y="5130426"/>
            <a:ext cx="3798812" cy="462053"/>
            <a:chOff x="0" y="-186131"/>
            <a:chExt cx="3798812" cy="893436"/>
          </a:xfrm>
        </p:grpSpPr>
        <p:sp>
          <p:nvSpPr>
            <p:cNvPr id="53" name="Rounded Rectangle 52"/>
            <p:cNvSpPr/>
            <p:nvPr/>
          </p:nvSpPr>
          <p:spPr>
            <a:xfrm>
              <a:off x="0" y="-186131"/>
              <a:ext cx="3798812" cy="89343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54" name="Rounded Rectangle 4"/>
                <p:cNvSpPr/>
                <p:nvPr/>
              </p:nvSpPr>
              <p:spPr>
                <a:xfrm>
                  <a:off x="39847" y="-96655"/>
                  <a:ext cx="3758965" cy="7719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bSup>
                          <m:sSubSupPr>
                            <m:ctrlPr>
                              <a:rPr lang="en-US" sz="1100" i="1" kern="1200" smtClean="0">
                                <a:latin typeface="Cambria Math" panose="02040503050406030204" pitchFamily="18" charset="0"/>
                              </a:rPr>
                            </m:ctrlPr>
                          </m:sSubSupPr>
                          <m:e>
                            <m:r>
                              <a:rPr lang="en-US" sz="1100" b="0" i="1" kern="1200">
                                <a:latin typeface="Cambria Math" panose="02040503050406030204" pitchFamily="18" charset="0"/>
                              </a:rPr>
                              <m:t>𝑃</m:t>
                            </m:r>
                          </m:e>
                          <m:sub>
                            <m:r>
                              <a:rPr lang="en-US" sz="1100" b="0" i="1" kern="1200">
                                <a:latin typeface="Cambria Math" panose="02040503050406030204" pitchFamily="18" charset="0"/>
                              </a:rPr>
                              <m:t>𝑠𝑠</m:t>
                            </m:r>
                            <m:r>
                              <a:rPr lang="en-US" sz="1100" b="0" i="1" kern="1200">
                                <a:latin typeface="Cambria Math" panose="02040503050406030204" pitchFamily="18" charset="0"/>
                              </a:rPr>
                              <m:t>′</m:t>
                            </m:r>
                          </m:sub>
                          <m:sup>
                            <m:r>
                              <a:rPr lang="en-US" sz="1100" b="0" i="1" kern="1200">
                                <a:latin typeface="Cambria Math" panose="02040503050406030204" pitchFamily="18" charset="0"/>
                              </a:rPr>
                              <m:t>𝜋</m:t>
                            </m:r>
                          </m:sup>
                        </m:sSubSup>
                        <m:r>
                          <a:rPr lang="en-US" sz="1100" b="0" i="1" kern="1200">
                            <a:latin typeface="Cambria Math" panose="02040503050406030204" pitchFamily="18" charset="0"/>
                          </a:rPr>
                          <m:t>=</m:t>
                        </m:r>
                        <m:nary>
                          <m:naryPr>
                            <m:chr m:val="∑"/>
                            <m:supHide m:val="on"/>
                            <m:ctrlPr>
                              <a:rPr lang="en-US" sz="1100" b="0" i="1" kern="1200">
                                <a:latin typeface="Cambria Math" panose="02040503050406030204" pitchFamily="18" charset="0"/>
                              </a:rPr>
                            </m:ctrlPr>
                          </m:naryPr>
                          <m:sub>
                            <m:r>
                              <m:rPr>
                                <m:brk m:alnAt="7"/>
                              </m:rPr>
                              <a:rPr lang="en-US" sz="1100" b="0" i="1" kern="1200">
                                <a:latin typeface="Cambria Math" panose="02040503050406030204" pitchFamily="18" charset="0"/>
                              </a:rPr>
                              <m:t>𝑎</m:t>
                            </m:r>
                            <m:r>
                              <a:rPr lang="en-US" sz="1100" b="0" i="1" kern="1200">
                                <a:latin typeface="Cambria Math" panose="02040503050406030204" pitchFamily="18" charset="0"/>
                              </a:rPr>
                              <m:t>∈</m:t>
                            </m:r>
                            <m:r>
                              <a:rPr lang="en-US" sz="1100" b="0" i="1" kern="1200">
                                <a:latin typeface="Cambria Math" panose="02040503050406030204" pitchFamily="18" charset="0"/>
                              </a:rPr>
                              <m:t>𝐴</m:t>
                            </m:r>
                          </m:sub>
                          <m:sup/>
                          <m:e>
                            <m:r>
                              <a:rPr lang="en-US" sz="1100" b="0" i="1" kern="1200">
                                <a:latin typeface="Cambria Math" panose="02040503050406030204" pitchFamily="18" charset="0"/>
                              </a:rPr>
                              <m:t>𝜋</m:t>
                            </m:r>
                            <m:d>
                              <m:dPr>
                                <m:ctrlPr>
                                  <a:rPr lang="en-US" sz="1100" b="0" i="1" kern="1200">
                                    <a:latin typeface="Cambria Math" panose="02040503050406030204" pitchFamily="18" charset="0"/>
                                  </a:rPr>
                                </m:ctrlPr>
                              </m:dPr>
                              <m:e>
                                <m:r>
                                  <a:rPr lang="en-US" sz="1100" b="0" i="1" kern="1200">
                                    <a:latin typeface="Cambria Math" panose="02040503050406030204" pitchFamily="18" charset="0"/>
                                  </a:rPr>
                                  <m:t>𝑎</m:t>
                                </m:r>
                              </m:e>
                              <m:e>
                                <m:r>
                                  <a:rPr lang="en-US" sz="1100" b="0" i="1" kern="1200">
                                    <a:latin typeface="Cambria Math" panose="02040503050406030204" pitchFamily="18" charset="0"/>
                                  </a:rPr>
                                  <m:t>𝑠</m:t>
                                </m:r>
                              </m:e>
                            </m:d>
                            <m:sSubSup>
                              <m:sSubSupPr>
                                <m:ctrlPr>
                                  <a:rPr lang="en-US" sz="1100" b="0" i="1" kern="1200">
                                    <a:latin typeface="Cambria Math" panose="02040503050406030204" pitchFamily="18" charset="0"/>
                                  </a:rPr>
                                </m:ctrlPr>
                              </m:sSubSupPr>
                              <m:e>
                                <m:r>
                                  <a:rPr lang="en-US" sz="1100" b="0" i="1" kern="1200">
                                    <a:latin typeface="Cambria Math" panose="02040503050406030204" pitchFamily="18" charset="0"/>
                                  </a:rPr>
                                  <m:t>𝑃</m:t>
                                </m:r>
                              </m:e>
                              <m:sub>
                                <m:r>
                                  <a:rPr lang="en-US" sz="1100" b="0" i="1" kern="1200">
                                    <a:latin typeface="Cambria Math" panose="02040503050406030204" pitchFamily="18" charset="0"/>
                                  </a:rPr>
                                  <m:t>𝑠𝑠</m:t>
                                </m:r>
                                <m:r>
                                  <a:rPr lang="en-US" sz="1100" b="0" i="1" kern="1200">
                                    <a:latin typeface="Cambria Math" panose="02040503050406030204" pitchFamily="18" charset="0"/>
                                  </a:rPr>
                                  <m:t>′</m:t>
                                </m:r>
                              </m:sub>
                              <m:sup>
                                <m:r>
                                  <a:rPr lang="en-US" sz="1100" b="0" i="1" kern="1200">
                                    <a:latin typeface="Cambria Math" panose="02040503050406030204" pitchFamily="18" charset="0"/>
                                  </a:rPr>
                                  <m:t>𝑎</m:t>
                                </m:r>
                              </m:sup>
                            </m:sSubSup>
                          </m:e>
                        </m:nary>
                      </m:oMath>
                    </m:oMathPara>
                  </a14:m>
                  <a:endParaRPr lang="en-US" sz="1100" kern="1200" dirty="0"/>
                </a:p>
              </p:txBody>
            </p:sp>
          </mc:Choice>
          <mc:Fallback xmlns="">
            <p:sp>
              <p:nvSpPr>
                <p:cNvPr id="54" name="Rounded Rectangle 4"/>
                <p:cNvSpPr>
                  <a:spLocks noRot="1" noChangeAspect="1" noMove="1" noResize="1" noEditPoints="1" noAdjustHandles="1" noChangeArrowheads="1" noChangeShapeType="1" noTextEdit="1"/>
                </p:cNvSpPr>
                <p:nvPr/>
              </p:nvSpPr>
              <p:spPr>
                <a:xfrm>
                  <a:off x="39847" y="-96655"/>
                  <a:ext cx="3758965" cy="771920"/>
                </a:xfrm>
                <a:prstGeom prst="rect">
                  <a:avLst/>
                </a:prstGeom>
                <a:blipFill rotWithShape="0">
                  <a:blip r:embed="rId29"/>
                  <a:stretch>
                    <a:fillRect/>
                  </a:stretch>
                </a:blipFill>
              </p:spPr>
              <p:txBody>
                <a:bodyPr/>
                <a:lstStyle/>
                <a:p>
                  <a:r>
                    <a:rPr lang="en-US">
                      <a:noFill/>
                    </a:rPr>
                    <a:t> </a:t>
                  </a:r>
                </a:p>
              </p:txBody>
            </p:sp>
          </mc:Fallback>
        </mc:AlternateContent>
      </p:grpSp>
      <p:sp>
        <p:nvSpPr>
          <p:cNvPr id="55" name="Left Brace 54"/>
          <p:cNvSpPr/>
          <p:nvPr/>
        </p:nvSpPr>
        <p:spPr>
          <a:xfrm>
            <a:off x="5388247" y="5251009"/>
            <a:ext cx="261115" cy="15730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2" name="Elbow Connector 61"/>
          <p:cNvCxnSpPr/>
          <p:nvPr/>
        </p:nvCxnSpPr>
        <p:spPr>
          <a:xfrm rot="5400000">
            <a:off x="-167805" y="4732368"/>
            <a:ext cx="729158" cy="77233"/>
          </a:xfrm>
          <a:prstGeom prst="bentConnector4">
            <a:avLst>
              <a:gd name="adj1" fmla="val 17145"/>
              <a:gd name="adj2" fmla="val 231874"/>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35391" y="4663758"/>
            <a:ext cx="1583784" cy="944713"/>
          </a:xfrm>
          <a:prstGeom prst="rect">
            <a:avLst/>
          </a:prstGeom>
        </p:spPr>
      </p:pic>
      <p:sp>
        <p:nvSpPr>
          <p:cNvPr id="30" name="Right Arrow 29"/>
          <p:cNvSpPr/>
          <p:nvPr/>
        </p:nvSpPr>
        <p:spPr>
          <a:xfrm>
            <a:off x="9897454" y="5820384"/>
            <a:ext cx="686046" cy="203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746463" y="5608471"/>
            <a:ext cx="1321806" cy="5762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Matrix form</a:t>
            </a:r>
          </a:p>
        </p:txBody>
      </p:sp>
    </p:spTree>
    <p:extLst>
      <p:ext uri="{BB962C8B-B14F-4D97-AF65-F5344CB8AC3E}">
        <p14:creationId xmlns:p14="http://schemas.microsoft.com/office/powerpoint/2010/main" val="2228312002"/>
      </p:ext>
    </p:extLst>
  </p:cSld>
  <p:clrMapOvr>
    <a:masterClrMapping/>
  </p:clrMapOvr>
  <p:transition spd="slow">
    <p:circl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Rectangle 3"/>
          <p:cNvSpPr/>
          <p:nvPr/>
        </p:nvSpPr>
        <p:spPr>
          <a:xfrm>
            <a:off x="2688879" y="579422"/>
            <a:ext cx="7233719" cy="89629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for policy iteration (synchronous)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126" y="2091737"/>
            <a:ext cx="4235403" cy="3905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738" y="2091737"/>
            <a:ext cx="4820971" cy="3905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ight Arrow 6"/>
          <p:cNvSpPr/>
          <p:nvPr/>
        </p:nvSpPr>
        <p:spPr>
          <a:xfrm>
            <a:off x="190123" y="3576119"/>
            <a:ext cx="543208" cy="642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5413972" y="3585172"/>
            <a:ext cx="742384" cy="624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984669"/>
      </p:ext>
    </p:extLst>
  </p:cSld>
  <p:clrMapOvr>
    <a:masterClrMapping/>
  </p:clrMapOvr>
  <p:transition spd="slow">
    <p:circl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745255" y="182880"/>
            <a:ext cx="2454440" cy="1058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 improvement (control)</a:t>
            </a:r>
          </a:p>
        </p:txBody>
      </p:sp>
      <mc:AlternateContent xmlns:mc="http://schemas.openxmlformats.org/markup-compatibility/2006" xmlns:a14="http://schemas.microsoft.com/office/drawing/2010/main">
        <mc:Choice Requires="a14">
          <p:graphicFrame>
            <p:nvGraphicFramePr>
              <p:cNvPr id="4" name="Diagram 3"/>
              <p:cNvGraphicFramePr/>
              <p:nvPr>
                <p:extLst>
                  <p:ext uri="{D42A27DB-BD31-4B8C-83A1-F6EECF244321}">
                    <p14:modId xmlns:p14="http://schemas.microsoft.com/office/powerpoint/2010/main" val="836219925"/>
                  </p:ext>
                </p:extLst>
              </p:nvPr>
            </p:nvGraphicFramePr>
            <p:xfrm>
              <a:off x="269507" y="1896177"/>
              <a:ext cx="4148488" cy="924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p:cNvGraphicFramePr/>
              <p:nvPr>
                <p:extLst>
                  <p:ext uri="{D42A27DB-BD31-4B8C-83A1-F6EECF244321}">
                    <p14:modId xmlns:p14="http://schemas.microsoft.com/office/powerpoint/2010/main" val="836219925"/>
                  </p:ext>
                </p:extLst>
              </p:nvPr>
            </p:nvGraphicFramePr>
            <p:xfrm>
              <a:off x="269507" y="1896177"/>
              <a:ext cx="4148488" cy="9240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5" name="Right Arrow 4"/>
          <p:cNvSpPr/>
          <p:nvPr/>
        </p:nvSpPr>
        <p:spPr>
          <a:xfrm>
            <a:off x="4572000" y="2223436"/>
            <a:ext cx="1732548" cy="298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6545177" y="1884766"/>
                <a:ext cx="2868329" cy="369332"/>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𝑔𝑟𝑒𝑒𝑑𝑦</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𝜋</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545177" y="1884766"/>
                <a:ext cx="2868329" cy="369332"/>
              </a:xfrm>
              <a:prstGeom prst="rect">
                <a:avLst/>
              </a:prstGeom>
              <a:blipFill rotWithShape="0">
                <a:blip r:embed="rId11"/>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545177" y="2474924"/>
                <a:ext cx="2868329" cy="459549"/>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𝑎𝑟𝑔</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𝐴</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545177" y="2474924"/>
                <a:ext cx="2868329" cy="459549"/>
              </a:xfrm>
              <a:prstGeom prst="rect">
                <a:avLst/>
              </a:prstGeom>
              <a:blipFill rotWithShape="0">
                <a:blip r:embed="rId12"/>
                <a:stretch>
                  <a:fillRect b="-1333"/>
                </a:stretch>
              </a:blipFill>
            </p:spPr>
            <p:txBody>
              <a:bodyPr/>
              <a:lstStyle/>
              <a:p>
                <a:r>
                  <a:rPr lang="en-US">
                    <a:noFill/>
                  </a:rPr>
                  <a:t> </a:t>
                </a:r>
              </a:p>
            </p:txBody>
          </p:sp>
        </mc:Fallback>
      </mc:AlternateContent>
      <p:sp>
        <p:nvSpPr>
          <p:cNvPr id="11" name="Rectangle 10"/>
          <p:cNvSpPr/>
          <p:nvPr/>
        </p:nvSpPr>
        <p:spPr>
          <a:xfrm>
            <a:off x="404261" y="4302492"/>
            <a:ext cx="3311091" cy="606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assume that we have deterministic policy</a:t>
            </a:r>
          </a:p>
        </p:txBody>
      </p:sp>
      <mc:AlternateContent xmlns:mc="http://schemas.openxmlformats.org/markup-compatibility/2006" xmlns:a14="http://schemas.microsoft.com/office/drawing/2010/main">
        <mc:Choice Requires="a14">
          <p:sp>
            <p:nvSpPr>
              <p:cNvPr id="14" name="Rectangle 13"/>
              <p:cNvSpPr/>
              <p:nvPr/>
            </p:nvSpPr>
            <p:spPr>
              <a:xfrm>
                <a:off x="4745255" y="4302492"/>
                <a:ext cx="2781701" cy="606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745255" y="4302492"/>
                <a:ext cx="2781701" cy="606392"/>
              </a:xfrm>
              <a:prstGeom prst="rect">
                <a:avLst/>
              </a:prstGeom>
              <a:blipFill rotWithShape="0">
                <a:blip r:embed="rId13"/>
                <a:stretch>
                  <a:fillRect/>
                </a:stretch>
              </a:blipFill>
            </p:spPr>
            <p:txBody>
              <a:bodyPr/>
              <a:lstStyle/>
              <a:p>
                <a:r>
                  <a:rPr lang="en-US">
                    <a:noFill/>
                  </a:rPr>
                  <a:t> </a:t>
                </a:r>
              </a:p>
            </p:txBody>
          </p:sp>
        </mc:Fallback>
      </mc:AlternateContent>
      <p:sp>
        <p:nvSpPr>
          <p:cNvPr id="15" name="Oval 14"/>
          <p:cNvSpPr/>
          <p:nvPr/>
        </p:nvSpPr>
        <p:spPr>
          <a:xfrm>
            <a:off x="4745255" y="3200401"/>
            <a:ext cx="2454440" cy="89996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it is work?</a:t>
            </a:r>
          </a:p>
        </p:txBody>
      </p:sp>
      <p:cxnSp>
        <p:nvCxnSpPr>
          <p:cNvPr id="18" name="Straight Arrow Connector 17"/>
          <p:cNvCxnSpPr>
            <a:stCxn id="11" idx="3"/>
            <a:endCxn id="14" idx="1"/>
          </p:cNvCxnSpPr>
          <p:nvPr/>
        </p:nvCxnSpPr>
        <p:spPr>
          <a:xfrm>
            <a:off x="3715352" y="4605688"/>
            <a:ext cx="10299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047747" y="4196614"/>
                <a:ext cx="2338939" cy="818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want to make new deterministic policy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oMath>
                </a14:m>
                <a:r>
                  <a:rPr lang="en-US" dirty="0"/>
                  <a:t> which is better than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9047747" y="4196614"/>
                <a:ext cx="2338939" cy="818148"/>
              </a:xfrm>
              <a:prstGeom prst="rect">
                <a:avLst/>
              </a:prstGeom>
              <a:blipFill rotWithShape="0">
                <a:blip r:embed="rId14"/>
                <a:stretch>
                  <a:fillRect l="-259" t="-8759" r="-2332" b="-16788"/>
                </a:stretch>
              </a:blipFill>
            </p:spPr>
            <p:txBody>
              <a:bodyPr/>
              <a:lstStyle/>
              <a:p>
                <a:r>
                  <a:rPr lang="en-US">
                    <a:noFill/>
                  </a:rPr>
                  <a:t> </a:t>
                </a:r>
              </a:p>
            </p:txBody>
          </p:sp>
        </mc:Fallback>
      </mc:AlternateContent>
      <p:cxnSp>
        <p:nvCxnSpPr>
          <p:cNvPr id="23" name="Straight Arrow Connector 22"/>
          <p:cNvCxnSpPr>
            <a:stCxn id="14" idx="3"/>
            <a:endCxn id="21" idx="1"/>
          </p:cNvCxnSpPr>
          <p:nvPr/>
        </p:nvCxnSpPr>
        <p:spPr>
          <a:xfrm>
            <a:off x="7526956" y="4605688"/>
            <a:ext cx="1520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404261" y="5707780"/>
                <a:ext cx="3311091" cy="606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𝑎𝑟𝑔</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𝐴</m:t>
                              </m:r>
                            </m:lim>
                          </m:limLow>
                        </m:fName>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404261" y="5707780"/>
                <a:ext cx="3311091" cy="606392"/>
              </a:xfrm>
              <a:prstGeom prst="rect">
                <a:avLst/>
              </a:prstGeom>
              <a:blipFill rotWithShape="0">
                <a:blip r:embed="rId15"/>
                <a:stretch>
                  <a:fillRect/>
                </a:stretch>
              </a:blipFill>
            </p:spPr>
            <p:txBody>
              <a:bodyPr/>
              <a:lstStyle/>
              <a:p>
                <a:r>
                  <a:rPr lang="en-US">
                    <a:noFill/>
                  </a:rPr>
                  <a:t> </a:t>
                </a:r>
              </a:p>
            </p:txBody>
          </p:sp>
        </mc:Fallback>
      </mc:AlternateContent>
      <p:cxnSp>
        <p:nvCxnSpPr>
          <p:cNvPr id="27" name="Elbow Connector 26"/>
          <p:cNvCxnSpPr>
            <a:stCxn id="21" idx="3"/>
            <a:endCxn id="24" idx="1"/>
          </p:cNvCxnSpPr>
          <p:nvPr/>
        </p:nvCxnSpPr>
        <p:spPr>
          <a:xfrm flipH="1">
            <a:off x="404261" y="4605688"/>
            <a:ext cx="10982425" cy="1405288"/>
          </a:xfrm>
          <a:prstGeom prst="bentConnector5">
            <a:avLst>
              <a:gd name="adj1" fmla="val -2082"/>
              <a:gd name="adj2" fmla="val 53767"/>
              <a:gd name="adj3" fmla="val 10208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7" name="Diagram 36"/>
              <p:cNvGraphicFramePr/>
              <p:nvPr>
                <p:extLst>
                  <p:ext uri="{D42A27DB-BD31-4B8C-83A1-F6EECF244321}">
                    <p14:modId xmlns:p14="http://schemas.microsoft.com/office/powerpoint/2010/main" val="932931928"/>
                  </p:ext>
                </p:extLst>
              </p:nvPr>
            </p:nvGraphicFramePr>
            <p:xfrm>
              <a:off x="4745256" y="5650028"/>
              <a:ext cx="2820201" cy="721895"/>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Choice>
        <mc:Fallback xmlns="">
          <p:graphicFrame>
            <p:nvGraphicFramePr>
              <p:cNvPr id="37" name="Diagram 36"/>
              <p:cNvGraphicFramePr/>
              <p:nvPr>
                <p:extLst>
                  <p:ext uri="{D42A27DB-BD31-4B8C-83A1-F6EECF244321}">
                    <p14:modId xmlns:p14="http://schemas.microsoft.com/office/powerpoint/2010/main" val="932931928"/>
                  </p:ext>
                </p:extLst>
              </p:nvPr>
            </p:nvGraphicFramePr>
            <p:xfrm>
              <a:off x="4745256" y="5650028"/>
              <a:ext cx="2820201" cy="721895"/>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mc:Fallback>
      </mc:AlternateContent>
      <p:cxnSp>
        <p:nvCxnSpPr>
          <p:cNvPr id="33" name="Straight Arrow Connector 32"/>
          <p:cNvCxnSpPr>
            <a:stCxn id="24" idx="3"/>
          </p:cNvCxnSpPr>
          <p:nvPr/>
        </p:nvCxnSpPr>
        <p:spPr>
          <a:xfrm>
            <a:off x="3715352" y="6010976"/>
            <a:ext cx="10299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7" name="Diagram 46"/>
              <p:cNvGraphicFramePr/>
              <p:nvPr>
                <p:extLst>
                  <p:ext uri="{D42A27DB-BD31-4B8C-83A1-F6EECF244321}">
                    <p14:modId xmlns:p14="http://schemas.microsoft.com/office/powerpoint/2010/main" val="2976589256"/>
                  </p:ext>
                </p:extLst>
              </p:nvPr>
            </p:nvGraphicFramePr>
            <p:xfrm>
              <a:off x="8398040" y="5650028"/>
              <a:ext cx="2748015" cy="721896"/>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mc:Choice>
        <mc:Fallback xmlns="">
          <p:graphicFrame>
            <p:nvGraphicFramePr>
              <p:cNvPr id="47" name="Diagram 46"/>
              <p:cNvGraphicFramePr/>
              <p:nvPr>
                <p:extLst>
                  <p:ext uri="{D42A27DB-BD31-4B8C-83A1-F6EECF244321}">
                    <p14:modId xmlns:p14="http://schemas.microsoft.com/office/powerpoint/2010/main" val="2976589256"/>
                  </p:ext>
                </p:extLst>
              </p:nvPr>
            </p:nvGraphicFramePr>
            <p:xfrm>
              <a:off x="8398040" y="5650028"/>
              <a:ext cx="2748015" cy="72189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mc:Fallback>
      </mc:AlternateContent>
      <p:cxnSp>
        <p:nvCxnSpPr>
          <p:cNvPr id="49" name="Straight Arrow Connector 48"/>
          <p:cNvCxnSpPr/>
          <p:nvPr/>
        </p:nvCxnSpPr>
        <p:spPr>
          <a:xfrm>
            <a:off x="7526956" y="6010976"/>
            <a:ext cx="847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ight Arrow 51"/>
          <p:cNvSpPr/>
          <p:nvPr/>
        </p:nvSpPr>
        <p:spPr>
          <a:xfrm>
            <a:off x="11309685" y="5859379"/>
            <a:ext cx="712269" cy="3031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846755"/>
      </p:ext>
    </p:extLst>
  </p:cSld>
  <p:clrMapOvr>
    <a:masterClrMapping/>
  </p:clrMapOvr>
  <p:transition spd="slow">
    <p:circl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88774" y="1679928"/>
                <a:ext cx="2899768" cy="454740"/>
              </a:xfrm>
              <a:prstGeom prst="rect">
                <a:avLst/>
              </a:prstGeom>
              <a:solidFill>
                <a:srgbClr val="FFFF00"/>
              </a:solidFill>
            </p:spPr>
            <p:txBody>
              <a:bodyPr wrap="none">
                <a:spAutoFit/>
              </a:bodyPr>
              <a:lstStyle/>
              <a:p>
                <a:pPr lvl="0"/>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𝜖</m:t>
                              </m:r>
                              <m:r>
                                <a:rPr lang="en-US" i="1">
                                  <a:latin typeface="Cambria Math" panose="02040503050406030204" pitchFamily="18" charset="0"/>
                                </a:rPr>
                                <m:t>𝐴</m:t>
                              </m:r>
                            </m:lim>
                          </m:limLow>
                        </m:fName>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788774" y="1679928"/>
                <a:ext cx="2899768" cy="454740"/>
              </a:xfrm>
              <a:prstGeom prst="rect">
                <a:avLst/>
              </a:prstGeom>
              <a:blipFill rotWithShape="0">
                <a:blip r:embed="rId2"/>
                <a:stretch>
                  <a:fillRect b="-2703"/>
                </a:stretch>
              </a:blipFill>
            </p:spPr>
            <p:txBody>
              <a:bodyPr/>
              <a:lstStyle/>
              <a:p>
                <a:r>
                  <a:rPr lang="en-US">
                    <a:noFill/>
                  </a:rPr>
                  <a:t> </a:t>
                </a:r>
              </a:p>
            </p:txBody>
          </p:sp>
        </mc:Fallback>
      </mc:AlternateContent>
      <p:sp>
        <p:nvSpPr>
          <p:cNvPr id="4" name="Right Arrow 3"/>
          <p:cNvSpPr/>
          <p:nvPr/>
        </p:nvSpPr>
        <p:spPr>
          <a:xfrm>
            <a:off x="19250" y="1658672"/>
            <a:ext cx="404261" cy="2273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815464404"/>
              </p:ext>
            </p:extLst>
          </p:nvPr>
        </p:nvGraphicFramePr>
        <p:xfrm>
          <a:off x="803029" y="2280008"/>
          <a:ext cx="2839453" cy="454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9" name="Rectangle 8"/>
              <p:cNvSpPr/>
              <p:nvPr/>
            </p:nvSpPr>
            <p:spPr>
              <a:xfrm>
                <a:off x="4523874" y="2365726"/>
                <a:ext cx="2415941" cy="3410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𝑄</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𝜋</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𝑠</m:t>
                              </m:r>
                            </m:e>
                          </m:d>
                        </m:e>
                      </m:d>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𝑣</m:t>
                          </m:r>
                        </m:e>
                        <m:sub>
                          <m:r>
                            <a:rPr lang="en-US" b="0" i="1" smtClean="0">
                              <a:solidFill>
                                <a:schemeClr val="tx1"/>
                              </a:solidFill>
                              <a:latin typeface="Cambria Math" panose="02040503050406030204" pitchFamily="18" charset="0"/>
                              <a:ea typeface="Cambria Math" panose="02040503050406030204" pitchFamily="18" charset="0"/>
                            </a:rPr>
                            <m:t>𝜋</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4523874" y="2365726"/>
                <a:ext cx="2415941" cy="341055"/>
              </a:xfrm>
              <a:prstGeom prst="rect">
                <a:avLst/>
              </a:prstGeom>
              <a:blipFill rotWithShape="0">
                <a:blip r:embed="rId8"/>
                <a:stretch>
                  <a:fillRect b="-18966"/>
                </a:stretch>
              </a:blipFill>
            </p:spPr>
            <p:txBody>
              <a:bodyPr/>
              <a:lstStyle/>
              <a:p>
                <a:r>
                  <a:rPr lang="en-US">
                    <a:noFill/>
                  </a:rPr>
                  <a:t> </a:t>
                </a:r>
              </a:p>
            </p:txBody>
          </p:sp>
        </mc:Fallback>
      </mc:AlternateContent>
      <p:cxnSp>
        <p:nvCxnSpPr>
          <p:cNvPr id="11" name="Straight Arrow Connector 10"/>
          <p:cNvCxnSpPr/>
          <p:nvPr/>
        </p:nvCxnSpPr>
        <p:spPr>
          <a:xfrm>
            <a:off x="3775169" y="2536254"/>
            <a:ext cx="613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7632834" y="1523732"/>
            <a:ext cx="1203158" cy="497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5" name="Diagram 14"/>
              <p:cNvGraphicFramePr/>
              <p:nvPr>
                <p:extLst>
                  <p:ext uri="{D42A27DB-BD31-4B8C-83A1-F6EECF244321}">
                    <p14:modId xmlns:p14="http://schemas.microsoft.com/office/powerpoint/2010/main" val="4275698315"/>
                  </p:ext>
                </p:extLst>
              </p:nvPr>
            </p:nvGraphicFramePr>
            <p:xfrm>
              <a:off x="788774" y="841622"/>
              <a:ext cx="2899768" cy="74114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Choice>
        <mc:Fallback xmlns="">
          <p:graphicFrame>
            <p:nvGraphicFramePr>
              <p:cNvPr id="15" name="Diagram 14"/>
              <p:cNvGraphicFramePr/>
              <p:nvPr>
                <p:extLst>
                  <p:ext uri="{D42A27DB-BD31-4B8C-83A1-F6EECF244321}">
                    <p14:modId xmlns:p14="http://schemas.microsoft.com/office/powerpoint/2010/main" val="4275698315"/>
                  </p:ext>
                </p:extLst>
              </p:nvPr>
            </p:nvGraphicFramePr>
            <p:xfrm>
              <a:off x="788774" y="841622"/>
              <a:ext cx="2899768" cy="74114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mc:Fallback>
      </mc:AlternateContent>
      <p:sp>
        <p:nvSpPr>
          <p:cNvPr id="16" name="Left Brace 15"/>
          <p:cNvSpPr/>
          <p:nvPr/>
        </p:nvSpPr>
        <p:spPr>
          <a:xfrm>
            <a:off x="548640" y="727937"/>
            <a:ext cx="172756" cy="21307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a:off x="6939815" y="727937"/>
            <a:ext cx="298383" cy="2130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p:cNvSpPr/>
              <p:nvPr/>
            </p:nvSpPr>
            <p:spPr>
              <a:xfrm>
                <a:off x="9230628" y="1587691"/>
                <a:ext cx="2420787" cy="369332"/>
              </a:xfrm>
              <a:prstGeom prst="rect">
                <a:avLst/>
              </a:prstGeom>
              <a:solidFill>
                <a:srgbClr val="FF0000"/>
              </a:solidFill>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𝜋</m:t>
                        </m:r>
                      </m:sub>
                    </m:sSub>
                  </m:oMath>
                </a14:m>
                <a:r>
                  <a:rPr lang="en-US" dirty="0"/>
                  <a:t>(s,</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9230628" y="1587691"/>
                <a:ext cx="2420787" cy="369332"/>
              </a:xfrm>
              <a:prstGeom prst="rect">
                <a:avLst/>
              </a:prstGeom>
              <a:blipFill rotWithShape="0">
                <a:blip r:embed="rId18"/>
                <a:stretch>
                  <a:fillRect l="-504" t="-8197" b="-24590"/>
                </a:stretch>
              </a:blipFill>
            </p:spPr>
            <p:txBody>
              <a:bodyPr/>
              <a:lstStyle/>
              <a:p>
                <a:r>
                  <a:rPr lang="en-US">
                    <a:noFill/>
                  </a:rPr>
                  <a:t> </a:t>
                </a:r>
              </a:p>
            </p:txBody>
          </p:sp>
        </mc:Fallback>
      </mc:AlternateContent>
      <p:pic>
        <p:nvPicPr>
          <p:cNvPr id="20" name="Picture 1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3511" y="3622250"/>
            <a:ext cx="4066483" cy="1533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Right Arrow 20"/>
          <p:cNvSpPr/>
          <p:nvPr/>
        </p:nvSpPr>
        <p:spPr>
          <a:xfrm>
            <a:off x="4844699" y="4235115"/>
            <a:ext cx="1203158" cy="308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23" name="Diagram 22"/>
              <p:cNvGraphicFramePr/>
              <p:nvPr>
                <p:extLst>
                  <p:ext uri="{D42A27DB-BD31-4B8C-83A1-F6EECF244321}">
                    <p14:modId xmlns:p14="http://schemas.microsoft.com/office/powerpoint/2010/main" val="2390310912"/>
                  </p:ext>
                </p:extLst>
              </p:nvPr>
            </p:nvGraphicFramePr>
            <p:xfrm>
              <a:off x="6328611" y="4117594"/>
              <a:ext cx="2608446" cy="47163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mc:Choice>
        <mc:Fallback xmlns="">
          <p:graphicFrame>
            <p:nvGraphicFramePr>
              <p:cNvPr id="23" name="Diagram 22"/>
              <p:cNvGraphicFramePr/>
              <p:nvPr>
                <p:extLst>
                  <p:ext uri="{D42A27DB-BD31-4B8C-83A1-F6EECF244321}">
                    <p14:modId xmlns:p14="http://schemas.microsoft.com/office/powerpoint/2010/main" val="2390310912"/>
                  </p:ext>
                </p:extLst>
              </p:nvPr>
            </p:nvGraphicFramePr>
            <p:xfrm>
              <a:off x="6328611" y="4117594"/>
              <a:ext cx="2608446" cy="471638"/>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mc:Fallback>
      </mc:AlternateContent>
      <p:sp>
        <p:nvSpPr>
          <p:cNvPr id="24" name="5-Point Star 23"/>
          <p:cNvSpPr/>
          <p:nvPr/>
        </p:nvSpPr>
        <p:spPr>
          <a:xfrm>
            <a:off x="317634" y="5909912"/>
            <a:ext cx="837398" cy="58714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Brace 24"/>
          <p:cNvSpPr/>
          <p:nvPr/>
        </p:nvSpPr>
        <p:spPr>
          <a:xfrm>
            <a:off x="1388446" y="5909912"/>
            <a:ext cx="45719" cy="6160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27" name="Diagram 26"/>
              <p:cNvGraphicFramePr/>
              <p:nvPr>
                <p:extLst>
                  <p:ext uri="{D42A27DB-BD31-4B8C-83A1-F6EECF244321}">
                    <p14:modId xmlns:p14="http://schemas.microsoft.com/office/powerpoint/2010/main" val="2995693924"/>
                  </p:ext>
                </p:extLst>
              </p:nvPr>
            </p:nvGraphicFramePr>
            <p:xfrm>
              <a:off x="1665171" y="5909912"/>
              <a:ext cx="4292867" cy="616017"/>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mc:Choice>
        <mc:Fallback xmlns="">
          <p:graphicFrame>
            <p:nvGraphicFramePr>
              <p:cNvPr id="27" name="Diagram 26"/>
              <p:cNvGraphicFramePr/>
              <p:nvPr>
                <p:extLst>
                  <p:ext uri="{D42A27DB-BD31-4B8C-83A1-F6EECF244321}">
                    <p14:modId xmlns:p14="http://schemas.microsoft.com/office/powerpoint/2010/main" val="2995693924"/>
                  </p:ext>
                </p:extLst>
              </p:nvPr>
            </p:nvGraphicFramePr>
            <p:xfrm>
              <a:off x="1665171" y="5909912"/>
              <a:ext cx="4292867" cy="616017"/>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mc:Fallback>
      </mc:AlternateContent>
      <mc:AlternateContent xmlns:mc="http://schemas.openxmlformats.org/markup-compatibility/2006" xmlns:a14="http://schemas.microsoft.com/office/drawing/2010/main">
        <mc:Choice Requires="a14">
          <p:graphicFrame>
            <p:nvGraphicFramePr>
              <p:cNvPr id="30" name="Diagram 29"/>
              <p:cNvGraphicFramePr/>
              <p:nvPr>
                <p:extLst>
                  <p:ext uri="{D42A27DB-BD31-4B8C-83A1-F6EECF244321}">
                    <p14:modId xmlns:p14="http://schemas.microsoft.com/office/powerpoint/2010/main" val="1447524704"/>
                  </p:ext>
                </p:extLst>
              </p:nvPr>
            </p:nvGraphicFramePr>
            <p:xfrm>
              <a:off x="6939815" y="5909912"/>
              <a:ext cx="2695073" cy="58714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mc:Choice>
        <mc:Fallback xmlns="">
          <p:graphicFrame>
            <p:nvGraphicFramePr>
              <p:cNvPr id="30" name="Diagram 29"/>
              <p:cNvGraphicFramePr/>
              <p:nvPr>
                <p:extLst>
                  <p:ext uri="{D42A27DB-BD31-4B8C-83A1-F6EECF244321}">
                    <p14:modId xmlns:p14="http://schemas.microsoft.com/office/powerpoint/2010/main" val="1447524704"/>
                  </p:ext>
                </p:extLst>
              </p:nvPr>
            </p:nvGraphicFramePr>
            <p:xfrm>
              <a:off x="6939815" y="5909912"/>
              <a:ext cx="2695073" cy="587141"/>
            </p:xfrm>
            <a:graphic>
              <a:graphicData uri="http://schemas.openxmlformats.org/drawingml/2006/diagram">
                <dgm:relIds xmlns:dgm="http://schemas.openxmlformats.org/drawingml/2006/diagram" xmlns:r="http://schemas.openxmlformats.org/officeDocument/2006/relationships" r:dm="rId43" r:lo="rId44" r:qs="rId45" r:cs="rId46"/>
              </a:graphicData>
            </a:graphic>
          </p:graphicFrame>
        </mc:Fallback>
      </mc:AlternateContent>
      <p:sp>
        <p:nvSpPr>
          <p:cNvPr id="29" name="Right Arrow 28"/>
          <p:cNvSpPr/>
          <p:nvPr/>
        </p:nvSpPr>
        <p:spPr>
          <a:xfrm>
            <a:off x="6150543" y="6044665"/>
            <a:ext cx="587141"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e 30"/>
          <p:cNvSpPr/>
          <p:nvPr/>
        </p:nvSpPr>
        <p:spPr>
          <a:xfrm>
            <a:off x="9711891" y="5842535"/>
            <a:ext cx="125128" cy="68339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Elbow Connector 11"/>
          <p:cNvCxnSpPr>
            <a:stCxn id="18" idx="2"/>
            <a:endCxn id="20" idx="0"/>
          </p:cNvCxnSpPr>
          <p:nvPr/>
        </p:nvCxnSpPr>
        <p:spPr>
          <a:xfrm rot="5400000">
            <a:off x="5616275" y="-1202498"/>
            <a:ext cx="1665227" cy="7984269"/>
          </a:xfrm>
          <a:prstGeom prst="bentConnector3">
            <a:avLst>
              <a:gd name="adj1" fmla="val 7446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647355"/>
      </p:ext>
    </p:extLst>
  </p:cSld>
  <p:clrMapOvr>
    <a:masterClrMapping/>
  </p:clrMapOvr>
  <p:transition spd="slow">
    <p:circl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646" y="477958"/>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Generalized policy iteration</a:t>
            </a:r>
          </a:p>
        </p:txBody>
      </p:sp>
      <p:sp>
        <p:nvSpPr>
          <p:cNvPr id="3" name="Rectangle 2"/>
          <p:cNvSpPr/>
          <p:nvPr/>
        </p:nvSpPr>
        <p:spPr>
          <a:xfrm>
            <a:off x="354647" y="999715"/>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iteration</a:t>
            </a:r>
          </a:p>
        </p:txBody>
      </p:sp>
      <p:sp>
        <p:nvSpPr>
          <p:cNvPr id="4" name="Rectangle 3"/>
          <p:cNvSpPr/>
          <p:nvPr/>
        </p:nvSpPr>
        <p:spPr>
          <a:xfrm>
            <a:off x="354647" y="1521472"/>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Asynchrony dynamic programming</a:t>
            </a:r>
          </a:p>
        </p:txBody>
      </p:sp>
      <p:sp>
        <p:nvSpPr>
          <p:cNvPr id="5" name="Rectangle 4"/>
          <p:cNvSpPr/>
          <p:nvPr/>
        </p:nvSpPr>
        <p:spPr>
          <a:xfrm>
            <a:off x="354647" y="2554608"/>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free learning (defining sample and sample efficiency)</a:t>
            </a:r>
          </a:p>
        </p:txBody>
      </p:sp>
      <p:sp>
        <p:nvSpPr>
          <p:cNvPr id="6" name="Rectangle 5"/>
          <p:cNvSpPr/>
          <p:nvPr/>
        </p:nvSpPr>
        <p:spPr>
          <a:xfrm>
            <a:off x="354647" y="3063766"/>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Monte Carlo (policy evaluation)</a:t>
            </a:r>
          </a:p>
        </p:txBody>
      </p:sp>
      <p:sp>
        <p:nvSpPr>
          <p:cNvPr id="7" name="Rectangle 6"/>
          <p:cNvSpPr/>
          <p:nvPr/>
        </p:nvSpPr>
        <p:spPr>
          <a:xfrm>
            <a:off x="320465" y="3592768"/>
            <a:ext cx="7977499"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Incremental mean</a:t>
            </a:r>
          </a:p>
        </p:txBody>
      </p:sp>
      <p:sp>
        <p:nvSpPr>
          <p:cNvPr id="8" name="Rectangle 7"/>
          <p:cNvSpPr/>
          <p:nvPr/>
        </p:nvSpPr>
        <p:spPr>
          <a:xfrm>
            <a:off x="354649" y="4141561"/>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 learning (policy evaluation)</a:t>
            </a:r>
          </a:p>
        </p:txBody>
      </p:sp>
      <p:sp>
        <p:nvSpPr>
          <p:cNvPr id="9" name="Rectangle 8"/>
          <p:cNvSpPr/>
          <p:nvPr/>
        </p:nvSpPr>
        <p:spPr>
          <a:xfrm>
            <a:off x="354650" y="4646063"/>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Bias and variance trade-off (Monte Carlo and TD)</a:t>
            </a:r>
          </a:p>
        </p:txBody>
      </p:sp>
      <p:sp>
        <p:nvSpPr>
          <p:cNvPr id="10" name="Rectangle 9"/>
          <p:cNvSpPr/>
          <p:nvPr/>
        </p:nvSpPr>
        <p:spPr>
          <a:xfrm>
            <a:off x="388831" y="5209154"/>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 MC and TD</a:t>
            </a:r>
          </a:p>
        </p:txBody>
      </p:sp>
      <p:sp>
        <p:nvSpPr>
          <p:cNvPr id="11" name="Rectangle 10"/>
          <p:cNvSpPr/>
          <p:nvPr/>
        </p:nvSpPr>
        <p:spPr>
          <a:xfrm>
            <a:off x="354649" y="5757947"/>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Back-up diagrams for methods</a:t>
            </a:r>
          </a:p>
        </p:txBody>
      </p:sp>
      <p:sp>
        <p:nvSpPr>
          <p:cNvPr id="12" name="Rectangle 11"/>
          <p:cNvSpPr/>
          <p:nvPr/>
        </p:nvSpPr>
        <p:spPr>
          <a:xfrm>
            <a:off x="8689649" y="477661"/>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13" name="Rectangle 12"/>
          <p:cNvSpPr/>
          <p:nvPr/>
        </p:nvSpPr>
        <p:spPr>
          <a:xfrm>
            <a:off x="8689649" y="3063766"/>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47-48-49</a:t>
            </a:r>
          </a:p>
        </p:txBody>
      </p:sp>
      <p:sp>
        <p:nvSpPr>
          <p:cNvPr id="14" name="Rectangle 13"/>
          <p:cNvSpPr/>
          <p:nvPr/>
        </p:nvSpPr>
        <p:spPr>
          <a:xfrm>
            <a:off x="8689649" y="997306"/>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36-37-38</a:t>
            </a:r>
          </a:p>
        </p:txBody>
      </p:sp>
      <p:sp>
        <p:nvSpPr>
          <p:cNvPr id="15" name="Rectangle 14"/>
          <p:cNvSpPr/>
          <p:nvPr/>
        </p:nvSpPr>
        <p:spPr>
          <a:xfrm>
            <a:off x="8689649" y="152147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39 to 44</a:t>
            </a:r>
          </a:p>
        </p:txBody>
      </p:sp>
      <p:sp>
        <p:nvSpPr>
          <p:cNvPr id="16" name="Rectangle 15"/>
          <p:cNvSpPr/>
          <p:nvPr/>
        </p:nvSpPr>
        <p:spPr>
          <a:xfrm>
            <a:off x="8689649" y="254977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From 46</a:t>
            </a:r>
          </a:p>
        </p:txBody>
      </p:sp>
      <p:sp>
        <p:nvSpPr>
          <p:cNvPr id="17" name="Rectangle 16"/>
          <p:cNvSpPr/>
          <p:nvPr/>
        </p:nvSpPr>
        <p:spPr>
          <a:xfrm>
            <a:off x="8689649" y="3577760"/>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50-51</a:t>
            </a:r>
          </a:p>
        </p:txBody>
      </p:sp>
      <p:sp>
        <p:nvSpPr>
          <p:cNvPr id="18" name="Rectangle 17"/>
          <p:cNvSpPr/>
          <p:nvPr/>
        </p:nvSpPr>
        <p:spPr>
          <a:xfrm>
            <a:off x="8689649" y="4141561"/>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52-53</a:t>
            </a:r>
          </a:p>
        </p:txBody>
      </p:sp>
      <p:sp>
        <p:nvSpPr>
          <p:cNvPr id="19" name="Rectangle 18"/>
          <p:cNvSpPr/>
          <p:nvPr/>
        </p:nvSpPr>
        <p:spPr>
          <a:xfrm>
            <a:off x="8689649" y="4640671"/>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54</a:t>
            </a:r>
          </a:p>
        </p:txBody>
      </p:sp>
      <p:sp>
        <p:nvSpPr>
          <p:cNvPr id="20" name="Rectangle 19"/>
          <p:cNvSpPr/>
          <p:nvPr/>
        </p:nvSpPr>
        <p:spPr>
          <a:xfrm>
            <a:off x="8689649" y="5209154"/>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55-56</a:t>
            </a:r>
          </a:p>
        </p:txBody>
      </p:sp>
      <p:sp>
        <p:nvSpPr>
          <p:cNvPr id="21" name="Rectangle 20"/>
          <p:cNvSpPr/>
          <p:nvPr/>
        </p:nvSpPr>
        <p:spPr>
          <a:xfrm>
            <a:off x="8689649" y="5757947"/>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57</a:t>
            </a:r>
          </a:p>
        </p:txBody>
      </p:sp>
      <p:sp>
        <p:nvSpPr>
          <p:cNvPr id="22" name="Rectangle 21"/>
          <p:cNvSpPr/>
          <p:nvPr/>
        </p:nvSpPr>
        <p:spPr>
          <a:xfrm>
            <a:off x="354647" y="2025606"/>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Model-based Monte Carlo</a:t>
            </a:r>
          </a:p>
        </p:txBody>
      </p:sp>
      <p:sp>
        <p:nvSpPr>
          <p:cNvPr id="23" name="Rectangle 22"/>
          <p:cNvSpPr/>
          <p:nvPr/>
        </p:nvSpPr>
        <p:spPr>
          <a:xfrm>
            <a:off x="8689649" y="2025606"/>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45</a:t>
            </a:r>
          </a:p>
        </p:txBody>
      </p:sp>
    </p:spTree>
    <p:extLst>
      <p:ext uri="{BB962C8B-B14F-4D97-AF65-F5344CB8AC3E}">
        <p14:creationId xmlns:p14="http://schemas.microsoft.com/office/powerpoint/2010/main" val="1466469462"/>
      </p:ext>
    </p:extLst>
  </p:cSld>
  <p:clrMapOvr>
    <a:masterClrMapping/>
  </p:clrMapOvr>
  <p:transition spd="slow">
    <p:circl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35" y="2372340"/>
            <a:ext cx="6555574" cy="4028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827" y="2589196"/>
            <a:ext cx="4651223" cy="3551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Oval 3"/>
          <p:cNvSpPr/>
          <p:nvPr/>
        </p:nvSpPr>
        <p:spPr>
          <a:xfrm>
            <a:off x="4831882" y="356135"/>
            <a:ext cx="3388092" cy="75077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 iteration</a:t>
            </a:r>
          </a:p>
        </p:txBody>
      </p:sp>
      <p:sp>
        <p:nvSpPr>
          <p:cNvPr id="5" name="Rectangle 4"/>
          <p:cNvSpPr/>
          <p:nvPr/>
        </p:nvSpPr>
        <p:spPr>
          <a:xfrm>
            <a:off x="924025" y="1337912"/>
            <a:ext cx="10289407" cy="78927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doing evaluation and control steps again and again in a loop we can reach optimal policy</a:t>
            </a:r>
          </a:p>
        </p:txBody>
      </p:sp>
    </p:spTree>
    <p:extLst>
      <p:ext uri="{BB962C8B-B14F-4D97-AF65-F5344CB8AC3E}">
        <p14:creationId xmlns:p14="http://schemas.microsoft.com/office/powerpoint/2010/main" val="1096026039"/>
      </p:ext>
    </p:extLst>
  </p:cSld>
  <p:clrMapOvr>
    <a:masterClrMapping/>
  </p:clrMapOvr>
  <p:transition spd="slow">
    <p:circle/>
  </p:transition>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3" name="Rounded Rectangle 2"/>
          <p:cNvSpPr/>
          <p:nvPr/>
        </p:nvSpPr>
        <p:spPr>
          <a:xfrm>
            <a:off x="1097281" y="288758"/>
            <a:ext cx="3734602" cy="1376412"/>
          </a:xfrm>
          <a:prstGeom prst="round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Generalized policy iteration</a:t>
            </a:r>
          </a:p>
        </p:txBody>
      </p:sp>
      <p:sp>
        <p:nvSpPr>
          <p:cNvPr id="4" name="Down Arrow 3"/>
          <p:cNvSpPr/>
          <p:nvPr/>
        </p:nvSpPr>
        <p:spPr>
          <a:xfrm>
            <a:off x="2079057" y="1867302"/>
            <a:ext cx="808522" cy="1155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p:cNvGraphicFramePr/>
          <p:nvPr>
            <p:extLst>
              <p:ext uri="{D42A27DB-BD31-4B8C-83A1-F6EECF244321}">
                <p14:modId xmlns:p14="http://schemas.microsoft.com/office/powerpoint/2010/main" val="2489770033"/>
              </p:ext>
            </p:extLst>
          </p:nvPr>
        </p:nvGraphicFramePr>
        <p:xfrm>
          <a:off x="490889" y="2252312"/>
          <a:ext cx="11203806" cy="4485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0261" y="226895"/>
            <a:ext cx="5486400" cy="2054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ight Arrow 7"/>
          <p:cNvSpPr/>
          <p:nvPr/>
        </p:nvSpPr>
        <p:spPr>
          <a:xfrm>
            <a:off x="5111015" y="760396"/>
            <a:ext cx="1232033" cy="596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971961"/>
      </p:ext>
    </p:extLst>
  </p:cSld>
  <p:clrMapOvr>
    <a:masterClrMapping/>
  </p:clrMapOvr>
  <p:transition spd="slow">
    <p:circl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514248" y="110693"/>
            <a:ext cx="3416969" cy="7437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Iteration</a:t>
            </a:r>
          </a:p>
        </p:txBody>
      </p:sp>
      <p:sp>
        <p:nvSpPr>
          <p:cNvPr id="5" name="Rectangle 4"/>
          <p:cNvSpPr/>
          <p:nvPr/>
        </p:nvSpPr>
        <p:spPr>
          <a:xfrm>
            <a:off x="590000" y="1839427"/>
            <a:ext cx="2869948" cy="926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 this process we don’t have any policy but we want to find optimal one</a:t>
            </a:r>
          </a:p>
        </p:txBody>
      </p:sp>
      <p:cxnSp>
        <p:nvCxnSpPr>
          <p:cNvPr id="7" name="Elbow Connector 6"/>
          <p:cNvCxnSpPr>
            <a:stCxn id="2" idx="4"/>
            <a:endCxn id="5" idx="1"/>
          </p:cNvCxnSpPr>
          <p:nvPr/>
        </p:nvCxnSpPr>
        <p:spPr>
          <a:xfrm rot="5400000">
            <a:off x="2682210" y="-1237798"/>
            <a:ext cx="1448315" cy="5632733"/>
          </a:xfrm>
          <a:prstGeom prst="bentConnector4">
            <a:avLst>
              <a:gd name="adj1" fmla="val 34006"/>
              <a:gd name="adj2" fmla="val 104058"/>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01859" y="1518149"/>
            <a:ext cx="2683257" cy="15691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 we apply bellman optimality equation for all states in each iteration (k)</a:t>
            </a:r>
          </a:p>
        </p:txBody>
      </p:sp>
      <p:cxnSp>
        <p:nvCxnSpPr>
          <p:cNvPr id="10" name="Straight Arrow Connector 9"/>
          <p:cNvCxnSpPr>
            <a:stCxn id="5" idx="3"/>
            <a:endCxn id="8" idx="1"/>
          </p:cNvCxnSpPr>
          <p:nvPr/>
        </p:nvCxnSpPr>
        <p:spPr>
          <a:xfrm>
            <a:off x="3459948" y="2302726"/>
            <a:ext cx="341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Diagram 12"/>
              <p:cNvGraphicFramePr/>
              <p:nvPr>
                <p:extLst>
                  <p:ext uri="{D42A27DB-BD31-4B8C-83A1-F6EECF244321}">
                    <p14:modId xmlns:p14="http://schemas.microsoft.com/office/powerpoint/2010/main" val="2338265585"/>
                  </p:ext>
                </p:extLst>
              </p:nvPr>
            </p:nvGraphicFramePr>
            <p:xfrm>
              <a:off x="7195765" y="1578570"/>
              <a:ext cx="3793831" cy="1255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3" name="Diagram 12"/>
              <p:cNvGraphicFramePr/>
              <p:nvPr>
                <p:extLst>
                  <p:ext uri="{D42A27DB-BD31-4B8C-83A1-F6EECF244321}">
                    <p14:modId xmlns:p14="http://schemas.microsoft.com/office/powerpoint/2010/main" val="2338265585"/>
                  </p:ext>
                </p:extLst>
              </p:nvPr>
            </p:nvGraphicFramePr>
            <p:xfrm>
              <a:off x="7195765" y="1578570"/>
              <a:ext cx="3793831" cy="12551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12" name="Right Arrow 11"/>
          <p:cNvSpPr/>
          <p:nvPr/>
        </p:nvSpPr>
        <p:spPr>
          <a:xfrm>
            <a:off x="6577618" y="2085443"/>
            <a:ext cx="570369" cy="434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8604985" y="2911548"/>
            <a:ext cx="914400" cy="8148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730667" y="3550603"/>
            <a:ext cx="1458561" cy="6737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SYNCHRONOUS</a:t>
            </a:r>
          </a:p>
        </p:txBody>
      </p:sp>
      <p:cxnSp>
        <p:nvCxnSpPr>
          <p:cNvPr id="46" name="Elbow Connector 45"/>
          <p:cNvCxnSpPr>
            <a:stCxn id="8" idx="2"/>
            <a:endCxn id="42" idx="0"/>
          </p:cNvCxnSpPr>
          <p:nvPr/>
        </p:nvCxnSpPr>
        <p:spPr>
          <a:xfrm rot="5400000">
            <a:off x="4070069" y="2477184"/>
            <a:ext cx="463298" cy="16835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p:cNvSpPr/>
              <p:nvPr/>
            </p:nvSpPr>
            <p:spPr>
              <a:xfrm>
                <a:off x="7411452" y="3858611"/>
                <a:ext cx="3301465" cy="606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oMath>
                </a14:m>
                <a:r>
                  <a:rPr lang="en-US" dirty="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oMath>
                </a14:m>
                <a:r>
                  <a:rPr lang="en-US" dirty="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oMath>
                </a14:m>
                <a:r>
                  <a:rPr lang="en-US" dirty="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m:t>
                        </m:r>
                      </m:sub>
                    </m:sSub>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𝑠</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𝑆</m:t>
                    </m:r>
                  </m:oMath>
                </a14:m>
                <a:endParaRPr lang="en-US" dirty="0"/>
              </a:p>
            </p:txBody>
          </p:sp>
        </mc:Choice>
        <mc:Fallback xmlns="">
          <p:sp>
            <p:nvSpPr>
              <p:cNvPr id="47" name="Rectangle 46"/>
              <p:cNvSpPr>
                <a:spLocks noRot="1" noChangeAspect="1" noMove="1" noResize="1" noEditPoints="1" noAdjustHandles="1" noChangeArrowheads="1" noChangeShapeType="1" noTextEdit="1"/>
              </p:cNvSpPr>
              <p:nvPr/>
            </p:nvSpPr>
            <p:spPr>
              <a:xfrm>
                <a:off x="7411452" y="3858611"/>
                <a:ext cx="3301465" cy="60639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7411452" y="4851133"/>
                <a:ext cx="3917482" cy="1771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solve this equation by linear algebra</a:t>
                </a:r>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𝑎</m:t>
                              </m:r>
                            </m:sup>
                          </m:sSup>
                        </m:e>
                      </m:fun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𝑎</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7411452" y="4851133"/>
                <a:ext cx="3917482" cy="1771048"/>
              </a:xfrm>
              <a:prstGeom prst="rect">
                <a:avLst/>
              </a:prstGeom>
              <a:blipFill rotWithShape="0">
                <a:blip r:embed="rId12"/>
                <a:stretch>
                  <a:fillRect/>
                </a:stretch>
              </a:blipFill>
            </p:spPr>
            <p:txBody>
              <a:bodyPr/>
              <a:lstStyle/>
              <a:p>
                <a:r>
                  <a:rPr lang="en-US">
                    <a:noFill/>
                  </a:rPr>
                  <a:t> </a:t>
                </a:r>
              </a:p>
            </p:txBody>
          </p:sp>
        </mc:Fallback>
      </mc:AlternateContent>
      <p:cxnSp>
        <p:nvCxnSpPr>
          <p:cNvPr id="53" name="Elbow Connector 52"/>
          <p:cNvCxnSpPr>
            <a:stCxn id="13" idx="3"/>
            <a:endCxn id="51" idx="3"/>
          </p:cNvCxnSpPr>
          <p:nvPr/>
        </p:nvCxnSpPr>
        <p:spPr>
          <a:xfrm>
            <a:off x="10989596" y="2206152"/>
            <a:ext cx="339338" cy="3530505"/>
          </a:xfrm>
          <a:prstGeom prst="bentConnector3">
            <a:avLst>
              <a:gd name="adj1" fmla="val 167366"/>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Left Brace 54"/>
          <p:cNvSpPr/>
          <p:nvPr/>
        </p:nvSpPr>
        <p:spPr>
          <a:xfrm>
            <a:off x="7147987" y="4831882"/>
            <a:ext cx="186464" cy="1809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2" name="Picture 6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21319" y="120288"/>
            <a:ext cx="2282756" cy="1289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4" name="Elbow Connector 63"/>
          <p:cNvCxnSpPr>
            <a:stCxn id="13" idx="0"/>
            <a:endCxn id="62" idx="1"/>
          </p:cNvCxnSpPr>
          <p:nvPr/>
        </p:nvCxnSpPr>
        <p:spPr>
          <a:xfrm rot="5400000" flipH="1" flipV="1">
            <a:off x="8800148" y="1057400"/>
            <a:ext cx="813702" cy="2286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Brace 65"/>
          <p:cNvSpPr/>
          <p:nvPr/>
        </p:nvSpPr>
        <p:spPr>
          <a:xfrm>
            <a:off x="5143487" y="4831882"/>
            <a:ext cx="304412" cy="17902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eft Brace 66"/>
          <p:cNvSpPr/>
          <p:nvPr/>
        </p:nvSpPr>
        <p:spPr>
          <a:xfrm>
            <a:off x="626017" y="4759692"/>
            <a:ext cx="96252" cy="19539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Rectangle 67"/>
          <p:cNvSpPr/>
          <p:nvPr/>
        </p:nvSpPr>
        <p:spPr>
          <a:xfrm>
            <a:off x="981777" y="4831882"/>
            <a:ext cx="4046208" cy="18095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Intermediate value functions may not correspond to any policy</a:t>
            </a:r>
          </a:p>
        </p:txBody>
      </p:sp>
      <p:cxnSp>
        <p:nvCxnSpPr>
          <p:cNvPr id="70" name="Elbow Connector 69"/>
          <p:cNvCxnSpPr>
            <a:stCxn id="47" idx="1"/>
          </p:cNvCxnSpPr>
          <p:nvPr/>
        </p:nvCxnSpPr>
        <p:spPr>
          <a:xfrm rot="10800000" flipV="1">
            <a:off x="5563402" y="4161807"/>
            <a:ext cx="1848050" cy="15748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417424"/>
      </p:ext>
    </p:extLst>
  </p:cSld>
  <p:clrMapOvr>
    <a:masterClrMapping/>
  </p:clrMapOvr>
  <p:transition spd="slow">
    <p:circl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514248" y="110693"/>
            <a:ext cx="3416969" cy="7437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Iteration</a:t>
            </a:r>
          </a:p>
        </p:txBody>
      </p:sp>
      <p:sp>
        <p:nvSpPr>
          <p:cNvPr id="5" name="Rectangle 4"/>
          <p:cNvSpPr/>
          <p:nvPr/>
        </p:nvSpPr>
        <p:spPr>
          <a:xfrm>
            <a:off x="590000" y="1839427"/>
            <a:ext cx="2869948" cy="926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 this process we don’t have any policy but we want to find optimal one</a:t>
            </a:r>
          </a:p>
        </p:txBody>
      </p:sp>
      <p:cxnSp>
        <p:nvCxnSpPr>
          <p:cNvPr id="7" name="Elbow Connector 6"/>
          <p:cNvCxnSpPr>
            <a:stCxn id="2" idx="4"/>
            <a:endCxn id="5" idx="1"/>
          </p:cNvCxnSpPr>
          <p:nvPr/>
        </p:nvCxnSpPr>
        <p:spPr>
          <a:xfrm rot="5400000">
            <a:off x="2682210" y="-1237798"/>
            <a:ext cx="1448315" cy="5632733"/>
          </a:xfrm>
          <a:prstGeom prst="bentConnector4">
            <a:avLst>
              <a:gd name="adj1" fmla="val 34006"/>
              <a:gd name="adj2" fmla="val 104058"/>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01859" y="1518149"/>
            <a:ext cx="2683257" cy="15691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 we apply bellman optimality equation for all states in each iteration (k)</a:t>
            </a:r>
          </a:p>
        </p:txBody>
      </p:sp>
      <p:cxnSp>
        <p:nvCxnSpPr>
          <p:cNvPr id="10" name="Straight Arrow Connector 9"/>
          <p:cNvCxnSpPr>
            <a:stCxn id="5" idx="3"/>
            <a:endCxn id="8" idx="1"/>
          </p:cNvCxnSpPr>
          <p:nvPr/>
        </p:nvCxnSpPr>
        <p:spPr>
          <a:xfrm>
            <a:off x="3459948" y="2302726"/>
            <a:ext cx="341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Diagram 12"/>
              <p:cNvGraphicFramePr/>
              <p:nvPr>
                <p:extLst>
                  <p:ext uri="{D42A27DB-BD31-4B8C-83A1-F6EECF244321}">
                    <p14:modId xmlns:p14="http://schemas.microsoft.com/office/powerpoint/2010/main" val="1205219375"/>
                  </p:ext>
                </p:extLst>
              </p:nvPr>
            </p:nvGraphicFramePr>
            <p:xfrm>
              <a:off x="7195765" y="1578569"/>
              <a:ext cx="3440151" cy="1187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3" name="Diagram 12"/>
              <p:cNvGraphicFramePr/>
              <p:nvPr>
                <p:extLst>
                  <p:ext uri="{D42A27DB-BD31-4B8C-83A1-F6EECF244321}">
                    <p14:modId xmlns:p14="http://schemas.microsoft.com/office/powerpoint/2010/main" val="1205219375"/>
                  </p:ext>
                </p:extLst>
              </p:nvPr>
            </p:nvGraphicFramePr>
            <p:xfrm>
              <a:off x="7195765" y="1578569"/>
              <a:ext cx="3440151" cy="11874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12" name="Right Arrow 11"/>
          <p:cNvSpPr/>
          <p:nvPr/>
        </p:nvSpPr>
        <p:spPr>
          <a:xfrm>
            <a:off x="6577618" y="2085443"/>
            <a:ext cx="570369" cy="434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8604985" y="2911548"/>
            <a:ext cx="914400" cy="8148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730667" y="3550603"/>
            <a:ext cx="1458561" cy="6737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SYNCHRONOUS</a:t>
            </a:r>
          </a:p>
        </p:txBody>
      </p:sp>
      <p:cxnSp>
        <p:nvCxnSpPr>
          <p:cNvPr id="46" name="Elbow Connector 45"/>
          <p:cNvCxnSpPr>
            <a:stCxn id="8" idx="2"/>
            <a:endCxn id="42" idx="0"/>
          </p:cNvCxnSpPr>
          <p:nvPr/>
        </p:nvCxnSpPr>
        <p:spPr>
          <a:xfrm rot="5400000">
            <a:off x="4070069" y="2477184"/>
            <a:ext cx="463298" cy="16835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p:cNvSpPr/>
              <p:nvPr/>
            </p:nvSpPr>
            <p:spPr>
              <a:xfrm>
                <a:off x="7324822" y="3852987"/>
                <a:ext cx="3301465" cy="606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1</m:t>
                        </m:r>
                      </m:sub>
                    </m:sSub>
                  </m:oMath>
                </a14:m>
                <a:r>
                  <a:rPr lang="en-US" sz="1400" dirty="0">
                    <a:sym typeface="Wingdings" panose="05000000000000000000" pitchFamily="2" charset="2"/>
                  </a:rPr>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2</m:t>
                        </m:r>
                      </m:sub>
                    </m:sSub>
                  </m:oMath>
                </a14:m>
                <a:r>
                  <a:rPr lang="en-US" sz="1400" dirty="0">
                    <a:sym typeface="Wingdings" panose="05000000000000000000" pitchFamily="2" charset="2"/>
                  </a:rPr>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3</m:t>
                        </m:r>
                      </m:sub>
                    </m:sSub>
                  </m:oMath>
                </a14:m>
                <a:r>
                  <a:rPr lang="en-US" sz="1400" dirty="0">
                    <a:sym typeface="Wingdings" panose="05000000000000000000" pitchFamily="2" charset="2"/>
                  </a:rPr>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oMath>
                </a14:m>
                <a:r>
                  <a:rPr lang="en-US" sz="1400" dirty="0"/>
                  <a:t> </a:t>
                </a:r>
                <a14:m>
                  <m:oMath xmlns:m="http://schemas.openxmlformats.org/officeDocument/2006/math">
                    <m:r>
                      <a:rPr lang="en-US" sz="1400" i="1" dirty="0">
                        <a:latin typeface="Cambria Math" panose="02040503050406030204" pitchFamily="18" charset="0"/>
                        <a:ea typeface="Cambria Math" panose="02040503050406030204" pitchFamily="18" charset="0"/>
                      </a:rPr>
                      <m:t>∀</m:t>
                    </m:r>
                    <m:r>
                      <a:rPr lang="en-US" sz="1400" i="1" dirty="0">
                        <a:latin typeface="Cambria Math" panose="02040503050406030204" pitchFamily="18" charset="0"/>
                        <a:ea typeface="Cambria Math" panose="02040503050406030204" pitchFamily="18" charset="0"/>
                      </a:rPr>
                      <m:t>𝑠</m:t>
                    </m:r>
                    <m:r>
                      <a:rPr lang="en-US" sz="1400" i="1" dirty="0">
                        <a:latin typeface="Cambria Math" panose="02040503050406030204" pitchFamily="18" charset="0"/>
                        <a:ea typeface="Cambria Math" panose="02040503050406030204" pitchFamily="18" charset="0"/>
                      </a:rPr>
                      <m:t>∈</m:t>
                    </m:r>
                    <m:r>
                      <a:rPr lang="en-US" sz="1400" i="1" dirty="0">
                        <a:latin typeface="Cambria Math" panose="02040503050406030204" pitchFamily="18" charset="0"/>
                        <a:ea typeface="Cambria Math" panose="02040503050406030204" pitchFamily="18" charset="0"/>
                      </a:rPr>
                      <m:t>𝑆</m:t>
                    </m:r>
                    <m:r>
                      <a:rPr lang="en-US" sz="1400" i="1" dirty="0">
                        <a:latin typeface="Cambria Math" panose="02040503050406030204" pitchFamily="18" charset="0"/>
                        <a:ea typeface="Cambria Math" panose="02040503050406030204" pitchFamily="18" charset="0"/>
                      </a:rPr>
                      <m:t> </m:t>
                    </m:r>
                    <m:r>
                      <a:rPr lang="en-US" sz="1400" i="1" dirty="0">
                        <a:latin typeface="Cambria Math" panose="02040503050406030204" pitchFamily="18" charset="0"/>
                        <a:ea typeface="Cambria Math" panose="02040503050406030204" pitchFamily="18" charset="0"/>
                      </a:rPr>
                      <m:t>𝑎𝑛𝑑</m:t>
                    </m:r>
                    <m:r>
                      <a:rPr lang="en-US" sz="1400" i="1" dirty="0">
                        <a:latin typeface="Cambria Math" panose="02040503050406030204" pitchFamily="18" charset="0"/>
                        <a:ea typeface="Cambria Math" panose="02040503050406030204" pitchFamily="18" charset="0"/>
                      </a:rPr>
                      <m:t> ∀</m:t>
                    </m:r>
                    <m:r>
                      <a:rPr lang="en-US" sz="1400" i="1" dirty="0">
                        <a:latin typeface="Cambria Math" panose="02040503050406030204" pitchFamily="18" charset="0"/>
                        <a:ea typeface="Cambria Math" panose="02040503050406030204" pitchFamily="18" charset="0"/>
                      </a:rPr>
                      <m:t>𝑎</m:t>
                    </m:r>
                    <m:r>
                      <a:rPr lang="en-US" sz="1400" i="1" dirty="0">
                        <a:latin typeface="Cambria Math" panose="02040503050406030204" pitchFamily="18" charset="0"/>
                        <a:ea typeface="Cambria Math" panose="02040503050406030204" pitchFamily="18" charset="0"/>
                      </a:rPr>
                      <m:t>∈</m:t>
                    </m:r>
                    <m:r>
                      <a:rPr lang="en-US" sz="1400" i="1" dirty="0">
                        <a:latin typeface="Cambria Math" panose="02040503050406030204" pitchFamily="18" charset="0"/>
                        <a:ea typeface="Cambria Math" panose="02040503050406030204" pitchFamily="18" charset="0"/>
                      </a:rPr>
                      <m:t>𝐴</m:t>
                    </m:r>
                  </m:oMath>
                </a14:m>
                <a:endParaRPr lang="en-US" sz="1400" dirty="0"/>
              </a:p>
            </p:txBody>
          </p:sp>
        </mc:Choice>
        <mc:Fallback xmlns="">
          <p:sp>
            <p:nvSpPr>
              <p:cNvPr id="47" name="Rectangle 46"/>
              <p:cNvSpPr>
                <a:spLocks noRot="1" noChangeAspect="1" noMove="1" noResize="1" noEditPoints="1" noAdjustHandles="1" noChangeArrowheads="1" noChangeShapeType="1" noTextEdit="1"/>
              </p:cNvSpPr>
              <p:nvPr/>
            </p:nvSpPr>
            <p:spPr>
              <a:xfrm>
                <a:off x="7324822" y="3852987"/>
                <a:ext cx="3301465" cy="60639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7411452" y="4851133"/>
                <a:ext cx="3917482" cy="1771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solve this equation by linear algebra</a:t>
                </a:r>
              </a:p>
              <a:p>
                <a:pPr algn="ctr"/>
                <a:endParaRPr lang="en-US" dirty="0"/>
              </a:p>
              <a:p>
                <a:pPr algn="ctr"/>
                <a14:m>
                  <m:oMathPara xmlns:m="http://schemas.openxmlformats.org/officeDocument/2006/math">
                    <m:oMathParaPr>
                      <m:jc m:val="centerGroup"/>
                    </m:oMathParaPr>
                    <m:oMath xmlns:m="http://schemas.openxmlformats.org/officeDocument/2006/math">
                      <m:sSup>
                        <m:sSupPr>
                          <m:ctrlPr>
                            <a:rPr lang="en-US" i="1" smtClean="0">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𝑄</m:t>
                          </m:r>
                        </m:e>
                        <m:sup>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1</m:t>
                          </m:r>
                        </m:sup>
                      </m:sSup>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𝑅</m:t>
                          </m:r>
                        </m:e>
                        <m:sup>
                          <m:r>
                            <a:rPr lang="en-US" i="1">
                              <a:solidFill>
                                <a:schemeClr val="bg1"/>
                              </a:solidFill>
                              <a:latin typeface="Cambria Math" panose="02040503050406030204" pitchFamily="18" charset="0"/>
                              <a:ea typeface="Cambria Math" panose="02040503050406030204" pitchFamily="18" charset="0"/>
                            </a:rPr>
                            <m:t>𝜋</m:t>
                          </m:r>
                        </m:sup>
                      </m:sSup>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𝛾</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𝑝</m:t>
                          </m:r>
                        </m:e>
                        <m:sup>
                          <m:r>
                            <a:rPr lang="en-US" i="1">
                              <a:solidFill>
                                <a:schemeClr val="bg1"/>
                              </a:solidFill>
                              <a:latin typeface="Cambria Math" panose="02040503050406030204" pitchFamily="18" charset="0"/>
                              <a:ea typeface="Cambria Math" panose="02040503050406030204" pitchFamily="18" charset="0"/>
                            </a:rPr>
                            <m:t>𝜋</m:t>
                          </m:r>
                        </m:sup>
                      </m:sSup>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𝑄</m:t>
                          </m:r>
                        </m:e>
                        <m:sup>
                          <m:r>
                            <a:rPr lang="en-US" i="1">
                              <a:solidFill>
                                <a:schemeClr val="bg1"/>
                              </a:solidFill>
                              <a:latin typeface="Cambria Math" panose="02040503050406030204" pitchFamily="18" charset="0"/>
                            </a:rPr>
                            <m:t>𝑘</m:t>
                          </m:r>
                        </m:sup>
                      </m:sSup>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7411452" y="4851133"/>
                <a:ext cx="3917482" cy="1771048"/>
              </a:xfrm>
              <a:prstGeom prst="rect">
                <a:avLst/>
              </a:prstGeom>
              <a:blipFill rotWithShape="0">
                <a:blip r:embed="rId12"/>
                <a:stretch>
                  <a:fillRect/>
                </a:stretch>
              </a:blipFill>
            </p:spPr>
            <p:txBody>
              <a:bodyPr/>
              <a:lstStyle/>
              <a:p>
                <a:r>
                  <a:rPr lang="en-US">
                    <a:noFill/>
                  </a:rPr>
                  <a:t> </a:t>
                </a:r>
              </a:p>
            </p:txBody>
          </p:sp>
        </mc:Fallback>
      </mc:AlternateContent>
      <p:sp>
        <p:nvSpPr>
          <p:cNvPr id="55" name="Left Brace 54"/>
          <p:cNvSpPr/>
          <p:nvPr/>
        </p:nvSpPr>
        <p:spPr>
          <a:xfrm>
            <a:off x="7147987" y="4831882"/>
            <a:ext cx="186464" cy="1809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4" name="Elbow Connector 63"/>
          <p:cNvCxnSpPr>
            <a:stCxn id="13" idx="0"/>
            <a:endCxn id="24" idx="1"/>
          </p:cNvCxnSpPr>
          <p:nvPr/>
        </p:nvCxnSpPr>
        <p:spPr>
          <a:xfrm rot="5400000" flipH="1" flipV="1">
            <a:off x="8770996" y="979373"/>
            <a:ext cx="744040" cy="4543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Brace 65"/>
          <p:cNvSpPr/>
          <p:nvPr/>
        </p:nvSpPr>
        <p:spPr>
          <a:xfrm>
            <a:off x="5143487" y="4831882"/>
            <a:ext cx="304412" cy="17902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eft Brace 66"/>
          <p:cNvSpPr/>
          <p:nvPr/>
        </p:nvSpPr>
        <p:spPr>
          <a:xfrm>
            <a:off x="626017" y="4759692"/>
            <a:ext cx="96252" cy="19539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Rectangle 67"/>
          <p:cNvSpPr/>
          <p:nvPr/>
        </p:nvSpPr>
        <p:spPr>
          <a:xfrm>
            <a:off x="981777" y="4831882"/>
            <a:ext cx="4046208" cy="18095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Intermediate value functions may not correspond to any policy</a:t>
            </a:r>
          </a:p>
        </p:txBody>
      </p:sp>
      <p:cxnSp>
        <p:nvCxnSpPr>
          <p:cNvPr id="4" name="Elbow Connector 3"/>
          <p:cNvCxnSpPr>
            <a:stCxn id="13" idx="3"/>
            <a:endCxn id="51" idx="3"/>
          </p:cNvCxnSpPr>
          <p:nvPr/>
        </p:nvCxnSpPr>
        <p:spPr>
          <a:xfrm>
            <a:off x="10635916" y="2172296"/>
            <a:ext cx="693018" cy="3564361"/>
          </a:xfrm>
          <a:prstGeom prst="bentConnector3">
            <a:avLst>
              <a:gd name="adj1" fmla="val 132986"/>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70193" y="254144"/>
            <a:ext cx="2343752" cy="1160770"/>
          </a:xfrm>
          <a:prstGeom prst="rect">
            <a:avLst/>
          </a:prstGeom>
        </p:spPr>
      </p:pic>
      <p:cxnSp>
        <p:nvCxnSpPr>
          <p:cNvPr id="14" name="Elbow Connector 13"/>
          <p:cNvCxnSpPr>
            <a:stCxn id="47" idx="1"/>
          </p:cNvCxnSpPr>
          <p:nvPr/>
        </p:nvCxnSpPr>
        <p:spPr>
          <a:xfrm rot="10800000" flipV="1">
            <a:off x="5322772" y="4156183"/>
            <a:ext cx="2002051" cy="15804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478540"/>
      </p:ext>
    </p:extLst>
  </p:cSld>
  <p:clrMapOvr>
    <a:masterClrMapping/>
  </p:clrMapOvr>
  <p:transition spd="slow">
    <p:circl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09" y="2496775"/>
            <a:ext cx="9952523" cy="3982006"/>
          </a:xfrm>
          <a:prstGeom prst="rect">
            <a:avLst/>
          </a:prstGeom>
          <a:ln w="88900" cap="sq" cmpd="thickThin">
            <a:solidFill>
              <a:srgbClr val="000000"/>
            </a:solidFill>
            <a:prstDash val="solid"/>
            <a:miter lim="800000"/>
          </a:ln>
          <a:effectLst>
            <a:innerShdw blurRad="76200">
              <a:srgbClr val="000000"/>
            </a:innerShdw>
          </a:effectLst>
        </p:spPr>
      </p:pic>
      <p:sp>
        <p:nvSpPr>
          <p:cNvPr id="3" name="Oval 2"/>
          <p:cNvSpPr/>
          <p:nvPr/>
        </p:nvSpPr>
        <p:spPr>
          <a:xfrm>
            <a:off x="3821229" y="596766"/>
            <a:ext cx="4822257" cy="12994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iteration example</a:t>
            </a:r>
          </a:p>
        </p:txBody>
      </p:sp>
    </p:spTree>
    <p:extLst>
      <p:ext uri="{BB962C8B-B14F-4D97-AF65-F5344CB8AC3E}">
        <p14:creationId xmlns:p14="http://schemas.microsoft.com/office/powerpoint/2010/main" val="3197882272"/>
      </p:ext>
    </p:extLst>
  </p:cSld>
  <p:clrMapOvr>
    <a:masterClrMapping/>
  </p:clrMapOvr>
  <p:transition spd="slow">
    <p:circl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6B90589-2C20-424B-960E-5AA1DA0CE240}"/>
              </a:ext>
            </a:extLst>
          </p:cNvPr>
          <p:cNvSpPr/>
          <p:nvPr/>
        </p:nvSpPr>
        <p:spPr>
          <a:xfrm>
            <a:off x="2689412" y="268942"/>
            <a:ext cx="5959736" cy="1183341"/>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a:t>Policy iteration vs value iteration</a:t>
            </a:r>
            <a:endParaRPr lang="fa-IR" dirty="0"/>
          </a:p>
        </p:txBody>
      </p:sp>
      <p:sp>
        <p:nvSpPr>
          <p:cNvPr id="4" name="Rectangle: Rounded Corners 3">
            <a:extLst>
              <a:ext uri="{FF2B5EF4-FFF2-40B4-BE49-F238E27FC236}">
                <a16:creationId xmlns:a16="http://schemas.microsoft.com/office/drawing/2014/main" id="{4E96D992-4E50-4A4A-AD3D-9D510584F891}"/>
              </a:ext>
            </a:extLst>
          </p:cNvPr>
          <p:cNvSpPr/>
          <p:nvPr/>
        </p:nvSpPr>
        <p:spPr>
          <a:xfrm>
            <a:off x="505609" y="2097742"/>
            <a:ext cx="3539266" cy="50561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Policy iteration</a:t>
            </a:r>
            <a:endParaRPr lang="fa-IR" dirty="0"/>
          </a:p>
        </p:txBody>
      </p:sp>
      <p:sp>
        <p:nvSpPr>
          <p:cNvPr id="5" name="Left Brace 4">
            <a:extLst>
              <a:ext uri="{FF2B5EF4-FFF2-40B4-BE49-F238E27FC236}">
                <a16:creationId xmlns:a16="http://schemas.microsoft.com/office/drawing/2014/main" id="{C14EE5F2-37D2-4249-A1A2-27F7AC965847}"/>
              </a:ext>
            </a:extLst>
          </p:cNvPr>
          <p:cNvSpPr/>
          <p:nvPr/>
        </p:nvSpPr>
        <p:spPr>
          <a:xfrm>
            <a:off x="4216998" y="1607082"/>
            <a:ext cx="365760" cy="133125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6" name="Rectangle: Rounded Corners 5">
            <a:extLst>
              <a:ext uri="{FF2B5EF4-FFF2-40B4-BE49-F238E27FC236}">
                <a16:creationId xmlns:a16="http://schemas.microsoft.com/office/drawing/2014/main" id="{7FA6A775-CD49-40F5-9A77-5827381B3C74}"/>
              </a:ext>
            </a:extLst>
          </p:cNvPr>
          <p:cNvSpPr/>
          <p:nvPr/>
        </p:nvSpPr>
        <p:spPr>
          <a:xfrm>
            <a:off x="4937762" y="1668234"/>
            <a:ext cx="1981202" cy="731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Start with </a:t>
            </a:r>
            <a:r>
              <a:rPr lang="en-US" dirty="0" err="1"/>
              <a:t>arbitery</a:t>
            </a:r>
            <a:r>
              <a:rPr lang="en-US" dirty="0"/>
              <a:t> policy </a:t>
            </a:r>
            <a:endParaRPr lang="fa-IR" dirty="0"/>
          </a:p>
        </p:txBody>
      </p:sp>
      <p:sp>
        <p:nvSpPr>
          <p:cNvPr id="7" name="Arrow: Right 6">
            <a:extLst>
              <a:ext uri="{FF2B5EF4-FFF2-40B4-BE49-F238E27FC236}">
                <a16:creationId xmlns:a16="http://schemas.microsoft.com/office/drawing/2014/main" id="{4A67FFAD-3B5C-40A2-AED9-AA56F5B14442}"/>
              </a:ext>
            </a:extLst>
          </p:cNvPr>
          <p:cNvSpPr/>
          <p:nvPr/>
        </p:nvSpPr>
        <p:spPr>
          <a:xfrm>
            <a:off x="7110806" y="1873975"/>
            <a:ext cx="1097280" cy="376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Rectangle: Rounded Corners 7">
            <a:extLst>
              <a:ext uri="{FF2B5EF4-FFF2-40B4-BE49-F238E27FC236}">
                <a16:creationId xmlns:a16="http://schemas.microsoft.com/office/drawing/2014/main" id="{E1497498-066E-45A9-9D3E-B3B0908A0937}"/>
              </a:ext>
            </a:extLst>
          </p:cNvPr>
          <p:cNvSpPr/>
          <p:nvPr/>
        </p:nvSpPr>
        <p:spPr>
          <a:xfrm>
            <a:off x="8670665" y="1444340"/>
            <a:ext cx="2807745" cy="103138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sz="1400" dirty="0">
                <a:solidFill>
                  <a:schemeClr val="tx1"/>
                </a:solidFill>
              </a:rPr>
              <a:t>Evaluate current policy k iteration with bellman expectation equation</a:t>
            </a:r>
            <a:endParaRPr lang="fa-IR" sz="1400" dirty="0">
              <a:solidFill>
                <a:schemeClr val="tx1"/>
              </a:solidFill>
            </a:endParaRPr>
          </a:p>
        </p:txBody>
      </p:sp>
      <p:cxnSp>
        <p:nvCxnSpPr>
          <p:cNvPr id="10" name="Connector: Elbow 9">
            <a:extLst>
              <a:ext uri="{FF2B5EF4-FFF2-40B4-BE49-F238E27FC236}">
                <a16:creationId xmlns:a16="http://schemas.microsoft.com/office/drawing/2014/main" id="{9CBF7B4D-F176-42F3-A791-957C3D90070B}"/>
              </a:ext>
            </a:extLst>
          </p:cNvPr>
          <p:cNvCxnSpPr/>
          <p:nvPr/>
        </p:nvCxnSpPr>
        <p:spPr>
          <a:xfrm rot="10800000" flipV="1">
            <a:off x="8670665" y="2551705"/>
            <a:ext cx="1301676" cy="7637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10E5666F-3DB2-46A3-97E4-34141AF4E916}"/>
              </a:ext>
            </a:extLst>
          </p:cNvPr>
          <p:cNvSpPr/>
          <p:nvPr/>
        </p:nvSpPr>
        <p:spPr>
          <a:xfrm>
            <a:off x="5905950" y="2923520"/>
            <a:ext cx="2614108" cy="7315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sz="1400" dirty="0">
                <a:solidFill>
                  <a:schemeClr val="tx1"/>
                </a:solidFill>
              </a:rPr>
              <a:t>Update policy with maximizing among action for each state</a:t>
            </a:r>
            <a:endParaRPr lang="fa-IR" sz="1400" dirty="0">
              <a:solidFill>
                <a:schemeClr val="tx1"/>
              </a:solidFill>
            </a:endParaRPr>
          </a:p>
        </p:txBody>
      </p:sp>
      <p:cxnSp>
        <p:nvCxnSpPr>
          <p:cNvPr id="13" name="Connector: Elbow 12">
            <a:extLst>
              <a:ext uri="{FF2B5EF4-FFF2-40B4-BE49-F238E27FC236}">
                <a16:creationId xmlns:a16="http://schemas.microsoft.com/office/drawing/2014/main" id="{383EEFA7-0D69-414A-8DCF-889D196BCE80}"/>
              </a:ext>
            </a:extLst>
          </p:cNvPr>
          <p:cNvCxnSpPr>
            <a:stCxn id="11" idx="1"/>
            <a:endCxn id="7" idx="2"/>
          </p:cNvCxnSpPr>
          <p:nvPr/>
        </p:nvCxnSpPr>
        <p:spPr>
          <a:xfrm rot="10800000" flipH="1">
            <a:off x="5905950" y="2250492"/>
            <a:ext cx="2113878" cy="1038788"/>
          </a:xfrm>
          <a:prstGeom prst="bentConnector4">
            <a:avLst>
              <a:gd name="adj1" fmla="val -10814"/>
              <a:gd name="adj2" fmla="val 67605"/>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6A3F647-BDAC-48E6-8603-455C26E158D6}"/>
              </a:ext>
            </a:extLst>
          </p:cNvPr>
          <p:cNvSpPr/>
          <p:nvPr/>
        </p:nvSpPr>
        <p:spPr>
          <a:xfrm>
            <a:off x="129092" y="5949636"/>
            <a:ext cx="2183802" cy="52081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Value iteration</a:t>
            </a:r>
            <a:endParaRPr lang="fa-IR"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B72F8E-3DF5-468A-A14D-8C4FB11E89FE}"/>
                  </a:ext>
                </a:extLst>
              </p:cNvPr>
              <p:cNvSpPr txBox="1"/>
              <p:nvPr/>
            </p:nvSpPr>
            <p:spPr>
              <a:xfrm>
                <a:off x="8670665" y="3730343"/>
                <a:ext cx="2868329" cy="369332"/>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𝑔𝑟𝑒𝑒𝑑𝑦</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𝜋</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m:oMathPara>
                </a14:m>
                <a:endParaRPr lang="en-US" dirty="0"/>
              </a:p>
            </p:txBody>
          </p:sp>
        </mc:Choice>
        <mc:Fallback xmlns="">
          <p:sp>
            <p:nvSpPr>
              <p:cNvPr id="15" name="TextBox 14">
                <a:extLst>
                  <a:ext uri="{FF2B5EF4-FFF2-40B4-BE49-F238E27FC236}">
                    <a16:creationId xmlns:a16="http://schemas.microsoft.com/office/drawing/2014/main" id="{F9B72F8E-3DF5-468A-A14D-8C4FB11E89FE}"/>
                  </a:ext>
                </a:extLst>
              </p:cNvPr>
              <p:cNvSpPr txBox="1">
                <a:spLocks noRot="1" noChangeAspect="1" noMove="1" noResize="1" noEditPoints="1" noAdjustHandles="1" noChangeArrowheads="1" noChangeShapeType="1" noTextEdit="1"/>
              </p:cNvSpPr>
              <p:nvPr/>
            </p:nvSpPr>
            <p:spPr>
              <a:xfrm>
                <a:off x="8670665" y="3730343"/>
                <a:ext cx="2868329" cy="369332"/>
              </a:xfrm>
              <a:prstGeom prst="rect">
                <a:avLst/>
              </a:prstGeom>
              <a:blipFill>
                <a:blip r:embed="rId2"/>
                <a:stretch>
                  <a:fillRect b="-1147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714FB1-BF42-4120-99D7-EBA0E2C0B9C8}"/>
                  </a:ext>
                </a:extLst>
              </p:cNvPr>
              <p:cNvSpPr txBox="1"/>
              <p:nvPr/>
            </p:nvSpPr>
            <p:spPr>
              <a:xfrm>
                <a:off x="8670665" y="4320501"/>
                <a:ext cx="2868329" cy="459549"/>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𝑎𝑟𝑔</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𝐴</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m:oMathPara>
                </a14:m>
                <a:endParaRPr lang="en-US" dirty="0"/>
              </a:p>
            </p:txBody>
          </p:sp>
        </mc:Choice>
        <mc:Fallback xmlns="">
          <p:sp>
            <p:nvSpPr>
              <p:cNvPr id="16" name="TextBox 15">
                <a:extLst>
                  <a:ext uri="{FF2B5EF4-FFF2-40B4-BE49-F238E27FC236}">
                    <a16:creationId xmlns:a16="http://schemas.microsoft.com/office/drawing/2014/main" id="{62714FB1-BF42-4120-99D7-EBA0E2C0B9C8}"/>
                  </a:ext>
                </a:extLst>
              </p:cNvPr>
              <p:cNvSpPr txBox="1">
                <a:spLocks noRot="1" noChangeAspect="1" noMove="1" noResize="1" noEditPoints="1" noAdjustHandles="1" noChangeArrowheads="1" noChangeShapeType="1" noTextEdit="1"/>
              </p:cNvSpPr>
              <p:nvPr/>
            </p:nvSpPr>
            <p:spPr>
              <a:xfrm>
                <a:off x="8670665" y="4320501"/>
                <a:ext cx="2868329" cy="459549"/>
              </a:xfrm>
              <a:prstGeom prst="rect">
                <a:avLst/>
              </a:prstGeom>
              <a:blipFill>
                <a:blip r:embed="rId3"/>
                <a:stretch>
                  <a:fillRect b="-1333"/>
                </a:stretch>
              </a:blipFill>
            </p:spPr>
            <p:txBody>
              <a:bodyPr/>
              <a:lstStyle/>
              <a:p>
                <a:r>
                  <a:rPr lang="fa-IR">
                    <a:noFill/>
                  </a:rPr>
                  <a:t> </a:t>
                </a:r>
              </a:p>
            </p:txBody>
          </p:sp>
        </mc:Fallback>
      </mc:AlternateContent>
      <p:sp>
        <p:nvSpPr>
          <p:cNvPr id="17" name="Left Brace 16">
            <a:extLst>
              <a:ext uri="{FF2B5EF4-FFF2-40B4-BE49-F238E27FC236}">
                <a16:creationId xmlns:a16="http://schemas.microsoft.com/office/drawing/2014/main" id="{E6DD9492-C0B0-42E0-8831-5C2129E0E8A9}"/>
              </a:ext>
            </a:extLst>
          </p:cNvPr>
          <p:cNvSpPr/>
          <p:nvPr/>
        </p:nvSpPr>
        <p:spPr>
          <a:xfrm>
            <a:off x="8208086" y="3767320"/>
            <a:ext cx="311972" cy="100046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cxnSp>
        <p:nvCxnSpPr>
          <p:cNvPr id="19" name="Connector: Elbow 18">
            <a:extLst>
              <a:ext uri="{FF2B5EF4-FFF2-40B4-BE49-F238E27FC236}">
                <a16:creationId xmlns:a16="http://schemas.microsoft.com/office/drawing/2014/main" id="{BDC25CA1-5960-40C4-9EF2-76E53EEA1569}"/>
              </a:ext>
            </a:extLst>
          </p:cNvPr>
          <p:cNvCxnSpPr>
            <a:cxnSpLocks/>
            <a:stCxn id="15" idx="3"/>
            <a:endCxn id="31" idx="3"/>
          </p:cNvCxnSpPr>
          <p:nvPr/>
        </p:nvCxnSpPr>
        <p:spPr>
          <a:xfrm flipH="1">
            <a:off x="11360077" y="3915009"/>
            <a:ext cx="178917" cy="1717481"/>
          </a:xfrm>
          <a:prstGeom prst="bentConnector3">
            <a:avLst>
              <a:gd name="adj1" fmla="val -12776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947A456-9ED8-497B-92EA-E0E41728FA21}"/>
                  </a:ext>
                </a:extLst>
              </p:cNvPr>
              <p:cNvSpPr txBox="1"/>
              <p:nvPr/>
            </p:nvSpPr>
            <p:spPr>
              <a:xfrm>
                <a:off x="7659446" y="6210043"/>
                <a:ext cx="4281544" cy="379015"/>
              </a:xfrm>
              <a:prstGeom prst="rect">
                <a:avLst/>
              </a:prstGeom>
              <a:solidFill>
                <a:srgbClr val="FFFF00"/>
              </a:solidFill>
            </p:spPr>
            <p:txBody>
              <a:bodyPr wrap="square">
                <a:spAutoFit/>
              </a:bodyPr>
              <a:lstStyle/>
              <a:p>
                <a14:m>
                  <m:oMath xmlns:m="http://schemas.openxmlformats.org/officeDocument/2006/math">
                    <m:sSub>
                      <m:sSubPr>
                        <m:ctrlPr>
                          <a:rPr lang="en-US" b="0" i="1" smtClean="0">
                            <a:solidFill>
                              <a:schemeClr val="tx1"/>
                            </a:solidFill>
                            <a:latin typeface="Cambria Math" panose="02040503050406030204" pitchFamily="18" charset="0"/>
                          </a:rPr>
                        </m:ctrlPr>
                      </m:sSub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𝜋</m:t>
                            </m:r>
                          </m:e>
                          <m:sub>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𝑎𝑟𝑔𝑠𝑚𝑎𝑥</m:t>
                        </m:r>
                      </m:e>
                      <m:sub>
                        <m:r>
                          <a:rPr lang="en-US" b="0" i="1" smtClean="0">
                            <a:solidFill>
                              <a:schemeClr val="tx1"/>
                            </a:solidFill>
                            <a:latin typeface="Cambria Math" panose="02040503050406030204" pitchFamily="18" charset="0"/>
                          </a:rPr>
                          <m:t>𝑎</m:t>
                        </m:r>
                      </m:sub>
                    </m:sSub>
                    <m:nary>
                      <m:naryPr>
                        <m:chr m:val="∑"/>
                        <m:limLoc m:val="subSup"/>
                        <m:supHide m:val="on"/>
                        <m:ctrlPr>
                          <a:rPr lang="en-US" i="1" dirty="0" smtClean="0">
                            <a:solidFill>
                              <a:schemeClr val="tx1"/>
                            </a:solidFill>
                            <a:latin typeface="Cambria Math" panose="02040503050406030204" pitchFamily="18" charset="0"/>
                          </a:rPr>
                        </m:ctrlPr>
                      </m:naryPr>
                      <m:sub>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m:t>
                            </m:r>
                          </m:sup>
                        </m:sSup>
                      </m:sub>
                      <m:sup/>
                      <m:e>
                        <m:r>
                          <a:rPr lang="en-US" b="0" i="1" dirty="0" smtClean="0">
                            <a:solidFill>
                              <a:schemeClr val="tx1"/>
                            </a:solidFill>
                            <a:latin typeface="Cambria Math" panose="02040503050406030204" pitchFamily="18" charset="0"/>
                          </a:rPr>
                          <m:t>𝑇</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𝑠</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𝑎</m:t>
                        </m:r>
                        <m:r>
                          <a:rPr lang="en-US" b="0" i="1" dirty="0" smtClean="0">
                            <a:solidFill>
                              <a:schemeClr val="tx1"/>
                            </a:solidFill>
                            <a:latin typeface="Cambria Math" panose="02040503050406030204" pitchFamily="18" charset="0"/>
                          </a:rPr>
                          <m:t>,</m:t>
                        </m:r>
                      </m:e>
                    </m:nary>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m:t>
                        </m:r>
                      </m:sup>
                    </m:sSup>
                    <m:r>
                      <a:rPr lang="en-US" b="0" i="1" dirty="0" smtClean="0">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𝑈</m:t>
                        </m:r>
                      </m:e>
                      <m:sub>
                        <m:r>
                          <a:rPr lang="en-US" b="0" i="1" dirty="0" smtClean="0">
                            <a:solidFill>
                              <a:schemeClr val="tx1"/>
                            </a:solidFill>
                            <a:latin typeface="Cambria Math" panose="02040503050406030204" pitchFamily="18" charset="0"/>
                          </a:rPr>
                          <m:t>𝑘</m:t>
                        </m:r>
                      </m:sub>
                    </m:sSub>
                    <m:r>
                      <a:rPr lang="en-US" b="0" i="1" dirty="0" smtClean="0">
                        <a:solidFill>
                          <a:schemeClr val="tx1"/>
                        </a:solidFill>
                        <a:latin typeface="Cambria Math" panose="02040503050406030204" pitchFamily="18" charset="0"/>
                      </a:rPr>
                      <m:t> (</m:t>
                    </m:r>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m:t>
                        </m:r>
                      </m:sup>
                    </m:sSup>
                    <m:r>
                      <a:rPr lang="en-US" b="0" i="1" dirty="0" smtClean="0">
                        <a:solidFill>
                          <a:schemeClr val="tx1"/>
                        </a:solidFill>
                        <a:latin typeface="Cambria Math" panose="02040503050406030204" pitchFamily="18" charset="0"/>
                      </a:rPr>
                      <m:t>)</m:t>
                    </m:r>
                  </m:oMath>
                </a14:m>
                <a:r>
                  <a:rPr lang="en-US" dirty="0"/>
                  <a:t>]</a:t>
                </a:r>
                <a:endParaRPr lang="fa-IR" dirty="0"/>
              </a:p>
            </p:txBody>
          </p:sp>
        </mc:Choice>
        <mc:Fallback xmlns="">
          <p:sp>
            <p:nvSpPr>
              <p:cNvPr id="28" name="TextBox 27">
                <a:extLst>
                  <a:ext uri="{FF2B5EF4-FFF2-40B4-BE49-F238E27FC236}">
                    <a16:creationId xmlns:a16="http://schemas.microsoft.com/office/drawing/2014/main" id="{C947A456-9ED8-497B-92EA-E0E41728FA21}"/>
                  </a:ext>
                </a:extLst>
              </p:cNvPr>
              <p:cNvSpPr txBox="1">
                <a:spLocks noRot="1" noChangeAspect="1" noMove="1" noResize="1" noEditPoints="1" noAdjustHandles="1" noChangeArrowheads="1" noChangeShapeType="1" noTextEdit="1"/>
              </p:cNvSpPr>
              <p:nvPr/>
            </p:nvSpPr>
            <p:spPr>
              <a:xfrm>
                <a:off x="7659446" y="6210043"/>
                <a:ext cx="4281544" cy="379015"/>
              </a:xfrm>
              <a:prstGeom prst="rect">
                <a:avLst/>
              </a:prstGeom>
              <a:blipFill>
                <a:blip r:embed="rId4"/>
                <a:stretch>
                  <a:fillRect t="-116129" b="-180645"/>
                </a:stretch>
              </a:blipFill>
            </p:spPr>
            <p:txBody>
              <a:bodyPr/>
              <a:lstStyle/>
              <a:p>
                <a:r>
                  <a:rPr lang="fa-IR">
                    <a:noFill/>
                  </a:rPr>
                  <a:t> </a:t>
                </a:r>
              </a:p>
            </p:txBody>
          </p:sp>
        </mc:Fallback>
      </mc:AlternateContent>
      <p:sp>
        <p:nvSpPr>
          <p:cNvPr id="31" name="Rectangle: Rounded Corners 30">
            <a:extLst>
              <a:ext uri="{FF2B5EF4-FFF2-40B4-BE49-F238E27FC236}">
                <a16:creationId xmlns:a16="http://schemas.microsoft.com/office/drawing/2014/main" id="{BD0D7A65-8756-4109-B8F5-BD959CAB2620}"/>
              </a:ext>
            </a:extLst>
          </p:cNvPr>
          <p:cNvSpPr/>
          <p:nvPr/>
        </p:nvSpPr>
        <p:spPr>
          <a:xfrm>
            <a:off x="8670665" y="5405297"/>
            <a:ext cx="2689412" cy="4543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If model is available</a:t>
            </a:r>
            <a:endParaRPr lang="fa-IR" dirty="0"/>
          </a:p>
        </p:txBody>
      </p:sp>
      <p:cxnSp>
        <p:nvCxnSpPr>
          <p:cNvPr id="36" name="Connector: Elbow 35">
            <a:extLst>
              <a:ext uri="{FF2B5EF4-FFF2-40B4-BE49-F238E27FC236}">
                <a16:creationId xmlns:a16="http://schemas.microsoft.com/office/drawing/2014/main" id="{B5B56390-D5AA-4B39-A705-B81961B4133F}"/>
              </a:ext>
            </a:extLst>
          </p:cNvPr>
          <p:cNvCxnSpPr>
            <a:cxnSpLocks/>
            <a:stCxn id="31" idx="1"/>
            <a:endCxn id="28" idx="1"/>
          </p:cNvCxnSpPr>
          <p:nvPr/>
        </p:nvCxnSpPr>
        <p:spPr>
          <a:xfrm rot="10800000" flipV="1">
            <a:off x="7659447" y="5632489"/>
            <a:ext cx="1011219" cy="767061"/>
          </a:xfrm>
          <a:prstGeom prst="bentConnector3">
            <a:avLst>
              <a:gd name="adj1" fmla="val 1226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D438D6C8-98CF-49B5-95F7-179B16CD10F5}"/>
              </a:ext>
            </a:extLst>
          </p:cNvPr>
          <p:cNvCxnSpPr>
            <a:cxnSpLocks/>
            <a:stCxn id="14" idx="3"/>
            <a:endCxn id="41" idx="0"/>
          </p:cNvCxnSpPr>
          <p:nvPr/>
        </p:nvCxnSpPr>
        <p:spPr>
          <a:xfrm flipV="1">
            <a:off x="2312894" y="4311872"/>
            <a:ext cx="2581835" cy="1898171"/>
          </a:xfrm>
          <a:prstGeom prst="bentConnector4">
            <a:avLst>
              <a:gd name="adj1" fmla="val 25313"/>
              <a:gd name="adj2" fmla="val 112043"/>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14131696-067C-4780-9F6B-6717E74F8AB7}"/>
              </a:ext>
            </a:extLst>
          </p:cNvPr>
          <p:cNvSpPr/>
          <p:nvPr/>
        </p:nvSpPr>
        <p:spPr>
          <a:xfrm>
            <a:off x="3619948" y="4311872"/>
            <a:ext cx="2549562" cy="620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Start with arbitrary value function</a:t>
            </a:r>
            <a:endParaRPr lang="fa-IR" dirty="0"/>
          </a:p>
        </p:txBody>
      </p:sp>
      <p:sp>
        <p:nvSpPr>
          <p:cNvPr id="42" name="Rectangle: Rounded Corners 41">
            <a:extLst>
              <a:ext uri="{FF2B5EF4-FFF2-40B4-BE49-F238E27FC236}">
                <a16:creationId xmlns:a16="http://schemas.microsoft.com/office/drawing/2014/main" id="{54E8B3F5-9FE9-4D31-9B5B-A6C6D073117C}"/>
              </a:ext>
            </a:extLst>
          </p:cNvPr>
          <p:cNvSpPr/>
          <p:nvPr/>
        </p:nvSpPr>
        <p:spPr>
          <a:xfrm>
            <a:off x="3200399" y="5589373"/>
            <a:ext cx="3377901" cy="8899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sz="1600" dirty="0">
                <a:solidFill>
                  <a:schemeClr val="tx1"/>
                </a:solidFill>
              </a:rPr>
              <a:t>Update values until convergence with bellman expectation equation</a:t>
            </a:r>
            <a:endParaRPr lang="fa-IR" sz="1600" dirty="0">
              <a:solidFill>
                <a:schemeClr val="tx1"/>
              </a:solidFill>
            </a:endParaRPr>
          </a:p>
        </p:txBody>
      </p:sp>
      <p:sp>
        <p:nvSpPr>
          <p:cNvPr id="43" name="Arrow: Down 42">
            <a:extLst>
              <a:ext uri="{FF2B5EF4-FFF2-40B4-BE49-F238E27FC236}">
                <a16:creationId xmlns:a16="http://schemas.microsoft.com/office/drawing/2014/main" id="{205B4E4F-39D5-4CBA-A340-68EBDD729C2E}"/>
              </a:ext>
            </a:extLst>
          </p:cNvPr>
          <p:cNvSpPr/>
          <p:nvPr/>
        </p:nvSpPr>
        <p:spPr>
          <a:xfrm>
            <a:off x="4722607" y="5070308"/>
            <a:ext cx="333487" cy="334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897072119"/>
      </p:ext>
    </p:extLst>
  </p:cSld>
  <p:clrMapOvr>
    <a:masterClrMapping/>
  </p:clrMapOvr>
  <p:transition spd="slow">
    <p:circl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254788B-BC59-4269-A8D0-4EA7D6857E5A}"/>
              </a:ext>
            </a:extLst>
          </p:cNvPr>
          <p:cNvSpPr/>
          <p:nvPr/>
        </p:nvSpPr>
        <p:spPr>
          <a:xfrm>
            <a:off x="4378363" y="236670"/>
            <a:ext cx="3829722" cy="8390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Relation between bellman equations</a:t>
            </a:r>
            <a:endParaRPr lang="fa-IR" dirty="0"/>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0940823-64E4-48B5-8005-A0AF4C4F4034}"/>
                  </a:ext>
                </a:extLst>
              </p:cNvPr>
              <p:cNvSpPr/>
              <p:nvPr/>
            </p:nvSpPr>
            <p:spPr>
              <a:xfrm>
                <a:off x="1716390" y="3686753"/>
                <a:ext cx="2864273" cy="160288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V(s) =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𝑚𝑎𝑥</m:t>
                        </m:r>
                      </m:e>
                      <m:sub>
                        <m:r>
                          <a:rPr lang="en-US" b="0" i="1" smtClean="0">
                            <a:solidFill>
                              <a:schemeClr val="tx1"/>
                            </a:solidFill>
                            <a:latin typeface="Cambria Math" panose="02040503050406030204" pitchFamily="18" charset="0"/>
                          </a:rPr>
                          <m:t>𝑎</m:t>
                        </m:r>
                      </m:sub>
                    </m:sSub>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fa-IR" dirty="0">
                  <a:solidFill>
                    <a:schemeClr val="tx1"/>
                  </a:solidFill>
                </a:endParaRPr>
              </a:p>
            </p:txBody>
          </p:sp>
        </mc:Choice>
        <mc:Fallback xmlns="">
          <p:sp>
            <p:nvSpPr>
              <p:cNvPr id="5" name="Rectangle: Rounded Corners 4">
                <a:extLst>
                  <a:ext uri="{FF2B5EF4-FFF2-40B4-BE49-F238E27FC236}">
                    <a16:creationId xmlns:a16="http://schemas.microsoft.com/office/drawing/2014/main" id="{B0940823-64E4-48B5-8005-A0AF4C4F4034}"/>
                  </a:ext>
                </a:extLst>
              </p:cNvPr>
              <p:cNvSpPr>
                <a:spLocks noRot="1" noChangeAspect="1" noMove="1" noResize="1" noEditPoints="1" noAdjustHandles="1" noChangeArrowheads="1" noChangeShapeType="1" noTextEdit="1"/>
              </p:cNvSpPr>
              <p:nvPr/>
            </p:nvSpPr>
            <p:spPr>
              <a:xfrm>
                <a:off x="1716390" y="3686753"/>
                <a:ext cx="2864273" cy="1602889"/>
              </a:xfrm>
              <a:prstGeom prst="roundRect">
                <a:avLst/>
              </a:prstGeom>
              <a:blipFill>
                <a:blip r:embed="rId2"/>
                <a:stretch>
                  <a:fillRect/>
                </a:stretch>
              </a:blipFill>
            </p:spPr>
            <p:txBody>
              <a:bodyPr/>
              <a:lstStyle/>
              <a:p>
                <a:r>
                  <a:rPr lang="fa-IR">
                    <a:noFill/>
                  </a:rPr>
                  <a:t> </a:t>
                </a:r>
              </a:p>
            </p:txBody>
          </p:sp>
        </mc:Fallback>
      </mc:AlternateContent>
      <p:cxnSp>
        <p:nvCxnSpPr>
          <p:cNvPr id="7" name="Connector: Elbow 6">
            <a:extLst>
              <a:ext uri="{FF2B5EF4-FFF2-40B4-BE49-F238E27FC236}">
                <a16:creationId xmlns:a16="http://schemas.microsoft.com/office/drawing/2014/main" id="{E1ECC85A-3A83-4001-B925-75149F783B3C}"/>
              </a:ext>
            </a:extLst>
          </p:cNvPr>
          <p:cNvCxnSpPr>
            <a:cxnSpLocks/>
            <a:stCxn id="2" idx="3"/>
            <a:endCxn id="5" idx="0"/>
          </p:cNvCxnSpPr>
          <p:nvPr/>
        </p:nvCxnSpPr>
        <p:spPr>
          <a:xfrm rot="5400000">
            <a:off x="2676935" y="1424475"/>
            <a:ext cx="2733870" cy="17906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B94CCFCB-CDED-4EF1-BB7A-B040A02C27A1}"/>
                  </a:ext>
                </a:extLst>
              </p:cNvPr>
              <p:cNvSpPr/>
              <p:nvPr/>
            </p:nvSpPr>
            <p:spPr>
              <a:xfrm>
                <a:off x="6960198" y="3686753"/>
                <a:ext cx="4307165" cy="160288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Q(</a:t>
                </a:r>
                <a:r>
                  <a:rPr lang="en-US" dirty="0" err="1">
                    <a:solidFill>
                      <a:schemeClr val="tx1"/>
                    </a:solidFill>
                  </a:rPr>
                  <a:t>s,a</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𝑅</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𝛾</m:t>
                    </m:r>
                    <m:nary>
                      <m:naryPr>
                        <m:chr m:val="∑"/>
                        <m:limLoc m:val="subSup"/>
                        <m:supHide m:val="on"/>
                        <m:ctrlPr>
                          <a:rPr lang="en-US" i="1" dirty="0">
                            <a:solidFill>
                              <a:schemeClr val="tx1"/>
                            </a:solidFill>
                            <a:latin typeface="Cambria Math" panose="02040503050406030204" pitchFamily="18" charset="0"/>
                          </a:rPr>
                        </m:ctrlPr>
                      </m:naryPr>
                      <m:sub>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𝑠</m:t>
                            </m:r>
                          </m:e>
                          <m:sup>
                            <m:r>
                              <a:rPr lang="en-US" i="1" dirty="0">
                                <a:solidFill>
                                  <a:schemeClr val="tx1"/>
                                </a:solidFill>
                                <a:latin typeface="Cambria Math" panose="02040503050406030204" pitchFamily="18" charset="0"/>
                              </a:rPr>
                              <m:t>′</m:t>
                            </m:r>
                          </m:sup>
                        </m:sSup>
                      </m:sub>
                      <m:sup/>
                      <m:e>
                        <m:r>
                          <a:rPr lang="en-US" i="1" dirty="0">
                            <a:solidFill>
                              <a:schemeClr val="tx1"/>
                            </a:solidFill>
                            <a:latin typeface="Cambria Math" panose="02040503050406030204" pitchFamily="18" charset="0"/>
                          </a:rPr>
                          <m:t>𝑇</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𝑠</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𝑎</m:t>
                        </m:r>
                        <m:r>
                          <a:rPr lang="en-US" i="1" dirty="0">
                            <a:solidFill>
                              <a:schemeClr val="tx1"/>
                            </a:solidFill>
                            <a:latin typeface="Cambria Math" panose="02040503050406030204" pitchFamily="18" charset="0"/>
                          </a:rPr>
                          <m:t>,</m:t>
                        </m:r>
                      </m:e>
                    </m:nary>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𝑠</m:t>
                        </m:r>
                      </m:e>
                      <m:sup>
                        <m:r>
                          <a:rPr lang="en-US" i="1" dirty="0">
                            <a:solidFill>
                              <a:schemeClr val="tx1"/>
                            </a:solidFill>
                            <a:latin typeface="Cambria Math" panose="02040503050406030204" pitchFamily="18" charset="0"/>
                          </a:rPr>
                          <m:t>′</m:t>
                        </m:r>
                      </m:sup>
                    </m:sSup>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𝑉</m:t>
                    </m:r>
                    <m:r>
                      <a:rPr lang="en-US" i="1" dirty="0">
                        <a:solidFill>
                          <a:schemeClr val="tx1"/>
                        </a:solidFill>
                        <a:latin typeface="Cambria Math" panose="02040503050406030204" pitchFamily="18" charset="0"/>
                      </a:rPr>
                      <m:t>(</m:t>
                    </m:r>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𝑠</m:t>
                        </m:r>
                      </m:e>
                      <m:sup>
                        <m:r>
                          <a:rPr lang="en-US" i="1" dirty="0">
                            <a:solidFill>
                              <a:schemeClr val="tx1"/>
                            </a:solidFill>
                            <a:latin typeface="Cambria Math" panose="02040503050406030204" pitchFamily="18" charset="0"/>
                          </a:rPr>
                          <m:t>′</m:t>
                        </m:r>
                      </m:sup>
                    </m:sSup>
                    <m:r>
                      <a:rPr lang="en-US" i="1" dirty="0">
                        <a:solidFill>
                          <a:schemeClr val="tx1"/>
                        </a:solidFill>
                        <a:latin typeface="Cambria Math" panose="02040503050406030204" pitchFamily="18" charset="0"/>
                      </a:rPr>
                      <m:t>)</m:t>
                    </m:r>
                    <m:r>
                      <m:rPr>
                        <m:nor/>
                      </m:rPr>
                      <a:rPr lang="en-US" dirty="0">
                        <a:solidFill>
                          <a:schemeClr val="tx1"/>
                        </a:solidFill>
                      </a:rPr>
                      <m:t>]</m:t>
                    </m:r>
                  </m:oMath>
                </a14:m>
                <a:endParaRPr lang="fa-IR" dirty="0">
                  <a:solidFill>
                    <a:schemeClr val="tx1"/>
                  </a:solidFill>
                </a:endParaRPr>
              </a:p>
            </p:txBody>
          </p:sp>
        </mc:Choice>
        <mc:Fallback xmlns="">
          <p:sp>
            <p:nvSpPr>
              <p:cNvPr id="8" name="Rectangle: Rounded Corners 7">
                <a:extLst>
                  <a:ext uri="{FF2B5EF4-FFF2-40B4-BE49-F238E27FC236}">
                    <a16:creationId xmlns:a16="http://schemas.microsoft.com/office/drawing/2014/main" id="{B94CCFCB-CDED-4EF1-BB7A-B040A02C27A1}"/>
                  </a:ext>
                </a:extLst>
              </p:cNvPr>
              <p:cNvSpPr>
                <a:spLocks noRot="1" noChangeAspect="1" noMove="1" noResize="1" noEditPoints="1" noAdjustHandles="1" noChangeArrowheads="1" noChangeShapeType="1" noTextEdit="1"/>
              </p:cNvSpPr>
              <p:nvPr/>
            </p:nvSpPr>
            <p:spPr>
              <a:xfrm>
                <a:off x="6960198" y="3686753"/>
                <a:ext cx="4307165" cy="1602889"/>
              </a:xfrm>
              <a:prstGeom prst="roundRect">
                <a:avLst/>
              </a:prstGeom>
              <a:blipFill>
                <a:blip r:embed="rId3"/>
                <a:stretch>
                  <a:fillRect b="-3774"/>
                </a:stretch>
              </a:blipFill>
            </p:spPr>
            <p:txBody>
              <a:bodyPr/>
              <a:lstStyle/>
              <a:p>
                <a:r>
                  <a:rPr lang="fa-IR">
                    <a:noFill/>
                  </a:rPr>
                  <a:t> </a:t>
                </a:r>
              </a:p>
            </p:txBody>
          </p:sp>
        </mc:Fallback>
      </mc:AlternateContent>
      <p:cxnSp>
        <p:nvCxnSpPr>
          <p:cNvPr id="10" name="Connector: Elbow 9">
            <a:extLst>
              <a:ext uri="{FF2B5EF4-FFF2-40B4-BE49-F238E27FC236}">
                <a16:creationId xmlns:a16="http://schemas.microsoft.com/office/drawing/2014/main" id="{F596322D-EE2F-478D-B117-6CEA5EDACB73}"/>
              </a:ext>
            </a:extLst>
          </p:cNvPr>
          <p:cNvCxnSpPr>
            <a:cxnSpLocks/>
            <a:stCxn id="2" idx="5"/>
            <a:endCxn id="8" idx="0"/>
          </p:cNvCxnSpPr>
          <p:nvPr/>
        </p:nvCxnSpPr>
        <p:spPr>
          <a:xfrm rot="16200000" flipH="1">
            <a:off x="7013573" y="1586545"/>
            <a:ext cx="2733870" cy="14665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313235"/>
      </p:ext>
    </p:extLst>
  </p:cSld>
  <p:clrMapOvr>
    <a:masterClrMapping/>
  </p:clrMapOvr>
  <p:transition spd="slow">
    <p:circl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CE99282-6716-46FF-BBA9-DC548DDB290D}"/>
              </a:ext>
            </a:extLst>
          </p:cNvPr>
          <p:cNvSpPr/>
          <p:nvPr/>
        </p:nvSpPr>
        <p:spPr>
          <a:xfrm>
            <a:off x="3742672" y="307800"/>
            <a:ext cx="4385388" cy="133427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Relation ( policy and value function )</a:t>
            </a:r>
            <a:endParaRPr lang="fa-IR" dirty="0"/>
          </a:p>
        </p:txBody>
      </p:sp>
      <p:sp>
        <p:nvSpPr>
          <p:cNvPr id="6" name="Rectangle: Rounded Corners 5">
            <a:extLst>
              <a:ext uri="{FF2B5EF4-FFF2-40B4-BE49-F238E27FC236}">
                <a16:creationId xmlns:a16="http://schemas.microsoft.com/office/drawing/2014/main" id="{702E83AC-5D6F-4CA3-818A-949ED4FD94FF}"/>
              </a:ext>
            </a:extLst>
          </p:cNvPr>
          <p:cNvSpPr/>
          <p:nvPr/>
        </p:nvSpPr>
        <p:spPr>
          <a:xfrm>
            <a:off x="365762" y="5472940"/>
            <a:ext cx="3614570" cy="774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It may exist thousands of value function distribution among states </a:t>
            </a:r>
            <a:endParaRPr lang="fa-IR" dirty="0"/>
          </a:p>
        </p:txBody>
      </p:sp>
      <p:sp>
        <p:nvSpPr>
          <p:cNvPr id="7" name="Arrow: Right 6">
            <a:extLst>
              <a:ext uri="{FF2B5EF4-FFF2-40B4-BE49-F238E27FC236}">
                <a16:creationId xmlns:a16="http://schemas.microsoft.com/office/drawing/2014/main" id="{CE5C4146-9DC4-45D6-936C-2FA14BD154F3}"/>
              </a:ext>
            </a:extLst>
          </p:cNvPr>
          <p:cNvSpPr/>
          <p:nvPr/>
        </p:nvSpPr>
        <p:spPr>
          <a:xfrm>
            <a:off x="4340508" y="5731041"/>
            <a:ext cx="1441525" cy="258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Rectangle: Rounded Corners 7">
            <a:extLst>
              <a:ext uri="{FF2B5EF4-FFF2-40B4-BE49-F238E27FC236}">
                <a16:creationId xmlns:a16="http://schemas.microsoft.com/office/drawing/2014/main" id="{E9FBDD6F-7914-40C2-92C7-3D1599711BBE}"/>
              </a:ext>
            </a:extLst>
          </p:cNvPr>
          <p:cNvSpPr/>
          <p:nvPr/>
        </p:nvSpPr>
        <p:spPr>
          <a:xfrm>
            <a:off x="6096000" y="5282588"/>
            <a:ext cx="2659994" cy="949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All of those leads to one specific policy (global policy)</a:t>
            </a:r>
            <a:endParaRPr lang="fa-IR" sz="1400" dirty="0"/>
          </a:p>
        </p:txBody>
      </p:sp>
      <p:sp>
        <p:nvSpPr>
          <p:cNvPr id="9" name="Arrow: Down 8">
            <a:extLst>
              <a:ext uri="{FF2B5EF4-FFF2-40B4-BE49-F238E27FC236}">
                <a16:creationId xmlns:a16="http://schemas.microsoft.com/office/drawing/2014/main" id="{930A952F-9788-4431-9AF5-03245AAC1E2C}"/>
              </a:ext>
            </a:extLst>
          </p:cNvPr>
          <p:cNvSpPr/>
          <p:nvPr/>
        </p:nvSpPr>
        <p:spPr>
          <a:xfrm>
            <a:off x="5698698" y="1766489"/>
            <a:ext cx="473336" cy="699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Rectangle: Rounded Corners 9">
            <a:extLst>
              <a:ext uri="{FF2B5EF4-FFF2-40B4-BE49-F238E27FC236}">
                <a16:creationId xmlns:a16="http://schemas.microsoft.com/office/drawing/2014/main" id="{8602C19F-EF28-4076-8CA2-1FC35C43DEEB}"/>
              </a:ext>
            </a:extLst>
          </p:cNvPr>
          <p:cNvSpPr/>
          <p:nvPr/>
        </p:nvSpPr>
        <p:spPr>
          <a:xfrm>
            <a:off x="677731" y="2424888"/>
            <a:ext cx="3614570" cy="94667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Our main intention</a:t>
            </a:r>
            <a:endParaRPr lang="fa-IR" dirty="0"/>
          </a:p>
        </p:txBody>
      </p:sp>
      <p:sp>
        <p:nvSpPr>
          <p:cNvPr id="11" name="Arrow: Right 10">
            <a:extLst>
              <a:ext uri="{FF2B5EF4-FFF2-40B4-BE49-F238E27FC236}">
                <a16:creationId xmlns:a16="http://schemas.microsoft.com/office/drawing/2014/main" id="{2330BA93-42E8-4F50-8E44-5A3B50EEA92A}"/>
              </a:ext>
            </a:extLst>
          </p:cNvPr>
          <p:cNvSpPr/>
          <p:nvPr/>
        </p:nvSpPr>
        <p:spPr>
          <a:xfrm>
            <a:off x="4612176" y="2845024"/>
            <a:ext cx="1312433" cy="196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Rectangle: Rounded Corners 11">
            <a:extLst>
              <a:ext uri="{FF2B5EF4-FFF2-40B4-BE49-F238E27FC236}">
                <a16:creationId xmlns:a16="http://schemas.microsoft.com/office/drawing/2014/main" id="{1245CAE3-32F1-4DCA-B5BE-26FEB751B035}"/>
              </a:ext>
            </a:extLst>
          </p:cNvPr>
          <p:cNvSpPr/>
          <p:nvPr/>
        </p:nvSpPr>
        <p:spPr>
          <a:xfrm>
            <a:off x="6412215" y="2522669"/>
            <a:ext cx="3431690" cy="9063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Finding policies not value functions</a:t>
            </a:r>
            <a:endParaRPr lang="fa-IR" dirty="0">
              <a:solidFill>
                <a:schemeClr val="tx1"/>
              </a:solidFill>
            </a:endParaRPr>
          </a:p>
        </p:txBody>
      </p:sp>
      <p:cxnSp>
        <p:nvCxnSpPr>
          <p:cNvPr id="14" name="Connector: Elbow 13">
            <a:extLst>
              <a:ext uri="{FF2B5EF4-FFF2-40B4-BE49-F238E27FC236}">
                <a16:creationId xmlns:a16="http://schemas.microsoft.com/office/drawing/2014/main" id="{4FD34CB6-A353-4AE4-8EAE-92EDA2D7D06B}"/>
              </a:ext>
            </a:extLst>
          </p:cNvPr>
          <p:cNvCxnSpPr>
            <a:cxnSpLocks/>
            <a:stCxn id="12" idx="2"/>
            <a:endCxn id="6" idx="1"/>
          </p:cNvCxnSpPr>
          <p:nvPr/>
        </p:nvCxnSpPr>
        <p:spPr>
          <a:xfrm rot="5400000">
            <a:off x="3031345" y="763417"/>
            <a:ext cx="2431133" cy="7762298"/>
          </a:xfrm>
          <a:prstGeom prst="bentConnector4">
            <a:avLst>
              <a:gd name="adj1" fmla="val 42037"/>
              <a:gd name="adj2" fmla="val 1029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9F54C51-3D19-4A13-BBF0-139858594666}"/>
              </a:ext>
            </a:extLst>
          </p:cNvPr>
          <p:cNvCxnSpPr>
            <a:cxnSpLocks/>
            <a:stCxn id="8" idx="3"/>
            <a:endCxn id="17" idx="1"/>
          </p:cNvCxnSpPr>
          <p:nvPr/>
        </p:nvCxnSpPr>
        <p:spPr>
          <a:xfrm flipV="1">
            <a:off x="8755994" y="4309592"/>
            <a:ext cx="355733" cy="14476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617AA398-984C-4CFC-9589-DD84CD2E5BD7}"/>
              </a:ext>
            </a:extLst>
          </p:cNvPr>
          <p:cNvSpPr/>
          <p:nvPr/>
        </p:nvSpPr>
        <p:spPr>
          <a:xfrm>
            <a:off x="9111727" y="3879286"/>
            <a:ext cx="2840020" cy="8606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sz="1400" dirty="0"/>
              <a:t>We pick that value function that easily has Been found</a:t>
            </a:r>
            <a:endParaRPr lang="fa-IR" sz="1400" dirty="0"/>
          </a:p>
        </p:txBody>
      </p:sp>
      <p:sp>
        <p:nvSpPr>
          <p:cNvPr id="35" name="Rectangle: Rounded Corners 34">
            <a:extLst>
              <a:ext uri="{FF2B5EF4-FFF2-40B4-BE49-F238E27FC236}">
                <a16:creationId xmlns:a16="http://schemas.microsoft.com/office/drawing/2014/main" id="{D757F1CE-D012-4979-B2CB-F933BD7DBCF5}"/>
              </a:ext>
            </a:extLst>
          </p:cNvPr>
          <p:cNvSpPr/>
          <p:nvPr/>
        </p:nvSpPr>
        <p:spPr>
          <a:xfrm>
            <a:off x="9337638" y="669081"/>
            <a:ext cx="2011680" cy="9063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Efficient </a:t>
            </a:r>
            <a:r>
              <a:rPr lang="en-US" dirty="0" err="1"/>
              <a:t>wrt</a:t>
            </a:r>
            <a:r>
              <a:rPr lang="en-US" dirty="0"/>
              <a:t> time and memory</a:t>
            </a:r>
            <a:endParaRPr lang="fa-IR" dirty="0"/>
          </a:p>
        </p:txBody>
      </p:sp>
      <p:cxnSp>
        <p:nvCxnSpPr>
          <p:cNvPr id="37" name="Connector: Elbow 36">
            <a:extLst>
              <a:ext uri="{FF2B5EF4-FFF2-40B4-BE49-F238E27FC236}">
                <a16:creationId xmlns:a16="http://schemas.microsoft.com/office/drawing/2014/main" id="{51E88DA3-15A5-4B73-97F7-90EF45660164}"/>
              </a:ext>
            </a:extLst>
          </p:cNvPr>
          <p:cNvCxnSpPr>
            <a:stCxn id="17" idx="0"/>
            <a:endCxn id="35" idx="2"/>
          </p:cNvCxnSpPr>
          <p:nvPr/>
        </p:nvCxnSpPr>
        <p:spPr>
          <a:xfrm rot="16200000" flipV="1">
            <a:off x="9285671" y="2633219"/>
            <a:ext cx="2303874" cy="1882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457596"/>
      </p:ext>
    </p:extLst>
  </p:cSld>
  <p:clrMapOvr>
    <a:masterClrMapping/>
  </p:clrMapOvr>
  <p:transition spd="slow">
    <p:circl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40158057"/>
              </p:ext>
            </p:extLst>
          </p:nvPr>
        </p:nvGraphicFramePr>
        <p:xfrm>
          <a:off x="2032000" y="719666"/>
          <a:ext cx="8127999" cy="1752600"/>
        </p:xfrm>
        <a:graphic>
          <a:graphicData uri="http://schemas.openxmlformats.org/drawingml/2006/table">
            <a:tbl>
              <a:tblPr firstRow="1" bandRow="1">
                <a:tableStyleId>{00A15C55-8517-42AA-B614-E9B94910E393}</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en-US" dirty="0"/>
                        <a:t>problems</a:t>
                      </a:r>
                    </a:p>
                  </a:txBody>
                  <a:tcPr/>
                </a:tc>
                <a:tc>
                  <a:txBody>
                    <a:bodyPr/>
                    <a:lstStyle/>
                    <a:p>
                      <a:pPr algn="ctr"/>
                      <a:r>
                        <a:rPr lang="en-US" dirty="0"/>
                        <a:t>bellman</a:t>
                      </a:r>
                    </a:p>
                  </a:txBody>
                  <a:tcPr/>
                </a:tc>
                <a:tc>
                  <a:txBody>
                    <a:bodyPr/>
                    <a:lstStyle/>
                    <a:p>
                      <a:pPr algn="ctr"/>
                      <a:r>
                        <a:rPr lang="en-US" dirty="0"/>
                        <a:t>algorithm</a:t>
                      </a:r>
                    </a:p>
                  </a:txBody>
                  <a:tcPr/>
                </a:tc>
                <a:extLst>
                  <a:ext uri="{0D108BD9-81ED-4DB2-BD59-A6C34878D82A}">
                    <a16:rowId xmlns:a16="http://schemas.microsoft.com/office/drawing/2014/main" val="10000"/>
                  </a:ext>
                </a:extLst>
              </a:tr>
              <a:tr h="370840">
                <a:tc>
                  <a:txBody>
                    <a:bodyPr/>
                    <a:lstStyle/>
                    <a:p>
                      <a:pPr algn="ctr"/>
                      <a:r>
                        <a:rPr lang="en-US" dirty="0"/>
                        <a:t>prediction</a:t>
                      </a:r>
                    </a:p>
                  </a:txBody>
                  <a:tcPr/>
                </a:tc>
                <a:tc>
                  <a:txBody>
                    <a:bodyPr/>
                    <a:lstStyle/>
                    <a:p>
                      <a:pPr algn="ctr"/>
                      <a:r>
                        <a:rPr lang="en-US" dirty="0"/>
                        <a:t>Expectation equation</a:t>
                      </a:r>
                    </a:p>
                  </a:txBody>
                  <a:tcPr/>
                </a:tc>
                <a:tc>
                  <a:txBody>
                    <a:bodyPr/>
                    <a:lstStyle/>
                    <a:p>
                      <a:pPr algn="ctr"/>
                      <a:r>
                        <a:rPr lang="en-US" dirty="0"/>
                        <a:t>Policy evaluation</a:t>
                      </a:r>
                    </a:p>
                  </a:txBody>
                  <a:tcPr/>
                </a:tc>
                <a:extLst>
                  <a:ext uri="{0D108BD9-81ED-4DB2-BD59-A6C34878D82A}">
                    <a16:rowId xmlns:a16="http://schemas.microsoft.com/office/drawing/2014/main" val="10001"/>
                  </a:ext>
                </a:extLst>
              </a:tr>
              <a:tr h="370840">
                <a:tc>
                  <a:txBody>
                    <a:bodyPr/>
                    <a:lstStyle/>
                    <a:p>
                      <a:pPr algn="ctr"/>
                      <a:r>
                        <a:rPr lang="en-US" dirty="0"/>
                        <a:t>control</a:t>
                      </a:r>
                    </a:p>
                  </a:txBody>
                  <a:tcPr/>
                </a:tc>
                <a:tc>
                  <a:txBody>
                    <a:bodyPr/>
                    <a:lstStyle/>
                    <a:p>
                      <a:pPr algn="ctr"/>
                      <a:r>
                        <a:rPr lang="en-US" dirty="0"/>
                        <a:t>Expectation and greedy policy</a:t>
                      </a:r>
                      <a:r>
                        <a:rPr lang="en-US" baseline="0" dirty="0"/>
                        <a:t> improvement</a:t>
                      </a:r>
                      <a:endParaRPr lang="en-US" dirty="0"/>
                    </a:p>
                  </a:txBody>
                  <a:tcPr/>
                </a:tc>
                <a:tc>
                  <a:txBody>
                    <a:bodyPr/>
                    <a:lstStyle/>
                    <a:p>
                      <a:pPr algn="ctr"/>
                      <a:r>
                        <a:rPr lang="en-US" dirty="0"/>
                        <a:t>Policy iteration</a:t>
                      </a:r>
                    </a:p>
                  </a:txBody>
                  <a:tcPr/>
                </a:tc>
                <a:extLst>
                  <a:ext uri="{0D108BD9-81ED-4DB2-BD59-A6C34878D82A}">
                    <a16:rowId xmlns:a16="http://schemas.microsoft.com/office/drawing/2014/main" val="10002"/>
                  </a:ext>
                </a:extLst>
              </a:tr>
              <a:tr h="370840">
                <a:tc>
                  <a:txBody>
                    <a:bodyPr/>
                    <a:lstStyle/>
                    <a:p>
                      <a:pPr algn="ctr"/>
                      <a:r>
                        <a:rPr lang="en-US" dirty="0"/>
                        <a:t>control</a:t>
                      </a:r>
                    </a:p>
                  </a:txBody>
                  <a:tcPr/>
                </a:tc>
                <a:tc>
                  <a:txBody>
                    <a:bodyPr/>
                    <a:lstStyle/>
                    <a:p>
                      <a:pPr algn="ctr"/>
                      <a:r>
                        <a:rPr lang="en-US" dirty="0"/>
                        <a:t>Optimality equation</a:t>
                      </a:r>
                    </a:p>
                  </a:txBody>
                  <a:tcPr/>
                </a:tc>
                <a:tc>
                  <a:txBody>
                    <a:bodyPr/>
                    <a:lstStyle/>
                    <a:p>
                      <a:pPr algn="ctr"/>
                      <a:r>
                        <a:rPr lang="en-US" dirty="0"/>
                        <a:t>Value iteration</a:t>
                      </a:r>
                    </a:p>
                  </a:txBody>
                  <a:tcPr/>
                </a:tc>
                <a:extLst>
                  <a:ext uri="{0D108BD9-81ED-4DB2-BD59-A6C34878D82A}">
                    <a16:rowId xmlns:a16="http://schemas.microsoft.com/office/drawing/2014/main" val="10003"/>
                  </a:ext>
                </a:extLst>
              </a:tr>
            </a:tbl>
          </a:graphicData>
        </a:graphic>
      </p:graphicFrame>
      <p:sp>
        <p:nvSpPr>
          <p:cNvPr id="3" name="Oval 2"/>
          <p:cNvSpPr/>
          <p:nvPr/>
        </p:nvSpPr>
        <p:spPr>
          <a:xfrm>
            <a:off x="3647974" y="2810576"/>
            <a:ext cx="4764506" cy="390785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Synchronous dynamic programming algorithms</a:t>
            </a:r>
          </a:p>
        </p:txBody>
      </p:sp>
    </p:spTree>
    <p:extLst>
      <p:ext uri="{BB962C8B-B14F-4D97-AF65-F5344CB8AC3E}">
        <p14:creationId xmlns:p14="http://schemas.microsoft.com/office/powerpoint/2010/main" val="3897459172"/>
      </p:ext>
    </p:extLst>
  </p:cSld>
  <p:clrMapOvr>
    <a:masterClrMapping/>
  </p:clrMapOvr>
  <p:transition spd="slow">
    <p:circl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620524097"/>
              </p:ext>
            </p:extLst>
          </p:nvPr>
        </p:nvGraphicFramePr>
        <p:xfrm>
          <a:off x="423512" y="125128"/>
          <a:ext cx="11598442" cy="6574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8556859" y="558266"/>
            <a:ext cx="3282215" cy="16266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Asynchronous method can reduce computation</a:t>
            </a:r>
          </a:p>
        </p:txBody>
      </p:sp>
      <p:sp>
        <p:nvSpPr>
          <p:cNvPr id="5" name="Rectangle 4"/>
          <p:cNvSpPr/>
          <p:nvPr/>
        </p:nvSpPr>
        <p:spPr>
          <a:xfrm>
            <a:off x="519763" y="558266"/>
            <a:ext cx="3118586" cy="162667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bg1"/>
                </a:solidFill>
              </a:rPr>
              <a:t>In Synchronous method we should sweep through all state in each iteration thus is not time-efficient </a:t>
            </a:r>
          </a:p>
        </p:txBody>
      </p:sp>
      <p:cxnSp>
        <p:nvCxnSpPr>
          <p:cNvPr id="9" name="Elbow Connector 8"/>
          <p:cNvCxnSpPr>
            <a:endCxn id="5" idx="2"/>
          </p:cNvCxnSpPr>
          <p:nvPr/>
        </p:nvCxnSpPr>
        <p:spPr>
          <a:xfrm rot="10800000">
            <a:off x="2079056" y="2184936"/>
            <a:ext cx="2021308" cy="2021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5400000" flipH="1" flipV="1">
            <a:off x="8395636" y="2230654"/>
            <a:ext cx="1953928" cy="1862489"/>
          </a:xfrm>
          <a:prstGeom prst="bentConnector3">
            <a:avLst>
              <a:gd name="adj1" fmla="val -246"/>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868763" y="5719121"/>
            <a:ext cx="2868328" cy="99140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Asynchronous DP backs up states individually, in any order</a:t>
            </a:r>
          </a:p>
        </p:txBody>
      </p:sp>
      <p:cxnSp>
        <p:nvCxnSpPr>
          <p:cNvPr id="6" name="Straight Arrow Connector 5"/>
          <p:cNvCxnSpPr>
            <a:endCxn id="40" idx="0"/>
          </p:cNvCxnSpPr>
          <p:nvPr/>
        </p:nvCxnSpPr>
        <p:spPr>
          <a:xfrm>
            <a:off x="6301212" y="4934139"/>
            <a:ext cx="1715" cy="784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34047"/>
      </p:ext>
    </p:extLst>
  </p:cSld>
  <p:clrMapOvr>
    <a:masterClrMapping/>
  </p:clrMapOvr>
  <p:transition spd="slow">
    <p:circl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504" y="143684"/>
            <a:ext cx="7909133" cy="512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N-step return (policy evaluation)</a:t>
            </a:r>
          </a:p>
        </p:txBody>
      </p:sp>
      <p:sp>
        <p:nvSpPr>
          <p:cNvPr id="3" name="Rectangle 2"/>
          <p:cNvSpPr/>
          <p:nvPr/>
        </p:nvSpPr>
        <p:spPr>
          <a:xfrm>
            <a:off x="380502" y="746178"/>
            <a:ext cx="7909133" cy="465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a:t>
            </a:r>
            <a:r>
              <a:rPr lang="en-US" dirty="0">
                <a:latin typeface="Cambria Math" panose="02040503050406030204" pitchFamily="18" charset="0"/>
                <a:ea typeface="Cambria Math" panose="02040503050406030204" pitchFamily="18" charset="0"/>
              </a:rPr>
              <a:t>𝜆) (policy evaluation)</a:t>
            </a:r>
            <a:endParaRPr lang="en-US" dirty="0"/>
          </a:p>
        </p:txBody>
      </p:sp>
      <p:sp>
        <p:nvSpPr>
          <p:cNvPr id="4" name="Rectangle 3"/>
          <p:cNvSpPr/>
          <p:nvPr/>
        </p:nvSpPr>
        <p:spPr>
          <a:xfrm>
            <a:off x="380496" y="1795165"/>
            <a:ext cx="7909133" cy="468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Greedy policy improvement</a:t>
            </a:r>
          </a:p>
        </p:txBody>
      </p:sp>
      <mc:AlternateContent xmlns:mc="http://schemas.openxmlformats.org/markup-compatibility/2006" xmlns:a14="http://schemas.microsoft.com/office/drawing/2010/main">
        <mc:Choice Requires="a14">
          <p:sp>
            <p:nvSpPr>
              <p:cNvPr id="5" name="Rectangle 4"/>
              <p:cNvSpPr/>
              <p:nvPr/>
            </p:nvSpPr>
            <p:spPr>
              <a:xfrm>
                <a:off x="380496" y="2338221"/>
                <a:ext cx="7909133" cy="43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-Greedy policy improvement</a:t>
                </a:r>
              </a:p>
            </p:txBody>
          </p:sp>
        </mc:Choice>
        <mc:Fallback xmlns="">
          <p:sp>
            <p:nvSpPr>
              <p:cNvPr id="5" name="Rectangle 4"/>
              <p:cNvSpPr>
                <a:spLocks noRot="1" noChangeAspect="1" noMove="1" noResize="1" noEditPoints="1" noAdjustHandles="1" noChangeArrowheads="1" noChangeShapeType="1" noTextEdit="1"/>
              </p:cNvSpPr>
              <p:nvPr/>
            </p:nvSpPr>
            <p:spPr>
              <a:xfrm>
                <a:off x="380496" y="2338221"/>
                <a:ext cx="7909133" cy="439431"/>
              </a:xfrm>
              <a:prstGeom prst="rect">
                <a:avLst/>
              </a:prstGeom>
              <a:blipFill rotWithShape="0">
                <a:blip r:embed="rId2"/>
                <a:stretch>
                  <a:fillRect b="-12162"/>
                </a:stretch>
              </a:blipFill>
            </p:spPr>
            <p:txBody>
              <a:bodyPr/>
              <a:lstStyle/>
              <a:p>
                <a:r>
                  <a:rPr lang="en-US">
                    <a:noFill/>
                  </a:rPr>
                  <a:t> </a:t>
                </a:r>
              </a:p>
            </p:txBody>
          </p:sp>
        </mc:Fallback>
      </mc:AlternateContent>
      <p:sp>
        <p:nvSpPr>
          <p:cNvPr id="6" name="Rectangle 5"/>
          <p:cNvSpPr/>
          <p:nvPr/>
        </p:nvSpPr>
        <p:spPr>
          <a:xfrm>
            <a:off x="380496" y="2854737"/>
            <a:ext cx="7909133" cy="482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GLIE</a:t>
            </a:r>
          </a:p>
        </p:txBody>
      </p:sp>
      <p:sp>
        <p:nvSpPr>
          <p:cNvPr id="7" name="Rectangle 6"/>
          <p:cNvSpPr/>
          <p:nvPr/>
        </p:nvSpPr>
        <p:spPr>
          <a:xfrm>
            <a:off x="380496" y="3408960"/>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SARSA learning (on policy)</a:t>
            </a:r>
          </a:p>
        </p:txBody>
      </p:sp>
      <p:sp>
        <p:nvSpPr>
          <p:cNvPr id="8" name="Rectangle 7"/>
          <p:cNvSpPr/>
          <p:nvPr/>
        </p:nvSpPr>
        <p:spPr>
          <a:xfrm>
            <a:off x="380496" y="3891192"/>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Off-policy learning</a:t>
            </a:r>
          </a:p>
        </p:txBody>
      </p:sp>
      <p:sp>
        <p:nvSpPr>
          <p:cNvPr id="9" name="Rectangle 8"/>
          <p:cNvSpPr/>
          <p:nvPr/>
        </p:nvSpPr>
        <p:spPr>
          <a:xfrm>
            <a:off x="380494" y="4416726"/>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Q-learning (off-policy)</a:t>
            </a:r>
          </a:p>
        </p:txBody>
      </p:sp>
      <p:sp>
        <p:nvSpPr>
          <p:cNvPr id="10" name="Rectangle 9"/>
          <p:cNvSpPr/>
          <p:nvPr/>
        </p:nvSpPr>
        <p:spPr>
          <a:xfrm>
            <a:off x="380494" y="5443742"/>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function approximation</a:t>
            </a:r>
          </a:p>
        </p:txBody>
      </p:sp>
      <p:sp>
        <p:nvSpPr>
          <p:cNvPr id="11" name="Rectangle 10"/>
          <p:cNvSpPr/>
          <p:nvPr/>
        </p:nvSpPr>
        <p:spPr>
          <a:xfrm>
            <a:off x="380494" y="5985636"/>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Gradient decent method</a:t>
            </a:r>
          </a:p>
        </p:txBody>
      </p:sp>
      <p:sp>
        <p:nvSpPr>
          <p:cNvPr id="12" name="Rectangle 11"/>
          <p:cNvSpPr/>
          <p:nvPr/>
        </p:nvSpPr>
        <p:spPr>
          <a:xfrm>
            <a:off x="8689649" y="143684"/>
            <a:ext cx="3392680" cy="512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58-59-60</a:t>
            </a:r>
          </a:p>
        </p:txBody>
      </p:sp>
      <p:sp>
        <p:nvSpPr>
          <p:cNvPr id="13" name="Rectangle 12"/>
          <p:cNvSpPr/>
          <p:nvPr/>
        </p:nvSpPr>
        <p:spPr>
          <a:xfrm>
            <a:off x="8689649" y="2854737"/>
            <a:ext cx="3392680" cy="482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71-72</a:t>
            </a:r>
          </a:p>
        </p:txBody>
      </p:sp>
      <p:sp>
        <p:nvSpPr>
          <p:cNvPr id="14" name="Rectangle 13"/>
          <p:cNvSpPr/>
          <p:nvPr/>
        </p:nvSpPr>
        <p:spPr>
          <a:xfrm>
            <a:off x="8689649" y="751758"/>
            <a:ext cx="3392680" cy="460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61-62-63-64</a:t>
            </a:r>
          </a:p>
        </p:txBody>
      </p:sp>
      <p:sp>
        <p:nvSpPr>
          <p:cNvPr id="15" name="Rectangle 14"/>
          <p:cNvSpPr/>
          <p:nvPr/>
        </p:nvSpPr>
        <p:spPr>
          <a:xfrm>
            <a:off x="8689649" y="1795165"/>
            <a:ext cx="3392680" cy="468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68</a:t>
            </a:r>
          </a:p>
        </p:txBody>
      </p:sp>
      <p:sp>
        <p:nvSpPr>
          <p:cNvPr id="16" name="Rectangle 15"/>
          <p:cNvSpPr/>
          <p:nvPr/>
        </p:nvSpPr>
        <p:spPr>
          <a:xfrm>
            <a:off x="8689649" y="2334035"/>
            <a:ext cx="3392680" cy="446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69-70</a:t>
            </a:r>
          </a:p>
        </p:txBody>
      </p:sp>
      <p:sp>
        <p:nvSpPr>
          <p:cNvPr id="17" name="Rectangle 16"/>
          <p:cNvSpPr/>
          <p:nvPr/>
        </p:nvSpPr>
        <p:spPr>
          <a:xfrm>
            <a:off x="8689649" y="3408960"/>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73-80</a:t>
            </a:r>
          </a:p>
        </p:txBody>
      </p:sp>
      <p:sp>
        <p:nvSpPr>
          <p:cNvPr id="18" name="Rectangle 17"/>
          <p:cNvSpPr/>
          <p:nvPr/>
        </p:nvSpPr>
        <p:spPr>
          <a:xfrm>
            <a:off x="8689649" y="389119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81-82</a:t>
            </a:r>
          </a:p>
        </p:txBody>
      </p:sp>
      <p:sp>
        <p:nvSpPr>
          <p:cNvPr id="19" name="Rectangle 18"/>
          <p:cNvSpPr/>
          <p:nvPr/>
        </p:nvSpPr>
        <p:spPr>
          <a:xfrm>
            <a:off x="8689649" y="4416726"/>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83-84-85</a:t>
            </a:r>
          </a:p>
        </p:txBody>
      </p:sp>
      <p:sp>
        <p:nvSpPr>
          <p:cNvPr id="20" name="Rectangle 19"/>
          <p:cNvSpPr/>
          <p:nvPr/>
        </p:nvSpPr>
        <p:spPr>
          <a:xfrm>
            <a:off x="8689649" y="5412451"/>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87-88-89-90</a:t>
            </a:r>
          </a:p>
        </p:txBody>
      </p:sp>
      <p:sp>
        <p:nvSpPr>
          <p:cNvPr id="21" name="Rectangle 20"/>
          <p:cNvSpPr/>
          <p:nvPr/>
        </p:nvSpPr>
        <p:spPr>
          <a:xfrm>
            <a:off x="8689649" y="5960893"/>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91-92</a:t>
            </a:r>
          </a:p>
        </p:txBody>
      </p:sp>
      <p:sp>
        <p:nvSpPr>
          <p:cNvPr id="22" name="Rectangle 21"/>
          <p:cNvSpPr/>
          <p:nvPr/>
        </p:nvSpPr>
        <p:spPr>
          <a:xfrm>
            <a:off x="380501" y="1289853"/>
            <a:ext cx="7909133" cy="43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 improvement (control)</a:t>
            </a:r>
          </a:p>
        </p:txBody>
      </p:sp>
      <p:sp>
        <p:nvSpPr>
          <p:cNvPr id="23" name="Rectangle 22"/>
          <p:cNvSpPr/>
          <p:nvPr/>
        </p:nvSpPr>
        <p:spPr>
          <a:xfrm>
            <a:off x="8689649" y="1289854"/>
            <a:ext cx="3392680" cy="43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65-66-67</a:t>
            </a:r>
          </a:p>
        </p:txBody>
      </p:sp>
      <p:sp>
        <p:nvSpPr>
          <p:cNvPr id="25" name="Rectangle 24"/>
          <p:cNvSpPr/>
          <p:nvPr/>
        </p:nvSpPr>
        <p:spPr>
          <a:xfrm>
            <a:off x="380494" y="4930234"/>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Expected-SARSA learning (on policy and off policy)</a:t>
            </a:r>
          </a:p>
        </p:txBody>
      </p:sp>
      <p:sp>
        <p:nvSpPr>
          <p:cNvPr id="26" name="Rectangle 25"/>
          <p:cNvSpPr/>
          <p:nvPr/>
        </p:nvSpPr>
        <p:spPr>
          <a:xfrm>
            <a:off x="8689649" y="4930234"/>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86</a:t>
            </a:r>
          </a:p>
        </p:txBody>
      </p:sp>
    </p:spTree>
    <p:extLst>
      <p:ext uri="{BB962C8B-B14F-4D97-AF65-F5344CB8AC3E}">
        <p14:creationId xmlns:p14="http://schemas.microsoft.com/office/powerpoint/2010/main" val="1749384044"/>
      </p:ext>
    </p:extLst>
  </p:cSld>
  <p:clrMapOvr>
    <a:masterClrMapping/>
  </p:clrMapOvr>
  <p:transition spd="slow">
    <p:circl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254366" y="452387"/>
            <a:ext cx="4158114" cy="8951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In-place dynamic programming</a:t>
            </a:r>
          </a:p>
        </p:txBody>
      </p:sp>
      <p:sp>
        <p:nvSpPr>
          <p:cNvPr id="5" name="Oval 4"/>
          <p:cNvSpPr/>
          <p:nvPr/>
        </p:nvSpPr>
        <p:spPr>
          <a:xfrm>
            <a:off x="2300438" y="2002056"/>
            <a:ext cx="1953928" cy="8085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synchronous</a:t>
            </a:r>
          </a:p>
        </p:txBody>
      </p:sp>
      <p:sp>
        <p:nvSpPr>
          <p:cNvPr id="7" name="Oval 6"/>
          <p:cNvSpPr/>
          <p:nvPr/>
        </p:nvSpPr>
        <p:spPr>
          <a:xfrm>
            <a:off x="8412480" y="2002054"/>
            <a:ext cx="2156059" cy="1366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asynchronous</a:t>
            </a:r>
          </a:p>
        </p:txBody>
      </p:sp>
      <p:cxnSp>
        <p:nvCxnSpPr>
          <p:cNvPr id="9" name="Elbow Connector 8"/>
          <p:cNvCxnSpPr>
            <a:stCxn id="2" idx="4"/>
            <a:endCxn id="5" idx="0"/>
          </p:cNvCxnSpPr>
          <p:nvPr/>
        </p:nvCxnSpPr>
        <p:spPr>
          <a:xfrm rot="5400000">
            <a:off x="4478154" y="146786"/>
            <a:ext cx="654519" cy="30560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2" idx="4"/>
            <a:endCxn id="7" idx="0"/>
          </p:cNvCxnSpPr>
          <p:nvPr/>
        </p:nvCxnSpPr>
        <p:spPr>
          <a:xfrm rot="16200000" flipH="1">
            <a:off x="7584708" y="96251"/>
            <a:ext cx="654517" cy="31570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Down Arrow 12"/>
          <p:cNvSpPr/>
          <p:nvPr/>
        </p:nvSpPr>
        <p:spPr>
          <a:xfrm>
            <a:off x="3003081" y="2964584"/>
            <a:ext cx="548640" cy="500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94046" y="4774131"/>
            <a:ext cx="3166711" cy="78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Stores two copies of value functions (two placeholder)</a:t>
            </a:r>
          </a:p>
        </p:txBody>
      </p:sp>
      <p:sp>
        <p:nvSpPr>
          <p:cNvPr id="15" name="Oval 14"/>
          <p:cNvSpPr/>
          <p:nvPr/>
        </p:nvSpPr>
        <p:spPr>
          <a:xfrm>
            <a:off x="4629752" y="5972476"/>
            <a:ext cx="1155031" cy="7026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V-new</a:t>
            </a:r>
          </a:p>
        </p:txBody>
      </p:sp>
      <p:sp>
        <p:nvSpPr>
          <p:cNvPr id="16" name="Oval 15"/>
          <p:cNvSpPr/>
          <p:nvPr/>
        </p:nvSpPr>
        <p:spPr>
          <a:xfrm>
            <a:off x="691415" y="5972476"/>
            <a:ext cx="1155031" cy="7026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V-old</a:t>
            </a:r>
          </a:p>
        </p:txBody>
      </p:sp>
      <p:cxnSp>
        <p:nvCxnSpPr>
          <p:cNvPr id="18" name="Elbow Connector 17"/>
          <p:cNvCxnSpPr>
            <a:stCxn id="14" idx="3"/>
            <a:endCxn id="15" idx="0"/>
          </p:cNvCxnSpPr>
          <p:nvPr/>
        </p:nvCxnSpPr>
        <p:spPr>
          <a:xfrm>
            <a:off x="4860757" y="5168767"/>
            <a:ext cx="346511" cy="803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4" idx="1"/>
            <a:endCxn id="16" idx="0"/>
          </p:cNvCxnSpPr>
          <p:nvPr/>
        </p:nvCxnSpPr>
        <p:spPr>
          <a:xfrm rot="10800000" flipV="1">
            <a:off x="1268932" y="5168766"/>
            <a:ext cx="425115" cy="803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1732546" y="3542096"/>
                <a:ext cx="3128211" cy="4908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𝑣</m:t>
                          </m:r>
                        </m:e>
                        <m:sub>
                          <m:r>
                            <a:rPr lang="en-US" sz="1100" b="0" i="1" smtClean="0">
                              <a:solidFill>
                                <a:schemeClr val="tx1"/>
                              </a:solidFill>
                              <a:latin typeface="Cambria Math" panose="02040503050406030204" pitchFamily="18" charset="0"/>
                            </a:rPr>
                            <m:t>𝑛𝑒𝑤</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𝑠</m:t>
                          </m:r>
                        </m:e>
                      </m:d>
                      <m:r>
                        <a:rPr lang="en-US" sz="1100" i="1">
                          <a:solidFill>
                            <a:schemeClr val="tx1"/>
                          </a:solidFill>
                          <a:latin typeface="Cambria Math" panose="02040503050406030204" pitchFamily="18" charset="0"/>
                        </a:rPr>
                        <m:t>=</m:t>
                      </m:r>
                      <m:func>
                        <m:funcPr>
                          <m:ctrlPr>
                            <a:rPr lang="en-US" sz="1100" i="1">
                              <a:solidFill>
                                <a:schemeClr val="tx1"/>
                              </a:solidFill>
                              <a:latin typeface="Cambria Math" panose="02040503050406030204" pitchFamily="18" charset="0"/>
                            </a:rPr>
                          </m:ctrlPr>
                        </m:funcPr>
                        <m:fName>
                          <m:limLow>
                            <m:limLowPr>
                              <m:ctrlPr>
                                <a:rPr lang="en-US" sz="1100" i="1">
                                  <a:solidFill>
                                    <a:schemeClr val="tx1"/>
                                  </a:solidFill>
                                  <a:latin typeface="Cambria Math" panose="02040503050406030204" pitchFamily="18" charset="0"/>
                                </a:rPr>
                              </m:ctrlPr>
                            </m:limLowPr>
                            <m:e>
                              <m:r>
                                <m:rPr>
                                  <m:sty m:val="p"/>
                                </m:rPr>
                                <a:rPr lang="en-US" sz="1100">
                                  <a:solidFill>
                                    <a:schemeClr val="tx1"/>
                                  </a:solidFill>
                                  <a:latin typeface="Cambria Math" panose="02040503050406030204" pitchFamily="18" charset="0"/>
                                </a:rPr>
                                <m:t>max</m:t>
                              </m:r>
                            </m:e>
                            <m:lim>
                              <m:r>
                                <a:rPr lang="en-US" sz="1100" i="1">
                                  <a:solidFill>
                                    <a:schemeClr val="tx1"/>
                                  </a:solidFill>
                                  <a:latin typeface="Cambria Math" panose="02040503050406030204" pitchFamily="18" charset="0"/>
                                </a:rPr>
                                <m:t>𝑎</m:t>
                              </m:r>
                            </m:lim>
                          </m:limLow>
                        </m:fName>
                        <m:e>
                          <m:r>
                            <a:rPr lang="en-US" sz="1100" i="1">
                              <a:solidFill>
                                <a:schemeClr val="tx1"/>
                              </a:solidFill>
                              <a:latin typeface="Cambria Math" panose="02040503050406030204" pitchFamily="18" charset="0"/>
                            </a:rPr>
                            <m:t>(</m:t>
                          </m:r>
                          <m:sSubSup>
                            <m:sSubSupPr>
                              <m:ctrlPr>
                                <a:rPr lang="en-US" sz="1100" i="1">
                                  <a:solidFill>
                                    <a:schemeClr val="tx1"/>
                                  </a:solidFill>
                                  <a:latin typeface="Cambria Math" panose="02040503050406030204" pitchFamily="18" charset="0"/>
                                </a:rPr>
                              </m:ctrlPr>
                            </m:sSubSupPr>
                            <m:e>
                              <m:r>
                                <a:rPr lang="en-US" sz="1100" i="1">
                                  <a:solidFill>
                                    <a:schemeClr val="tx1"/>
                                  </a:solidFill>
                                  <a:latin typeface="Cambria Math" panose="02040503050406030204" pitchFamily="18" charset="0"/>
                                </a:rPr>
                                <m:t>𝑅</m:t>
                              </m:r>
                            </m:e>
                            <m:sub>
                              <m:r>
                                <a:rPr lang="en-US" sz="1100" i="1">
                                  <a:solidFill>
                                    <a:schemeClr val="tx1"/>
                                  </a:solidFill>
                                  <a:latin typeface="Cambria Math" panose="02040503050406030204" pitchFamily="18" charset="0"/>
                                </a:rPr>
                                <m:t>𝑠</m:t>
                              </m:r>
                            </m:sub>
                            <m:sup>
                              <m:r>
                                <a:rPr lang="en-US" sz="1100" i="1">
                                  <a:solidFill>
                                    <a:schemeClr val="tx1"/>
                                  </a:solidFill>
                                  <a:latin typeface="Cambria Math" panose="02040503050406030204" pitchFamily="18" charset="0"/>
                                </a:rPr>
                                <m:t>𝑎</m:t>
                              </m:r>
                            </m:sup>
                          </m:sSubSup>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𝛾</m:t>
                          </m:r>
                          <m:nary>
                            <m:naryPr>
                              <m:chr m:val="∑"/>
                              <m:supHide m:val="on"/>
                              <m:ctrlPr>
                                <a:rPr lang="en-US" sz="1100" i="1">
                                  <a:solidFill>
                                    <a:schemeClr val="tx1"/>
                                  </a:solidFill>
                                  <a:latin typeface="Cambria Math" panose="02040503050406030204" pitchFamily="18" charset="0"/>
                                </a:rPr>
                              </m:ctrlPr>
                            </m:naryPr>
                            <m:sub>
                              <m:sSup>
                                <m:sSupPr>
                                  <m:ctrlPr>
                                    <a:rPr lang="en-US" sz="1100" i="1">
                                      <a:solidFill>
                                        <a:schemeClr val="tx1"/>
                                      </a:solidFill>
                                      <a:latin typeface="Cambria Math" panose="02040503050406030204" pitchFamily="18" charset="0"/>
                                    </a:rPr>
                                  </m:ctrlPr>
                                </m:sSupPr>
                                <m:e>
                                  <m:r>
                                    <m:rPr>
                                      <m:brk m:alnAt="7"/>
                                    </m:rPr>
                                    <a:rPr lang="en-US" sz="1100" i="1">
                                      <a:solidFill>
                                        <a:schemeClr val="tx1"/>
                                      </a:solidFill>
                                      <a:latin typeface="Cambria Math" panose="02040503050406030204" pitchFamily="18" charset="0"/>
                                    </a:rPr>
                                    <m:t>𝑠</m:t>
                                  </m:r>
                                </m:e>
                                <m:sup>
                                  <m:r>
                                    <a:rPr lang="en-US" sz="1100" i="1">
                                      <a:solidFill>
                                        <a:schemeClr val="tx1"/>
                                      </a:solidFill>
                                      <a:latin typeface="Cambria Math" panose="02040503050406030204" pitchFamily="18" charset="0"/>
                                    </a:rPr>
                                    <m:t>′</m:t>
                                  </m:r>
                                </m:sup>
                              </m:sSup>
                              <m:r>
                                <m:rPr>
                                  <m:brk m:alnAt="7"/>
                                </m:rPr>
                                <a:rPr lang="en-US" sz="1100" i="1">
                                  <a:solidFill>
                                    <a:schemeClr val="tx1"/>
                                  </a:solidFill>
                                  <a:latin typeface="Cambria Math" panose="02040503050406030204" pitchFamily="18" charset="0"/>
                                </a:rPr>
                                <m:t>𝜖</m:t>
                              </m:r>
                              <m:r>
                                <a:rPr lang="en-US" sz="1100" i="1">
                                  <a:solidFill>
                                    <a:schemeClr val="tx1"/>
                                  </a:solidFill>
                                  <a:latin typeface="Cambria Math" panose="02040503050406030204" pitchFamily="18" charset="0"/>
                                </a:rPr>
                                <m:t>𝑆</m:t>
                              </m:r>
                            </m:sub>
                            <m:sup/>
                            <m:e>
                              <m:sSubSup>
                                <m:sSubSupPr>
                                  <m:ctrlPr>
                                    <a:rPr lang="en-US" sz="1100" i="1">
                                      <a:solidFill>
                                        <a:schemeClr val="tx1"/>
                                      </a:solidFill>
                                      <a:latin typeface="Cambria Math" panose="02040503050406030204" pitchFamily="18" charset="0"/>
                                    </a:rPr>
                                  </m:ctrlPr>
                                </m:sSubSupPr>
                                <m:e>
                                  <m:r>
                                    <a:rPr lang="en-US" sz="1100" i="1">
                                      <a:solidFill>
                                        <a:schemeClr val="tx1"/>
                                      </a:solidFill>
                                      <a:latin typeface="Cambria Math" panose="02040503050406030204" pitchFamily="18" charset="0"/>
                                    </a:rPr>
                                    <m:t>𝑃</m:t>
                                  </m:r>
                                </m:e>
                                <m:sub>
                                  <m:r>
                                    <a:rPr lang="en-US" sz="1100" i="1">
                                      <a:solidFill>
                                        <a:schemeClr val="tx1"/>
                                      </a:solidFill>
                                      <a:latin typeface="Cambria Math" panose="02040503050406030204" pitchFamily="18" charset="0"/>
                                    </a:rPr>
                                    <m:t>𝑠</m:t>
                                  </m:r>
                                  <m:sSup>
                                    <m:sSupPr>
                                      <m:ctrlPr>
                                        <a:rPr lang="en-US" sz="1100" i="1">
                                          <a:solidFill>
                                            <a:schemeClr val="tx1"/>
                                          </a:solidFill>
                                          <a:latin typeface="Cambria Math" panose="02040503050406030204" pitchFamily="18" charset="0"/>
                                        </a:rPr>
                                      </m:ctrlPr>
                                    </m:sSupPr>
                                    <m:e>
                                      <m:r>
                                        <a:rPr lang="en-US" sz="1100" i="1">
                                          <a:solidFill>
                                            <a:schemeClr val="tx1"/>
                                          </a:solidFill>
                                          <a:latin typeface="Cambria Math" panose="02040503050406030204" pitchFamily="18" charset="0"/>
                                        </a:rPr>
                                        <m:t>𝑠</m:t>
                                      </m:r>
                                    </m:e>
                                    <m:sup>
                                      <m:r>
                                        <a:rPr lang="en-US" sz="1100" i="1">
                                          <a:solidFill>
                                            <a:schemeClr val="tx1"/>
                                          </a:solidFill>
                                          <a:latin typeface="Cambria Math" panose="02040503050406030204" pitchFamily="18" charset="0"/>
                                        </a:rPr>
                                        <m:t>′</m:t>
                                      </m:r>
                                    </m:sup>
                                  </m:sSup>
                                </m:sub>
                                <m:sup>
                                  <m:r>
                                    <a:rPr lang="en-US" sz="1100" i="1">
                                      <a:solidFill>
                                        <a:schemeClr val="tx1"/>
                                      </a:solidFill>
                                      <a:latin typeface="Cambria Math" panose="02040503050406030204" pitchFamily="18" charset="0"/>
                                    </a:rPr>
                                    <m:t>𝑎</m:t>
                                  </m:r>
                                </m:sup>
                              </m:sSubSup>
                            </m:e>
                          </m:nary>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𝑣</m:t>
                              </m:r>
                            </m:e>
                            <m:sub>
                              <m:r>
                                <a:rPr lang="en-US" sz="1100" b="0" i="1" smtClean="0">
                                  <a:solidFill>
                                    <a:schemeClr val="tx1"/>
                                  </a:solidFill>
                                  <a:latin typeface="Cambria Math" panose="02040503050406030204" pitchFamily="18" charset="0"/>
                                </a:rPr>
                                <m:t>𝑜𝑙𝑑</m:t>
                              </m:r>
                            </m:sub>
                          </m:sSub>
                          <m:d>
                            <m:dPr>
                              <m:ctrlPr>
                                <a:rPr lang="en-US" sz="1100" i="1">
                                  <a:solidFill>
                                    <a:schemeClr val="tx1"/>
                                  </a:solidFill>
                                  <a:latin typeface="Cambria Math" panose="02040503050406030204" pitchFamily="18" charset="0"/>
                                </a:rPr>
                              </m:ctrlPr>
                            </m:dPr>
                            <m:e>
                              <m:sSup>
                                <m:sSupPr>
                                  <m:ctrlPr>
                                    <a:rPr lang="en-US" sz="1100" i="1">
                                      <a:solidFill>
                                        <a:schemeClr val="tx1"/>
                                      </a:solidFill>
                                      <a:latin typeface="Cambria Math" panose="02040503050406030204" pitchFamily="18" charset="0"/>
                                    </a:rPr>
                                  </m:ctrlPr>
                                </m:sSupPr>
                                <m:e>
                                  <m:r>
                                    <a:rPr lang="en-US" sz="1100" i="1">
                                      <a:solidFill>
                                        <a:schemeClr val="tx1"/>
                                      </a:solidFill>
                                      <a:latin typeface="Cambria Math" panose="02040503050406030204" pitchFamily="18" charset="0"/>
                                    </a:rPr>
                                    <m:t>𝑠</m:t>
                                  </m:r>
                                </m:e>
                                <m:sup>
                                  <m:r>
                                    <a:rPr lang="en-US" sz="1100" i="1">
                                      <a:solidFill>
                                        <a:schemeClr val="tx1"/>
                                      </a:solidFill>
                                      <a:latin typeface="Cambria Math" panose="02040503050406030204" pitchFamily="18" charset="0"/>
                                    </a:rPr>
                                    <m:t>′</m:t>
                                  </m:r>
                                </m:sup>
                              </m:sSup>
                            </m:e>
                          </m:d>
                          <m:r>
                            <a:rPr lang="en-US" sz="1100" i="1">
                              <a:solidFill>
                                <a:schemeClr val="tx1"/>
                              </a:solidFill>
                              <a:latin typeface="Cambria Math" panose="02040503050406030204" pitchFamily="18" charset="0"/>
                            </a:rPr>
                            <m:t>)</m:t>
                          </m:r>
                          <m:r>
                            <m:rPr>
                              <m:nor/>
                            </m:rPr>
                            <a:rPr lang="en-US" sz="1100" i="1">
                              <a:solidFill>
                                <a:schemeClr val="tx1"/>
                              </a:solidFill>
                            </a:rPr>
                            <m:t> </m:t>
                          </m:r>
                        </m:e>
                      </m:func>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1732546" y="3542096"/>
                <a:ext cx="3128211" cy="490889"/>
              </a:xfrm>
              <a:prstGeom prst="rect">
                <a:avLst/>
              </a:prstGeom>
              <a:blipFill rotWithShape="0">
                <a:blip r:embed="rId2"/>
                <a:stretch>
                  <a:fillRect t="-114458" b="-157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732546" y="4158113"/>
                <a:ext cx="3128211" cy="4908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𝑣</m:t>
                          </m:r>
                        </m:e>
                        <m:sub>
                          <m:r>
                            <a:rPr lang="en-US" b="0" i="1" smtClean="0">
                              <a:solidFill>
                                <a:schemeClr val="tx2"/>
                              </a:solidFill>
                              <a:latin typeface="Cambria Math" panose="02040503050406030204" pitchFamily="18" charset="0"/>
                            </a:rPr>
                            <m:t>𝑜𝑙𝑑</m:t>
                          </m:r>
                        </m:sub>
                      </m:sSub>
                      <m:r>
                        <a:rPr lang="en-US" i="1">
                          <a:solidFill>
                            <a:schemeClr val="tx2"/>
                          </a:solidFill>
                          <a:latin typeface="Cambria Math" panose="02040503050406030204" pitchFamily="18" charset="0"/>
                          <a:ea typeface="Cambria Math" panose="02040503050406030204" pitchFamily="18" charset="0"/>
                        </a:rPr>
                        <m:t>←</m:t>
                      </m:r>
                      <m:sSub>
                        <m:sSubPr>
                          <m:ctrlPr>
                            <a:rPr lang="en-US" i="1" smtClean="0">
                              <a:solidFill>
                                <a:schemeClr val="tx2"/>
                              </a:solidFill>
                              <a:latin typeface="Cambria Math" panose="02040503050406030204" pitchFamily="18" charset="0"/>
                              <a:ea typeface="Cambria Math" panose="02040503050406030204" pitchFamily="18" charset="0"/>
                            </a:rPr>
                          </m:ctrlPr>
                        </m:sSubPr>
                        <m:e>
                          <m:r>
                            <a:rPr lang="en-US" b="0" i="1" smtClean="0">
                              <a:solidFill>
                                <a:schemeClr val="tx2"/>
                              </a:solidFill>
                              <a:latin typeface="Cambria Math" panose="02040503050406030204" pitchFamily="18" charset="0"/>
                              <a:ea typeface="Cambria Math" panose="02040503050406030204" pitchFamily="18" charset="0"/>
                            </a:rPr>
                            <m:t>𝑣</m:t>
                          </m:r>
                        </m:e>
                        <m:sub>
                          <m:r>
                            <a:rPr lang="en-US" b="0" i="1" smtClean="0">
                              <a:solidFill>
                                <a:schemeClr val="tx2"/>
                              </a:solidFill>
                              <a:latin typeface="Cambria Math" panose="02040503050406030204" pitchFamily="18" charset="0"/>
                              <a:ea typeface="Cambria Math" panose="02040503050406030204" pitchFamily="18" charset="0"/>
                            </a:rPr>
                            <m:t>𝑛𝑒𝑤</m:t>
                          </m:r>
                        </m:sub>
                      </m:sSub>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1732546" y="4158113"/>
                <a:ext cx="3128211" cy="490889"/>
              </a:xfrm>
              <a:prstGeom prst="rect">
                <a:avLst/>
              </a:prstGeom>
              <a:blipFill rotWithShape="0">
                <a:blip r:embed="rId3"/>
                <a:stretch>
                  <a:fillRect/>
                </a:stretch>
              </a:blipFill>
            </p:spPr>
            <p:txBody>
              <a:bodyPr/>
              <a:lstStyle/>
              <a:p>
                <a:r>
                  <a:rPr lang="en-US">
                    <a:noFill/>
                  </a:rPr>
                  <a:t> </a:t>
                </a:r>
              </a:p>
            </p:txBody>
          </p:sp>
        </mc:Fallback>
      </mc:AlternateContent>
      <p:sp>
        <p:nvSpPr>
          <p:cNvPr id="24" name="Rectangle 23"/>
          <p:cNvSpPr/>
          <p:nvPr/>
        </p:nvSpPr>
        <p:spPr>
          <a:xfrm>
            <a:off x="7836568" y="4774131"/>
            <a:ext cx="3166711" cy="78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Stores one copies of value functions (one placeholder)</a:t>
            </a:r>
          </a:p>
        </p:txBody>
      </p:sp>
      <mc:AlternateContent xmlns:mc="http://schemas.openxmlformats.org/markup-compatibility/2006" xmlns:a14="http://schemas.microsoft.com/office/drawing/2010/main">
        <mc:Choice Requires="a14">
          <p:sp>
            <p:nvSpPr>
              <p:cNvPr id="27" name="Rectangle 26"/>
              <p:cNvSpPr/>
              <p:nvPr/>
            </p:nvSpPr>
            <p:spPr>
              <a:xfrm>
                <a:off x="7875067" y="3542096"/>
                <a:ext cx="3128211" cy="4908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dirty="0">
                    <a:solidFill>
                      <a:schemeClr val="tx1"/>
                    </a:solidFill>
                  </a:rPr>
                  <a:t>v</a:t>
                </a:r>
                <a14:m>
                  <m:oMath xmlns:m="http://schemas.openxmlformats.org/officeDocument/2006/math">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𝑠</m:t>
                        </m:r>
                      </m:e>
                    </m:d>
                    <m:r>
                      <a:rPr lang="en-US" sz="1100" i="1">
                        <a:solidFill>
                          <a:schemeClr val="tx1"/>
                        </a:solidFill>
                        <a:latin typeface="Cambria Math" panose="02040503050406030204" pitchFamily="18" charset="0"/>
                      </a:rPr>
                      <m:t>=</m:t>
                    </m:r>
                    <m:func>
                      <m:funcPr>
                        <m:ctrlPr>
                          <a:rPr lang="en-US" sz="1100" i="1">
                            <a:solidFill>
                              <a:schemeClr val="tx1"/>
                            </a:solidFill>
                            <a:latin typeface="Cambria Math" panose="02040503050406030204" pitchFamily="18" charset="0"/>
                          </a:rPr>
                        </m:ctrlPr>
                      </m:funcPr>
                      <m:fName>
                        <m:limLow>
                          <m:limLowPr>
                            <m:ctrlPr>
                              <a:rPr lang="en-US" sz="1100" i="1">
                                <a:solidFill>
                                  <a:schemeClr val="tx1"/>
                                </a:solidFill>
                                <a:latin typeface="Cambria Math" panose="02040503050406030204" pitchFamily="18" charset="0"/>
                              </a:rPr>
                            </m:ctrlPr>
                          </m:limLowPr>
                          <m:e>
                            <m:r>
                              <m:rPr>
                                <m:sty m:val="p"/>
                              </m:rPr>
                              <a:rPr lang="en-US" sz="1100">
                                <a:solidFill>
                                  <a:schemeClr val="tx1"/>
                                </a:solidFill>
                                <a:latin typeface="Cambria Math" panose="02040503050406030204" pitchFamily="18" charset="0"/>
                              </a:rPr>
                              <m:t>max</m:t>
                            </m:r>
                          </m:e>
                          <m:lim>
                            <m:r>
                              <a:rPr lang="en-US" sz="1100" i="1">
                                <a:solidFill>
                                  <a:schemeClr val="tx1"/>
                                </a:solidFill>
                                <a:latin typeface="Cambria Math" panose="02040503050406030204" pitchFamily="18" charset="0"/>
                              </a:rPr>
                              <m:t>𝑎</m:t>
                            </m:r>
                          </m:lim>
                        </m:limLow>
                      </m:fName>
                      <m:e>
                        <m:r>
                          <a:rPr lang="en-US" sz="1100" i="1">
                            <a:solidFill>
                              <a:schemeClr val="tx1"/>
                            </a:solidFill>
                            <a:latin typeface="Cambria Math" panose="02040503050406030204" pitchFamily="18" charset="0"/>
                          </a:rPr>
                          <m:t>(</m:t>
                        </m:r>
                        <m:sSubSup>
                          <m:sSubSupPr>
                            <m:ctrlPr>
                              <a:rPr lang="en-US" sz="1100" i="1">
                                <a:solidFill>
                                  <a:schemeClr val="tx1"/>
                                </a:solidFill>
                                <a:latin typeface="Cambria Math" panose="02040503050406030204" pitchFamily="18" charset="0"/>
                              </a:rPr>
                            </m:ctrlPr>
                          </m:sSubSupPr>
                          <m:e>
                            <m:r>
                              <a:rPr lang="en-US" sz="1100" i="1">
                                <a:solidFill>
                                  <a:schemeClr val="tx1"/>
                                </a:solidFill>
                                <a:latin typeface="Cambria Math" panose="02040503050406030204" pitchFamily="18" charset="0"/>
                              </a:rPr>
                              <m:t>𝑅</m:t>
                            </m:r>
                          </m:e>
                          <m:sub>
                            <m:r>
                              <a:rPr lang="en-US" sz="1100" i="1">
                                <a:solidFill>
                                  <a:schemeClr val="tx1"/>
                                </a:solidFill>
                                <a:latin typeface="Cambria Math" panose="02040503050406030204" pitchFamily="18" charset="0"/>
                              </a:rPr>
                              <m:t>𝑠</m:t>
                            </m:r>
                          </m:sub>
                          <m:sup>
                            <m:r>
                              <a:rPr lang="en-US" sz="1100" i="1">
                                <a:solidFill>
                                  <a:schemeClr val="tx1"/>
                                </a:solidFill>
                                <a:latin typeface="Cambria Math" panose="02040503050406030204" pitchFamily="18" charset="0"/>
                              </a:rPr>
                              <m:t>𝑎</m:t>
                            </m:r>
                          </m:sup>
                        </m:sSubSup>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𝛾</m:t>
                        </m:r>
                        <m:nary>
                          <m:naryPr>
                            <m:chr m:val="∑"/>
                            <m:supHide m:val="on"/>
                            <m:ctrlPr>
                              <a:rPr lang="en-US" sz="1100" i="1">
                                <a:solidFill>
                                  <a:schemeClr val="tx1"/>
                                </a:solidFill>
                                <a:latin typeface="Cambria Math" panose="02040503050406030204" pitchFamily="18" charset="0"/>
                              </a:rPr>
                            </m:ctrlPr>
                          </m:naryPr>
                          <m:sub>
                            <m:sSup>
                              <m:sSupPr>
                                <m:ctrlPr>
                                  <a:rPr lang="en-US" sz="1100" i="1">
                                    <a:solidFill>
                                      <a:schemeClr val="tx1"/>
                                    </a:solidFill>
                                    <a:latin typeface="Cambria Math" panose="02040503050406030204" pitchFamily="18" charset="0"/>
                                  </a:rPr>
                                </m:ctrlPr>
                              </m:sSupPr>
                              <m:e>
                                <m:r>
                                  <m:rPr>
                                    <m:brk m:alnAt="7"/>
                                  </m:rPr>
                                  <a:rPr lang="en-US" sz="1100" i="1">
                                    <a:solidFill>
                                      <a:schemeClr val="tx1"/>
                                    </a:solidFill>
                                    <a:latin typeface="Cambria Math" panose="02040503050406030204" pitchFamily="18" charset="0"/>
                                  </a:rPr>
                                  <m:t>𝑠</m:t>
                                </m:r>
                              </m:e>
                              <m:sup>
                                <m:r>
                                  <a:rPr lang="en-US" sz="1100" i="1">
                                    <a:solidFill>
                                      <a:schemeClr val="tx1"/>
                                    </a:solidFill>
                                    <a:latin typeface="Cambria Math" panose="02040503050406030204" pitchFamily="18" charset="0"/>
                                  </a:rPr>
                                  <m:t>′</m:t>
                                </m:r>
                              </m:sup>
                            </m:sSup>
                            <m:r>
                              <m:rPr>
                                <m:brk m:alnAt="7"/>
                              </m:rPr>
                              <a:rPr lang="en-US" sz="1100" i="1">
                                <a:solidFill>
                                  <a:schemeClr val="tx1"/>
                                </a:solidFill>
                                <a:latin typeface="Cambria Math" panose="02040503050406030204" pitchFamily="18" charset="0"/>
                              </a:rPr>
                              <m:t>𝜖</m:t>
                            </m:r>
                            <m:r>
                              <a:rPr lang="en-US" sz="1100" i="1">
                                <a:solidFill>
                                  <a:schemeClr val="tx1"/>
                                </a:solidFill>
                                <a:latin typeface="Cambria Math" panose="02040503050406030204" pitchFamily="18" charset="0"/>
                              </a:rPr>
                              <m:t>𝑆</m:t>
                            </m:r>
                          </m:sub>
                          <m:sup/>
                          <m:e>
                            <m:sSubSup>
                              <m:sSubSupPr>
                                <m:ctrlPr>
                                  <a:rPr lang="en-US" sz="1100" i="1">
                                    <a:solidFill>
                                      <a:schemeClr val="tx1"/>
                                    </a:solidFill>
                                    <a:latin typeface="Cambria Math" panose="02040503050406030204" pitchFamily="18" charset="0"/>
                                  </a:rPr>
                                </m:ctrlPr>
                              </m:sSubSupPr>
                              <m:e>
                                <m:r>
                                  <a:rPr lang="en-US" sz="1100" i="1">
                                    <a:solidFill>
                                      <a:schemeClr val="tx1"/>
                                    </a:solidFill>
                                    <a:latin typeface="Cambria Math" panose="02040503050406030204" pitchFamily="18" charset="0"/>
                                  </a:rPr>
                                  <m:t>𝑃</m:t>
                                </m:r>
                              </m:e>
                              <m:sub>
                                <m:r>
                                  <a:rPr lang="en-US" sz="1100" i="1">
                                    <a:solidFill>
                                      <a:schemeClr val="tx1"/>
                                    </a:solidFill>
                                    <a:latin typeface="Cambria Math" panose="02040503050406030204" pitchFamily="18" charset="0"/>
                                  </a:rPr>
                                  <m:t>𝑠</m:t>
                                </m:r>
                                <m:sSup>
                                  <m:sSupPr>
                                    <m:ctrlPr>
                                      <a:rPr lang="en-US" sz="1100" i="1">
                                        <a:solidFill>
                                          <a:schemeClr val="tx1"/>
                                        </a:solidFill>
                                        <a:latin typeface="Cambria Math" panose="02040503050406030204" pitchFamily="18" charset="0"/>
                                      </a:rPr>
                                    </m:ctrlPr>
                                  </m:sSupPr>
                                  <m:e>
                                    <m:r>
                                      <a:rPr lang="en-US" sz="1100" i="1">
                                        <a:solidFill>
                                          <a:schemeClr val="tx1"/>
                                        </a:solidFill>
                                        <a:latin typeface="Cambria Math" panose="02040503050406030204" pitchFamily="18" charset="0"/>
                                      </a:rPr>
                                      <m:t>𝑠</m:t>
                                    </m:r>
                                  </m:e>
                                  <m:sup>
                                    <m:r>
                                      <a:rPr lang="en-US" sz="1100" i="1">
                                        <a:solidFill>
                                          <a:schemeClr val="tx1"/>
                                        </a:solidFill>
                                        <a:latin typeface="Cambria Math" panose="02040503050406030204" pitchFamily="18" charset="0"/>
                                      </a:rPr>
                                      <m:t>′</m:t>
                                    </m:r>
                                  </m:sup>
                                </m:sSup>
                              </m:sub>
                              <m:sup>
                                <m:r>
                                  <a:rPr lang="en-US" sz="1100" i="1">
                                    <a:solidFill>
                                      <a:schemeClr val="tx1"/>
                                    </a:solidFill>
                                    <a:latin typeface="Cambria Math" panose="02040503050406030204" pitchFamily="18" charset="0"/>
                                  </a:rPr>
                                  <m:t>𝑎</m:t>
                                </m:r>
                              </m:sup>
                            </m:sSubSup>
                          </m:e>
                        </m:nary>
                        <m:r>
                          <a:rPr lang="en-US" sz="1100" b="0" i="1" smtClean="0">
                            <a:solidFill>
                              <a:schemeClr val="tx1"/>
                            </a:solidFill>
                            <a:latin typeface="Cambria Math" panose="02040503050406030204" pitchFamily="18" charset="0"/>
                          </a:rPr>
                          <m:t>𝑣</m:t>
                        </m:r>
                        <m:d>
                          <m:dPr>
                            <m:ctrlPr>
                              <a:rPr lang="en-US" sz="1100" i="1">
                                <a:solidFill>
                                  <a:schemeClr val="tx1"/>
                                </a:solidFill>
                                <a:latin typeface="Cambria Math" panose="02040503050406030204" pitchFamily="18" charset="0"/>
                              </a:rPr>
                            </m:ctrlPr>
                          </m:dPr>
                          <m:e>
                            <m:sSup>
                              <m:sSupPr>
                                <m:ctrlPr>
                                  <a:rPr lang="en-US" sz="1100" i="1">
                                    <a:solidFill>
                                      <a:schemeClr val="tx1"/>
                                    </a:solidFill>
                                    <a:latin typeface="Cambria Math" panose="02040503050406030204" pitchFamily="18" charset="0"/>
                                  </a:rPr>
                                </m:ctrlPr>
                              </m:sSupPr>
                              <m:e>
                                <m:r>
                                  <a:rPr lang="en-US" sz="1100" i="1">
                                    <a:solidFill>
                                      <a:schemeClr val="tx1"/>
                                    </a:solidFill>
                                    <a:latin typeface="Cambria Math" panose="02040503050406030204" pitchFamily="18" charset="0"/>
                                  </a:rPr>
                                  <m:t>𝑠</m:t>
                                </m:r>
                              </m:e>
                              <m:sup>
                                <m:r>
                                  <a:rPr lang="en-US" sz="1100" i="1">
                                    <a:solidFill>
                                      <a:schemeClr val="tx1"/>
                                    </a:solidFill>
                                    <a:latin typeface="Cambria Math" panose="02040503050406030204" pitchFamily="18" charset="0"/>
                                  </a:rPr>
                                  <m:t>′</m:t>
                                </m:r>
                              </m:sup>
                            </m:sSup>
                          </m:e>
                        </m:d>
                        <m:r>
                          <a:rPr lang="en-US" sz="1100" i="1">
                            <a:solidFill>
                              <a:schemeClr val="tx1"/>
                            </a:solidFill>
                            <a:latin typeface="Cambria Math" panose="02040503050406030204" pitchFamily="18" charset="0"/>
                          </a:rPr>
                          <m:t>)</m:t>
                        </m:r>
                        <m:r>
                          <m:rPr>
                            <m:nor/>
                          </m:rPr>
                          <a:rPr lang="en-US" sz="1100" i="1">
                            <a:solidFill>
                              <a:schemeClr val="tx1"/>
                            </a:solidFill>
                          </a:rPr>
                          <m:t> </m:t>
                        </m:r>
                      </m:e>
                    </m:func>
                  </m:oMath>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7875067" y="3542096"/>
                <a:ext cx="3128211" cy="490889"/>
              </a:xfrm>
              <a:prstGeom prst="rect">
                <a:avLst/>
              </a:prstGeom>
              <a:blipFill rotWithShape="0">
                <a:blip r:embed="rId4"/>
                <a:stretch>
                  <a:fillRect t="-28916" b="-493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7875068" y="4158113"/>
                <a:ext cx="3128211" cy="4908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h</m:t>
                      </m:r>
                      <m:r>
                        <a:rPr lang="en-US" b="0" i="1" smtClean="0">
                          <a:solidFill>
                            <a:schemeClr val="tx2"/>
                          </a:solidFill>
                          <a:latin typeface="Cambria Math" panose="02040503050406030204" pitchFamily="18" charset="0"/>
                        </a:rPr>
                        <m:t>𝑒𝑟𝑒</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𝑖𝑠</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𝑛𝑜</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𝑢𝑝𝑑𝑎𝑡𝑒</m:t>
                      </m:r>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7875068" y="4158113"/>
                <a:ext cx="3128211" cy="490889"/>
              </a:xfrm>
              <a:prstGeom prst="rect">
                <a:avLst/>
              </a:prstGeom>
              <a:blipFill rotWithShape="0">
                <a:blip r:embed="rId5"/>
                <a:stretch>
                  <a:fillRect/>
                </a:stretch>
              </a:blipFill>
            </p:spPr>
            <p:txBody>
              <a:bodyPr/>
              <a:lstStyle/>
              <a:p>
                <a:r>
                  <a:rPr lang="en-US">
                    <a:noFill/>
                  </a:rPr>
                  <a:t> </a:t>
                </a:r>
              </a:p>
            </p:txBody>
          </p:sp>
        </mc:Fallback>
      </mc:AlternateContent>
      <p:sp>
        <p:nvSpPr>
          <p:cNvPr id="29" name="Oval 28"/>
          <p:cNvSpPr/>
          <p:nvPr/>
        </p:nvSpPr>
        <p:spPr>
          <a:xfrm>
            <a:off x="8345103" y="5972475"/>
            <a:ext cx="2050181" cy="7026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cxnSp>
        <p:nvCxnSpPr>
          <p:cNvPr id="31" name="Elbow Connector 30"/>
          <p:cNvCxnSpPr>
            <a:stCxn id="24" idx="3"/>
            <a:endCxn id="29" idx="6"/>
          </p:cNvCxnSpPr>
          <p:nvPr/>
        </p:nvCxnSpPr>
        <p:spPr>
          <a:xfrm flipH="1">
            <a:off x="10395284" y="5168767"/>
            <a:ext cx="607995" cy="1155031"/>
          </a:xfrm>
          <a:prstGeom prst="bentConnector3">
            <a:avLst>
              <a:gd name="adj1" fmla="val -375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4" idx="1"/>
            <a:endCxn id="29" idx="2"/>
          </p:cNvCxnSpPr>
          <p:nvPr/>
        </p:nvCxnSpPr>
        <p:spPr>
          <a:xfrm rot="10800000" flipH="1" flipV="1">
            <a:off x="7836567" y="5168766"/>
            <a:ext cx="508535" cy="1155031"/>
          </a:xfrm>
          <a:prstGeom prst="bentConnector3">
            <a:avLst>
              <a:gd name="adj1" fmla="val -4495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051993"/>
      </p:ext>
    </p:extLst>
  </p:cSld>
  <p:clrMapOvr>
    <a:masterClrMapping/>
  </p:clrMapOvr>
  <p:transition spd="slow">
    <p:circl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8046637"/>
              </p:ext>
            </p:extLst>
          </p:nvPr>
        </p:nvGraphicFramePr>
        <p:xfrm>
          <a:off x="4350619" y="2165298"/>
          <a:ext cx="3888607" cy="1241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val 1"/>
          <p:cNvSpPr/>
          <p:nvPr/>
        </p:nvSpPr>
        <p:spPr>
          <a:xfrm>
            <a:off x="4475747" y="346509"/>
            <a:ext cx="3705727" cy="98177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t>Prioritized sweeping</a:t>
            </a:r>
            <a:endParaRPr lang="en-US" dirty="0"/>
          </a:p>
        </p:txBody>
      </p:sp>
      <p:sp>
        <p:nvSpPr>
          <p:cNvPr id="4" name="Down Arrow 3"/>
          <p:cNvSpPr/>
          <p:nvPr/>
        </p:nvSpPr>
        <p:spPr>
          <a:xfrm>
            <a:off x="6049477" y="1424539"/>
            <a:ext cx="558266" cy="6160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p:cNvSpPr/>
              <p:nvPr/>
            </p:nvSpPr>
            <p:spPr>
              <a:xfrm>
                <a:off x="4300939" y="4099225"/>
                <a:ext cx="4055341" cy="984052"/>
              </a:xfrm>
              <a:prstGeom prst="rect">
                <a:avLst/>
              </a:prstGeom>
              <a:solidFill>
                <a:srgbClr val="FFFF00"/>
              </a:solidFill>
            </p:spPr>
            <p:txBody>
              <a:bodyPr wrap="none">
                <a:spAutoFit/>
              </a:bodyPr>
              <a:lstStyle/>
              <a:p>
                <a:pPr lvl="0"/>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m:rPr>
                                          <m:brk m:alnAt="7"/>
                                        </m:rPr>
                                        <a:rPr lang="en-US" i="1">
                                          <a:latin typeface="Cambria Math" panose="02040503050406030204" pitchFamily="18" charset="0"/>
                                        </a:rPr>
                                        <m:t>𝑠</m:t>
                                      </m:r>
                                    </m:e>
                                    <m:sup>
                                      <m:r>
                                        <a:rPr lang="en-US" i="1">
                                          <a:latin typeface="Cambria Math" panose="02040503050406030204" pitchFamily="18" charset="0"/>
                                        </a:rPr>
                                        <m:t>′</m:t>
                                      </m:r>
                                    </m:sup>
                                  </m:sSup>
                                  <m:r>
                                    <m:rPr>
                                      <m:brk m:alnAt="7"/>
                                    </m:rPr>
                                    <a:rPr lang="en-US" i="1">
                                      <a:latin typeface="Cambria Math" panose="02040503050406030204" pitchFamily="18" charset="0"/>
                                    </a:rPr>
                                    <m:t>𝜖</m:t>
                                  </m:r>
                                  <m:r>
                                    <a:rPr lang="en-US" i="1">
                                      <a:latin typeface="Cambria Math" panose="02040503050406030204" pitchFamily="18" charset="0"/>
                                    </a:rPr>
                                    <m:t>𝑆</m:t>
                                  </m:r>
                                </m:sub>
                                <m:sup/>
                                <m:e>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𝑠</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r>
                                        <a:rPr lang="en-US" i="1">
                                          <a:latin typeface="Cambria Math" panose="02040503050406030204" pitchFamily="18" charset="0"/>
                                        </a:rPr>
                                        <m:t>𝑎</m:t>
                                      </m:r>
                                    </m:sup>
                                  </m:sSubSup>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m:rPr>
                              <m:nor/>
                            </m:rPr>
                            <a:rPr lang="en-US" i="1"/>
                            <m:t> </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e>
                      </m:fun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300939" y="4099225"/>
                <a:ext cx="4055341" cy="984052"/>
              </a:xfrm>
              <a:prstGeom prst="rect">
                <a:avLst/>
              </a:prstGeom>
              <a:blipFill rotWithShape="0">
                <a:blip r:embed="rId7"/>
                <a:stretch>
                  <a:fillRect/>
                </a:stretch>
              </a:blipFill>
            </p:spPr>
            <p:txBody>
              <a:bodyPr/>
              <a:lstStyle/>
              <a:p>
                <a:r>
                  <a:rPr lang="en-US">
                    <a:noFill/>
                  </a:rPr>
                  <a:t> </a:t>
                </a:r>
              </a:p>
            </p:txBody>
          </p:sp>
        </mc:Fallback>
      </mc:AlternateContent>
      <p:cxnSp>
        <p:nvCxnSpPr>
          <p:cNvPr id="10" name="Straight Connector 9"/>
          <p:cNvCxnSpPr/>
          <p:nvPr/>
        </p:nvCxnSpPr>
        <p:spPr>
          <a:xfrm>
            <a:off x="8181474" y="4201426"/>
            <a:ext cx="9625" cy="779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66121" y="4273617"/>
            <a:ext cx="0" cy="731520"/>
          </a:xfrm>
          <a:prstGeom prst="line">
            <a:avLst/>
          </a:prstGeom>
        </p:spPr>
        <p:style>
          <a:lnRef idx="1">
            <a:schemeClr val="accent1"/>
          </a:lnRef>
          <a:fillRef idx="0">
            <a:schemeClr val="accent1"/>
          </a:fillRef>
          <a:effectRef idx="0">
            <a:schemeClr val="accent1"/>
          </a:effectRef>
          <a:fontRef idx="minor">
            <a:schemeClr val="tx1"/>
          </a:fontRef>
        </p:style>
      </p:cxnSp>
      <p:sp>
        <p:nvSpPr>
          <p:cNvPr id="13" name="Down Arrow 12"/>
          <p:cNvSpPr/>
          <p:nvPr/>
        </p:nvSpPr>
        <p:spPr>
          <a:xfrm>
            <a:off x="6138511" y="3455855"/>
            <a:ext cx="380198" cy="5193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288232" y="4052237"/>
            <a:ext cx="2213810" cy="12705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For all state we will have this magnitude</a:t>
            </a:r>
          </a:p>
        </p:txBody>
      </p:sp>
      <p:cxnSp>
        <p:nvCxnSpPr>
          <p:cNvPr id="18" name="Elbow Connector 17"/>
          <p:cNvCxnSpPr>
            <a:stCxn id="7" idx="1"/>
            <a:endCxn id="14" idx="6"/>
          </p:cNvCxnSpPr>
          <p:nvPr/>
        </p:nvCxnSpPr>
        <p:spPr>
          <a:xfrm rot="10800000" flipV="1">
            <a:off x="3502043" y="4591250"/>
            <a:ext cx="798897" cy="962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207194" y="5795544"/>
            <a:ext cx="2375886" cy="90477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should have knowledge of reverse dynamic</a:t>
            </a:r>
          </a:p>
        </p:txBody>
      </p:sp>
      <p:cxnSp>
        <p:nvCxnSpPr>
          <p:cNvPr id="23" name="Straight Arrow Connector 22"/>
          <p:cNvCxnSpPr>
            <a:stCxn id="14" idx="4"/>
            <a:endCxn id="21" idx="0"/>
          </p:cNvCxnSpPr>
          <p:nvPr/>
        </p:nvCxnSpPr>
        <p:spPr>
          <a:xfrm>
            <a:off x="2395137" y="5322771"/>
            <a:ext cx="0" cy="472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Diagram 28"/>
          <p:cNvGraphicFramePr/>
          <p:nvPr>
            <p:extLst>
              <p:ext uri="{D42A27DB-BD31-4B8C-83A1-F6EECF244321}">
                <p14:modId xmlns:p14="http://schemas.microsoft.com/office/powerpoint/2010/main" val="1417608760"/>
              </p:ext>
            </p:extLst>
          </p:nvPr>
        </p:nvGraphicFramePr>
        <p:xfrm>
          <a:off x="8819068" y="5322001"/>
          <a:ext cx="2934930" cy="13783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5" name="Oval 24"/>
          <p:cNvSpPr/>
          <p:nvPr/>
        </p:nvSpPr>
        <p:spPr>
          <a:xfrm>
            <a:off x="9155177" y="2040556"/>
            <a:ext cx="2598821" cy="119353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use priority queue</a:t>
            </a:r>
          </a:p>
        </p:txBody>
      </p:sp>
      <p:cxnSp>
        <p:nvCxnSpPr>
          <p:cNvPr id="27" name="Elbow Connector 26"/>
          <p:cNvCxnSpPr>
            <a:stCxn id="7" idx="3"/>
            <a:endCxn id="25" idx="2"/>
          </p:cNvCxnSpPr>
          <p:nvPr/>
        </p:nvCxnSpPr>
        <p:spPr>
          <a:xfrm flipV="1">
            <a:off x="8356280" y="2637322"/>
            <a:ext cx="798897" cy="19539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a:off x="8356280" y="5322772"/>
            <a:ext cx="561383" cy="13775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a:off x="11753998" y="5251010"/>
            <a:ext cx="350485" cy="14493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14526455"/>
      </p:ext>
    </p:extLst>
  </p:cSld>
  <p:clrMapOvr>
    <a:masterClrMapping/>
  </p:clrMapOvr>
  <p:transition spd="slow">
    <p:circl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726004" y="442762"/>
            <a:ext cx="2993457" cy="95290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time dynamic programming</a:t>
            </a:r>
          </a:p>
        </p:txBody>
      </p:sp>
      <p:sp>
        <p:nvSpPr>
          <p:cNvPr id="4" name="Oval 3"/>
          <p:cNvSpPr/>
          <p:nvPr/>
        </p:nvSpPr>
        <p:spPr>
          <a:xfrm>
            <a:off x="1347537" y="1674796"/>
            <a:ext cx="1674796" cy="8373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agent</a:t>
            </a:r>
          </a:p>
        </p:txBody>
      </p:sp>
      <p:cxnSp>
        <p:nvCxnSpPr>
          <p:cNvPr id="6" name="Elbow Connector 5"/>
          <p:cNvCxnSpPr>
            <a:stCxn id="2" idx="2"/>
            <a:endCxn id="4" idx="0"/>
          </p:cNvCxnSpPr>
          <p:nvPr/>
        </p:nvCxnSpPr>
        <p:spPr>
          <a:xfrm rot="10800000" flipV="1">
            <a:off x="2184936" y="919212"/>
            <a:ext cx="2541069" cy="7555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Oval 6"/>
              <p:cNvSpPr/>
              <p:nvPr/>
            </p:nvSpPr>
            <p:spPr>
              <a:xfrm>
                <a:off x="875900" y="3137835"/>
                <a:ext cx="2618071" cy="1588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each time step agent gain some experience</a:t>
                </a:r>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oMath>
                  </m:oMathPara>
                </a14:m>
                <a:endParaRPr lang="en-US" dirty="0"/>
              </a:p>
            </p:txBody>
          </p:sp>
        </mc:Choice>
        <mc:Fallback xmlns="">
          <p:sp>
            <p:nvSpPr>
              <p:cNvPr id="7" name="Oval 6"/>
              <p:cNvSpPr>
                <a:spLocks noRot="1" noChangeAspect="1" noMove="1" noResize="1" noEditPoints="1" noAdjustHandles="1" noChangeArrowheads="1" noChangeShapeType="1" noTextEdit="1"/>
              </p:cNvSpPr>
              <p:nvPr/>
            </p:nvSpPr>
            <p:spPr>
              <a:xfrm>
                <a:off x="875900" y="3137835"/>
                <a:ext cx="2618071" cy="1588168"/>
              </a:xfrm>
              <a:prstGeom prst="ellipse">
                <a:avLst/>
              </a:prstGeom>
              <a:blipFill rotWithShape="0">
                <a:blip r:embed="rId2"/>
                <a:stretch>
                  <a:fillRect/>
                </a:stretch>
              </a:blipFill>
            </p:spPr>
            <p:txBody>
              <a:bodyPr/>
              <a:lstStyle/>
              <a:p>
                <a:r>
                  <a:rPr lang="en-US">
                    <a:noFill/>
                  </a:rPr>
                  <a:t> </a:t>
                </a:r>
              </a:p>
            </p:txBody>
          </p:sp>
        </mc:Fallback>
      </mc:AlternateContent>
      <p:sp>
        <p:nvSpPr>
          <p:cNvPr id="9" name="Down Arrow 8"/>
          <p:cNvSpPr/>
          <p:nvPr/>
        </p:nvSpPr>
        <p:spPr>
          <a:xfrm>
            <a:off x="1896177" y="2608446"/>
            <a:ext cx="587141" cy="4331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3840480" y="5111015"/>
                <a:ext cx="4138863" cy="77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Then we update value function for that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840480" y="5111015"/>
                <a:ext cx="4138863" cy="779646"/>
              </a:xfrm>
              <a:prstGeom prst="rect">
                <a:avLst/>
              </a:prstGeom>
              <a:blipFill rotWithShape="0">
                <a:blip r:embed="rId3"/>
                <a:stretch>
                  <a:fillRect b="-3077"/>
                </a:stretch>
              </a:blipFill>
            </p:spPr>
            <p:txBody>
              <a:bodyPr/>
              <a:lstStyle/>
              <a:p>
                <a:r>
                  <a:rPr lang="en-US">
                    <a:noFill/>
                  </a:rPr>
                  <a:t> </a:t>
                </a:r>
              </a:p>
            </p:txBody>
          </p:sp>
        </mc:Fallback>
      </mc:AlternateContent>
      <p:cxnSp>
        <p:nvCxnSpPr>
          <p:cNvPr id="12" name="Elbow Connector 11"/>
          <p:cNvCxnSpPr>
            <a:stCxn id="7" idx="4"/>
            <a:endCxn id="10" idx="1"/>
          </p:cNvCxnSpPr>
          <p:nvPr/>
        </p:nvCxnSpPr>
        <p:spPr>
          <a:xfrm rot="16200000" flipH="1">
            <a:off x="2625291" y="4285648"/>
            <a:ext cx="774835" cy="16555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8499107" y="4610501"/>
            <a:ext cx="1482291" cy="6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can use place-in</a:t>
            </a:r>
          </a:p>
        </p:txBody>
      </p:sp>
      <p:sp>
        <p:nvSpPr>
          <p:cNvPr id="14" name="Oval 13"/>
          <p:cNvSpPr/>
          <p:nvPr/>
        </p:nvSpPr>
        <p:spPr>
          <a:xfrm>
            <a:off x="8499107" y="5707781"/>
            <a:ext cx="1491916" cy="558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 can use synchronous</a:t>
            </a:r>
          </a:p>
        </p:txBody>
      </p:sp>
      <p:cxnSp>
        <p:nvCxnSpPr>
          <p:cNvPr id="16" name="Elbow Connector 15"/>
          <p:cNvCxnSpPr>
            <a:stCxn id="10" idx="3"/>
            <a:endCxn id="13" idx="2"/>
          </p:cNvCxnSpPr>
          <p:nvPr/>
        </p:nvCxnSpPr>
        <p:spPr>
          <a:xfrm flipV="1">
            <a:off x="7979343" y="4947385"/>
            <a:ext cx="519764" cy="5534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0" idx="3"/>
            <a:endCxn id="14" idx="2"/>
          </p:cNvCxnSpPr>
          <p:nvPr/>
        </p:nvCxnSpPr>
        <p:spPr>
          <a:xfrm>
            <a:off x="7979343" y="5500838"/>
            <a:ext cx="519764" cy="4860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3" idx="6"/>
          </p:cNvCxnSpPr>
          <p:nvPr/>
        </p:nvCxnSpPr>
        <p:spPr>
          <a:xfrm flipV="1">
            <a:off x="9981398" y="3780321"/>
            <a:ext cx="187693" cy="11670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4" idx="6"/>
          </p:cNvCxnSpPr>
          <p:nvPr/>
        </p:nvCxnSpPr>
        <p:spPr>
          <a:xfrm flipV="1">
            <a:off x="9991023" y="3780321"/>
            <a:ext cx="178068" cy="22065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8220640" y="3162551"/>
                <a:ext cx="3896901" cy="455894"/>
              </a:xfrm>
              <a:prstGeom prst="rect">
                <a:avLst/>
              </a:prstGeom>
              <a:solidFill>
                <a:srgbClr val="FFFF00"/>
              </a:solidFill>
            </p:spPr>
            <p:txBody>
              <a:bodyPr wrap="none">
                <a:spAutoFit/>
              </a:bodyPr>
              <a:lstStyle/>
              <a:p>
                <a:pPr lvl="0"/>
                <a:r>
                  <a:rPr lang="en-US" dirty="0"/>
                  <a:t>v</a:t>
                </a:r>
                <a14:m>
                  <m:oMath xmlns:m="http://schemas.openxmlformats.org/officeDocument/2006/math">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m:rPr>
                                    <m:brk m:alnAt="7"/>
                                  </m:rPr>
                                  <a:rPr lang="en-US" i="1">
                                    <a:latin typeface="Cambria Math" panose="02040503050406030204" pitchFamily="18" charset="0"/>
                                  </a:rPr>
                                  <m:t>𝑠</m:t>
                                </m:r>
                              </m:e>
                              <m:sup>
                                <m:r>
                                  <a:rPr lang="en-US" i="1">
                                    <a:latin typeface="Cambria Math" panose="02040503050406030204" pitchFamily="18" charset="0"/>
                                  </a:rPr>
                                  <m:t>′</m:t>
                                </m:r>
                              </m:sup>
                            </m:sSup>
                            <m:r>
                              <m:rPr>
                                <m:brk m:alnAt="7"/>
                              </m:rPr>
                              <a:rPr lang="en-US" i="1">
                                <a:latin typeface="Cambria Math" panose="02040503050406030204" pitchFamily="18" charset="0"/>
                              </a:rPr>
                              <m:t>𝜖</m:t>
                            </m:r>
                            <m:r>
                              <a:rPr lang="en-US" i="1">
                                <a:latin typeface="Cambria Math" panose="02040503050406030204" pitchFamily="18" charset="0"/>
                              </a:rPr>
                              <m:t>𝑆</m:t>
                            </m:r>
                          </m:sub>
                          <m:sup/>
                          <m:e>
                            <m:sSubSup>
                              <m:sSubSupPr>
                                <m:ctrlPr>
                                  <a:rPr lang="en-US" i="1">
                                    <a:latin typeface="Cambria Math" panose="02040503050406030204" pitchFamily="18" charset="0"/>
                                  </a:rPr>
                                </m:ctrlPr>
                              </m:sSubSupPr>
                              <m:e>
                                <m:r>
                                  <a:rPr lang="en-US" i="1">
                                    <a:latin typeface="Cambria Math" panose="02040503050406030204" pitchFamily="18" charset="0"/>
                                  </a:rPr>
                                  <m:t>𝑃</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r>
                                  <a:rPr lang="en-US" i="1">
                                    <a:latin typeface="Cambria Math" panose="02040503050406030204" pitchFamily="18" charset="0"/>
                                  </a:rPr>
                                  <m:t>𝑎</m:t>
                                </m:r>
                              </m:sup>
                            </m:sSubSup>
                          </m:e>
                        </m:nary>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m:t>
                        </m:r>
                        <m:r>
                          <m:rPr>
                            <m:nor/>
                          </m:rPr>
                          <a:rPr lang="en-US" i="1"/>
                          <m:t> </m:t>
                        </m:r>
                      </m:e>
                    </m:func>
                  </m:oMath>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8220640" y="3162551"/>
                <a:ext cx="3896901" cy="455894"/>
              </a:xfrm>
              <a:prstGeom prst="rect">
                <a:avLst/>
              </a:prstGeom>
              <a:blipFill rotWithShape="0">
                <a:blip r:embed="rId4"/>
                <a:stretch>
                  <a:fillRect l="-1408" t="-96000" b="-132000"/>
                </a:stretch>
              </a:blipFill>
            </p:spPr>
            <p:txBody>
              <a:bodyPr/>
              <a:lstStyle/>
              <a:p>
                <a:r>
                  <a:rPr lang="en-US">
                    <a:noFill/>
                  </a:rPr>
                  <a:t> </a:t>
                </a:r>
              </a:p>
            </p:txBody>
          </p:sp>
        </mc:Fallback>
      </mc:AlternateContent>
      <p:sp>
        <p:nvSpPr>
          <p:cNvPr id="26" name="Oval 25"/>
          <p:cNvSpPr/>
          <p:nvPr/>
        </p:nvSpPr>
        <p:spPr>
          <a:xfrm>
            <a:off x="6343048" y="3698506"/>
            <a:ext cx="1549667" cy="8662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This equation is for in-place method</a:t>
            </a:r>
          </a:p>
        </p:txBody>
      </p:sp>
      <p:cxnSp>
        <p:nvCxnSpPr>
          <p:cNvPr id="28" name="Elbow Connector 27"/>
          <p:cNvCxnSpPr>
            <a:stCxn id="25" idx="1"/>
            <a:endCxn id="26" idx="6"/>
          </p:cNvCxnSpPr>
          <p:nvPr/>
        </p:nvCxnSpPr>
        <p:spPr>
          <a:xfrm rot="10800000" flipV="1">
            <a:off x="7892716" y="3390497"/>
            <a:ext cx="327925" cy="74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Left Brace 29"/>
          <p:cNvSpPr/>
          <p:nvPr/>
        </p:nvSpPr>
        <p:spPr>
          <a:xfrm>
            <a:off x="8056678" y="173255"/>
            <a:ext cx="278800" cy="25699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ight Arrow 30"/>
          <p:cNvSpPr/>
          <p:nvPr/>
        </p:nvSpPr>
        <p:spPr>
          <a:xfrm>
            <a:off x="11300059" y="1395663"/>
            <a:ext cx="817482" cy="356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uble Wave 35"/>
          <p:cNvSpPr/>
          <p:nvPr/>
        </p:nvSpPr>
        <p:spPr>
          <a:xfrm>
            <a:off x="8499107" y="611204"/>
            <a:ext cx="2695074" cy="1780674"/>
          </a:xfrm>
          <a:prstGeom prst="doubleWav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we dive into model free learning</a:t>
            </a:r>
          </a:p>
        </p:txBody>
      </p:sp>
      <p:cxnSp>
        <p:nvCxnSpPr>
          <p:cNvPr id="40" name="Straight Connector 39"/>
          <p:cNvCxnSpPr/>
          <p:nvPr/>
        </p:nvCxnSpPr>
        <p:spPr>
          <a:xfrm>
            <a:off x="8335478" y="2743200"/>
            <a:ext cx="37820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11219"/>
      </p:ext>
    </p:extLst>
  </p:cSld>
  <p:clrMapOvr>
    <a:masterClrMapping/>
  </p:clrMapOvr>
  <p:transition spd="slow">
    <p:circl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787629325"/>
              </p:ext>
            </p:extLst>
          </p:nvPr>
        </p:nvGraphicFramePr>
        <p:xfrm>
          <a:off x="144379" y="173256"/>
          <a:ext cx="11916075" cy="6564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p:cNvSpPr/>
          <p:nvPr/>
        </p:nvSpPr>
        <p:spPr>
          <a:xfrm>
            <a:off x="264345" y="5768896"/>
            <a:ext cx="972152" cy="8662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TD(0)</a:t>
            </a:r>
          </a:p>
        </p:txBody>
      </p:sp>
      <mc:AlternateContent xmlns:mc="http://schemas.openxmlformats.org/markup-compatibility/2006" xmlns:a14="http://schemas.microsoft.com/office/drawing/2010/main">
        <mc:Choice Requires="a14">
          <p:sp>
            <p:nvSpPr>
              <p:cNvPr id="24" name="Oval 23"/>
              <p:cNvSpPr/>
              <p:nvPr/>
            </p:nvSpPr>
            <p:spPr>
              <a:xfrm>
                <a:off x="1510155" y="5768897"/>
                <a:ext cx="972152" cy="8662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TD(</a:t>
                </a:r>
                <a14:m>
                  <m:oMath xmlns:m="http://schemas.openxmlformats.org/officeDocument/2006/math">
                    <m:r>
                      <a:rPr lang="en-US" sz="1600" i="1" smtClean="0">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24" name="Oval 23"/>
              <p:cNvSpPr>
                <a:spLocks noRot="1" noChangeAspect="1" noMove="1" noResize="1" noEditPoints="1" noAdjustHandles="1" noChangeArrowheads="1" noChangeShapeType="1" noTextEdit="1"/>
              </p:cNvSpPr>
              <p:nvPr/>
            </p:nvSpPr>
            <p:spPr>
              <a:xfrm>
                <a:off x="1510155" y="5768897"/>
                <a:ext cx="972152" cy="866273"/>
              </a:xfrm>
              <a:prstGeom prst="ellipse">
                <a:avLst/>
              </a:prstGeom>
              <a:blipFill rotWithShape="0">
                <a:blip r:embed="rId8"/>
                <a:stretch>
                  <a:fillRect/>
                </a:stretch>
              </a:blipFill>
            </p:spPr>
            <p:txBody>
              <a:bodyPr/>
              <a:lstStyle/>
              <a:p>
                <a:r>
                  <a:rPr lang="en-US">
                    <a:noFill/>
                  </a:rPr>
                  <a:t> </a:t>
                </a:r>
              </a:p>
            </p:txBody>
          </p:sp>
        </mc:Fallback>
      </mc:AlternateContent>
      <p:sp>
        <p:nvSpPr>
          <p:cNvPr id="25" name="Oval 24"/>
          <p:cNvSpPr/>
          <p:nvPr/>
        </p:nvSpPr>
        <p:spPr>
          <a:xfrm>
            <a:off x="2737726" y="5768897"/>
            <a:ext cx="972152" cy="8662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SARSA</a:t>
            </a:r>
          </a:p>
        </p:txBody>
      </p:sp>
      <p:sp>
        <p:nvSpPr>
          <p:cNvPr id="26" name="Oval 25"/>
          <p:cNvSpPr/>
          <p:nvPr/>
        </p:nvSpPr>
        <p:spPr>
          <a:xfrm>
            <a:off x="3954315" y="5605263"/>
            <a:ext cx="1263012" cy="119354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Q-LEARNING</a:t>
            </a:r>
          </a:p>
        </p:txBody>
      </p:sp>
      <p:sp>
        <p:nvSpPr>
          <p:cNvPr id="42" name="Left Brace 41"/>
          <p:cNvSpPr/>
          <p:nvPr/>
        </p:nvSpPr>
        <p:spPr>
          <a:xfrm rot="5400000">
            <a:off x="2427214" y="2815149"/>
            <a:ext cx="738286" cy="48419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Left Brace 42"/>
          <p:cNvSpPr/>
          <p:nvPr/>
        </p:nvSpPr>
        <p:spPr>
          <a:xfrm>
            <a:off x="10048775" y="452387"/>
            <a:ext cx="134753" cy="29068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Rectangle 45"/>
              <p:cNvSpPr/>
              <p:nvPr/>
            </p:nvSpPr>
            <p:spPr>
              <a:xfrm>
                <a:off x="10289406" y="767966"/>
                <a:ext cx="1727798" cy="540533"/>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rPr>
                            <m:t>𝑃</m:t>
                          </m:r>
                        </m:e>
                        <m:sub>
                          <m:r>
                            <a:rPr lang="en-US" sz="1200" i="1">
                              <a:latin typeface="Cambria Math" panose="02040503050406030204" pitchFamily="18" charset="0"/>
                            </a:rPr>
                            <m:t>𝑠𝑠</m:t>
                          </m:r>
                          <m:r>
                            <a:rPr lang="en-US" sz="1200" i="1">
                              <a:latin typeface="Cambria Math" panose="02040503050406030204" pitchFamily="18" charset="0"/>
                            </a:rPr>
                            <m:t>′</m:t>
                          </m:r>
                        </m:sub>
                        <m:sup>
                          <m:r>
                            <a:rPr lang="en-US" sz="1200" i="1">
                              <a:latin typeface="Cambria Math" panose="02040503050406030204" pitchFamily="18" charset="0"/>
                            </a:rPr>
                            <m:t>𝜋</m:t>
                          </m:r>
                        </m:sup>
                      </m:sSubSup>
                      <m:r>
                        <a:rPr lang="en-US" sz="1200" i="1">
                          <a:latin typeface="Cambria Math" panose="02040503050406030204" pitchFamily="18" charset="0"/>
                        </a:rPr>
                        <m:t>=</m:t>
                      </m:r>
                      <m:nary>
                        <m:naryPr>
                          <m:chr m:val="∑"/>
                          <m:supHide m:val="on"/>
                          <m:ctrlPr>
                            <a:rPr lang="en-US" sz="1200" i="1">
                              <a:latin typeface="Cambria Math" panose="02040503050406030204" pitchFamily="18" charset="0"/>
                            </a:rPr>
                          </m:ctrlPr>
                        </m:naryPr>
                        <m:sub>
                          <m:r>
                            <m:rPr>
                              <m:brk m:alnAt="7"/>
                            </m:rPr>
                            <a:rPr lang="en-US" sz="1200" i="1">
                              <a:latin typeface="Cambria Math" panose="02040503050406030204" pitchFamily="18" charset="0"/>
                            </a:rPr>
                            <m:t>𝑎</m:t>
                          </m:r>
                          <m:r>
                            <a:rPr lang="en-US" sz="1200" i="1">
                              <a:latin typeface="Cambria Math" panose="02040503050406030204" pitchFamily="18" charset="0"/>
                            </a:rPr>
                            <m:t>∈</m:t>
                          </m:r>
                          <m:r>
                            <a:rPr lang="en-US" sz="1200" i="1">
                              <a:latin typeface="Cambria Math" panose="02040503050406030204" pitchFamily="18" charset="0"/>
                            </a:rPr>
                            <m:t>𝐴</m:t>
                          </m:r>
                        </m:sub>
                        <m:sup/>
                        <m:e>
                          <m:r>
                            <a:rPr lang="en-US" sz="1200" i="1">
                              <a:latin typeface="Cambria Math" panose="02040503050406030204" pitchFamily="18" charset="0"/>
                            </a:rPr>
                            <m:t>𝜋</m:t>
                          </m:r>
                          <m:d>
                            <m:dPr>
                              <m:ctrlPr>
                                <a:rPr lang="en-US" sz="1200" i="1">
                                  <a:latin typeface="Cambria Math" panose="02040503050406030204" pitchFamily="18" charset="0"/>
                                </a:rPr>
                              </m:ctrlPr>
                            </m:dPr>
                            <m:e>
                              <m:r>
                                <a:rPr lang="en-US" sz="1200" i="1">
                                  <a:latin typeface="Cambria Math" panose="02040503050406030204" pitchFamily="18" charset="0"/>
                                </a:rPr>
                                <m:t>𝑎</m:t>
                              </m:r>
                            </m:e>
                            <m:e>
                              <m:r>
                                <a:rPr lang="en-US" sz="1200" i="1">
                                  <a:latin typeface="Cambria Math" panose="02040503050406030204" pitchFamily="18" charset="0"/>
                                </a:rPr>
                                <m:t>𝑠</m:t>
                              </m:r>
                            </m:e>
                          </m:d>
                          <m:sSubSup>
                            <m:sSubSupPr>
                              <m:ctrlPr>
                                <a:rPr lang="en-US" sz="1200" i="1">
                                  <a:latin typeface="Cambria Math" panose="02040503050406030204" pitchFamily="18" charset="0"/>
                                </a:rPr>
                              </m:ctrlPr>
                            </m:sSubSupPr>
                            <m:e>
                              <m:r>
                                <a:rPr lang="en-US" sz="1200" i="1">
                                  <a:latin typeface="Cambria Math" panose="02040503050406030204" pitchFamily="18" charset="0"/>
                                </a:rPr>
                                <m:t>𝑃</m:t>
                              </m:r>
                            </m:e>
                            <m:sub>
                              <m:r>
                                <a:rPr lang="en-US" sz="1200" i="1">
                                  <a:latin typeface="Cambria Math" panose="02040503050406030204" pitchFamily="18" charset="0"/>
                                </a:rPr>
                                <m:t>𝑠𝑠</m:t>
                              </m:r>
                              <m:r>
                                <a:rPr lang="en-US" sz="1200" i="1">
                                  <a:latin typeface="Cambria Math" panose="02040503050406030204" pitchFamily="18" charset="0"/>
                                </a:rPr>
                                <m:t>′</m:t>
                              </m:r>
                            </m:sub>
                            <m:sup>
                              <m:r>
                                <a:rPr lang="en-US" sz="1200" i="1">
                                  <a:latin typeface="Cambria Math" panose="02040503050406030204" pitchFamily="18" charset="0"/>
                                </a:rPr>
                                <m:t>𝑎</m:t>
                              </m:r>
                            </m:sup>
                          </m:sSubSup>
                        </m:e>
                      </m:nary>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10289406" y="767966"/>
                <a:ext cx="1727798" cy="540533"/>
              </a:xfrm>
              <a:prstGeom prst="rect">
                <a:avLst/>
              </a:prstGeom>
              <a:blipFill rotWithShape="0">
                <a:blip r:embed="rId9"/>
                <a:stretch>
                  <a:fillRect t="-115730" r="-14488" b="-162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10289406" y="2180826"/>
                <a:ext cx="1727798" cy="615168"/>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i="1">
                              <a:latin typeface="Cambria Math" panose="02040503050406030204" pitchFamily="18" charset="0"/>
                            </a:rPr>
                            <m:t>𝑠</m:t>
                          </m:r>
                        </m:sub>
                        <m:sup>
                          <m:r>
                            <a:rPr lang="en-US" sz="1400" i="1">
                              <a:latin typeface="Cambria Math" panose="02040503050406030204" pitchFamily="18" charset="0"/>
                            </a:rPr>
                            <m:t>𝜋</m:t>
                          </m:r>
                        </m:sup>
                      </m:sSubSup>
                      <m:r>
                        <a:rPr lang="en-US" sz="1400" i="1">
                          <a:latin typeface="Cambria Math" panose="02040503050406030204" pitchFamily="18" charset="0"/>
                        </a:rPr>
                        <m:t>=</m:t>
                      </m:r>
                      <m:nary>
                        <m:naryPr>
                          <m:chr m:val="∑"/>
                          <m:supHide m:val="on"/>
                          <m:ctrlPr>
                            <a:rPr lang="en-US" sz="1400" i="1">
                              <a:latin typeface="Cambria Math" panose="02040503050406030204" pitchFamily="18" charset="0"/>
                            </a:rPr>
                          </m:ctrlPr>
                        </m:naryPr>
                        <m:sub>
                          <m:r>
                            <m:rPr>
                              <m:brk m:alnAt="7"/>
                            </m:rP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𝐴</m:t>
                          </m:r>
                        </m:sub>
                        <m:sup/>
                        <m:e>
                          <m:r>
                            <a:rPr lang="en-US" sz="1400" i="1">
                              <a:latin typeface="Cambria Math" panose="02040503050406030204" pitchFamily="18" charset="0"/>
                            </a:rPr>
                            <m:t>𝜋</m:t>
                          </m:r>
                          <m:d>
                            <m:dPr>
                              <m:ctrlPr>
                                <a:rPr lang="en-US" sz="1400" i="1">
                                  <a:latin typeface="Cambria Math" panose="02040503050406030204" pitchFamily="18" charset="0"/>
                                </a:rPr>
                              </m:ctrlPr>
                            </m:dPr>
                            <m:e>
                              <m:r>
                                <a:rPr lang="en-US" sz="1400" i="1">
                                  <a:latin typeface="Cambria Math" panose="02040503050406030204" pitchFamily="18" charset="0"/>
                                </a:rPr>
                                <m:t>𝑎</m:t>
                              </m:r>
                            </m:e>
                            <m:e>
                              <m:r>
                                <a:rPr lang="en-US" sz="1400" i="1">
                                  <a:latin typeface="Cambria Math" panose="02040503050406030204" pitchFamily="18" charset="0"/>
                                </a:rPr>
                                <m:t>𝑠</m:t>
                              </m:r>
                            </m:e>
                          </m:d>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𝑠</m:t>
                              </m:r>
                            </m:sub>
                          </m:sSub>
                        </m:e>
                      </m:nary>
                    </m:oMath>
                  </m:oMathPara>
                </a14:m>
                <a:endParaRPr lang="en-US" dirty="0"/>
              </a:p>
            </p:txBody>
          </p:sp>
        </mc:Choice>
        <mc:Fallback xmlns="">
          <p:sp>
            <p:nvSpPr>
              <p:cNvPr id="47" name="Rectangle 46"/>
              <p:cNvSpPr>
                <a:spLocks noRot="1" noChangeAspect="1" noMove="1" noResize="1" noEditPoints="1" noAdjustHandles="1" noChangeArrowheads="1" noChangeShapeType="1" noTextEdit="1"/>
              </p:cNvSpPr>
              <p:nvPr/>
            </p:nvSpPr>
            <p:spPr>
              <a:xfrm>
                <a:off x="10289406" y="2180826"/>
                <a:ext cx="1727798" cy="615168"/>
              </a:xfrm>
              <a:prstGeom prst="rect">
                <a:avLst/>
              </a:prstGeom>
              <a:blipFill rotWithShape="0">
                <a:blip r:embed="rId10"/>
                <a:stretch>
                  <a:fillRect l="-3887" t="-115842" r="-25088" b="-166337"/>
                </a:stretch>
              </a:blipFill>
            </p:spPr>
            <p:txBody>
              <a:bodyPr/>
              <a:lstStyle/>
              <a:p>
                <a:r>
                  <a:rPr lang="en-US">
                    <a:noFill/>
                  </a:rPr>
                  <a:t> </a:t>
                </a:r>
              </a:p>
            </p:txBody>
          </p:sp>
        </mc:Fallback>
      </mc:AlternateContent>
    </p:spTree>
    <p:extLst>
      <p:ext uri="{BB962C8B-B14F-4D97-AF65-F5344CB8AC3E}">
        <p14:creationId xmlns:p14="http://schemas.microsoft.com/office/powerpoint/2010/main" val="781379759"/>
      </p:ext>
    </p:extLst>
  </p:cSld>
  <p:clrMapOvr>
    <a:masterClrMapping/>
  </p:clrMapOvr>
  <p:transition spd="slow">
    <p:circl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5212080" y="71120"/>
            <a:ext cx="1920240" cy="10871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Model-based Monte Carlo</a:t>
            </a:r>
          </a:p>
        </p:txBody>
      </p:sp>
      <p:sp>
        <p:nvSpPr>
          <p:cNvPr id="5" name="Oval 4"/>
          <p:cNvSpPr/>
          <p:nvPr/>
        </p:nvSpPr>
        <p:spPr>
          <a:xfrm>
            <a:off x="5090160" y="1996440"/>
            <a:ext cx="2164080" cy="721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First we take some trajectory</a:t>
            </a:r>
          </a:p>
        </p:txBody>
      </p:sp>
      <p:sp>
        <p:nvSpPr>
          <p:cNvPr id="6" name="Oval 5"/>
          <p:cNvSpPr/>
          <p:nvPr/>
        </p:nvSpPr>
        <p:spPr>
          <a:xfrm>
            <a:off x="894080" y="1788160"/>
            <a:ext cx="2702560" cy="1137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We don’t have transition and reward</a:t>
            </a:r>
          </a:p>
        </p:txBody>
      </p:sp>
      <p:sp>
        <p:nvSpPr>
          <p:cNvPr id="7" name="Oval 6"/>
          <p:cNvSpPr/>
          <p:nvPr/>
        </p:nvSpPr>
        <p:spPr>
          <a:xfrm>
            <a:off x="8747760" y="1854200"/>
            <a:ext cx="1971040" cy="1005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Based on our data</a:t>
            </a:r>
          </a:p>
        </p:txBody>
      </p:sp>
      <mc:AlternateContent xmlns:mc="http://schemas.openxmlformats.org/markup-compatibility/2006" xmlns:a14="http://schemas.microsoft.com/office/drawing/2010/main">
        <mc:Choice Requires="a14">
          <p:sp>
            <p:nvSpPr>
              <p:cNvPr id="8" name="Rectangle 7"/>
              <p:cNvSpPr/>
              <p:nvPr/>
            </p:nvSpPr>
            <p:spPr>
              <a:xfrm>
                <a:off x="8001000" y="3891280"/>
                <a:ext cx="3464560" cy="5791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001000" y="3891280"/>
                <a:ext cx="3464560" cy="579120"/>
              </a:xfrm>
              <a:prstGeom prst="rect">
                <a:avLst/>
              </a:prstGeom>
              <a:blipFill rotWithShape="0">
                <a:blip r:embed="rId2"/>
                <a:stretch>
                  <a:fillRect/>
                </a:stretch>
              </a:blipFill>
            </p:spPr>
            <p:txBody>
              <a:bodyPr/>
              <a:lstStyle/>
              <a:p>
                <a:r>
                  <a:rPr lang="en-US">
                    <a:noFill/>
                  </a:rPr>
                  <a:t> </a:t>
                </a:r>
              </a:p>
            </p:txBody>
          </p:sp>
        </mc:Fallback>
      </mc:AlternateContent>
      <p:cxnSp>
        <p:nvCxnSpPr>
          <p:cNvPr id="10" name="Elbow Connector 9"/>
          <p:cNvCxnSpPr>
            <a:stCxn id="2" idx="2"/>
            <a:endCxn id="6" idx="2"/>
          </p:cNvCxnSpPr>
          <p:nvPr/>
        </p:nvCxnSpPr>
        <p:spPr>
          <a:xfrm rot="10800000" flipV="1">
            <a:off x="894080" y="614680"/>
            <a:ext cx="4318000" cy="1742440"/>
          </a:xfrm>
          <a:prstGeom prst="bentConnector3">
            <a:avLst>
              <a:gd name="adj1" fmla="val 1052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6"/>
            <a:endCxn id="5" idx="2"/>
          </p:cNvCxnSpPr>
          <p:nvPr/>
        </p:nvCxnSpPr>
        <p:spPr>
          <a:xfrm>
            <a:off x="3596640" y="2357120"/>
            <a:ext cx="1493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6"/>
            <a:endCxn id="7" idx="2"/>
          </p:cNvCxnSpPr>
          <p:nvPr/>
        </p:nvCxnSpPr>
        <p:spPr>
          <a:xfrm>
            <a:off x="7254240" y="2357120"/>
            <a:ext cx="1493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4"/>
            <a:endCxn id="8" idx="0"/>
          </p:cNvCxnSpPr>
          <p:nvPr/>
        </p:nvCxnSpPr>
        <p:spPr>
          <a:xfrm>
            <a:off x="9733280" y="2860040"/>
            <a:ext cx="0" cy="103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ight Brace 17"/>
          <p:cNvSpPr/>
          <p:nvPr/>
        </p:nvSpPr>
        <p:spPr>
          <a:xfrm>
            <a:off x="7335520" y="3302000"/>
            <a:ext cx="345440" cy="20015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p:cNvSpPr/>
          <p:nvPr/>
        </p:nvSpPr>
        <p:spPr>
          <a:xfrm>
            <a:off x="6055360" y="3891280"/>
            <a:ext cx="1076960" cy="670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
        <p:nvSpPr>
          <p:cNvPr id="20" name="Right Arrow 19"/>
          <p:cNvSpPr/>
          <p:nvPr/>
        </p:nvSpPr>
        <p:spPr>
          <a:xfrm rot="10800000">
            <a:off x="4909820" y="3970020"/>
            <a:ext cx="985520" cy="5130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Oval 20"/>
              <p:cNvSpPr/>
              <p:nvPr/>
            </p:nvSpPr>
            <p:spPr>
              <a:xfrm>
                <a:off x="1709420" y="3375660"/>
                <a:ext cx="2687320" cy="6769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t>
                </a:r>
                <a:r>
                  <a:rPr lang="en-US" sz="1600" dirty="0" err="1"/>
                  <a:t>s,a,s</a:t>
                </a:r>
                <a:r>
                  <a:rPr lang="en-US" sz="1600" dirty="0"/>
                  <a:t>’)=</a:t>
                </a:r>
                <a14:m>
                  <m:oMath xmlns:m="http://schemas.openxmlformats.org/officeDocument/2006/math">
                    <m:f>
                      <m:fPr>
                        <m:ctrlPr>
                          <a:rPr lang="en-US" sz="1600" i="1" dirty="0" smtClean="0">
                            <a:latin typeface="Cambria Math" panose="02040503050406030204" pitchFamily="18" charset="0"/>
                          </a:rPr>
                        </m:ctrlPr>
                      </m:fPr>
                      <m:num>
                        <m:r>
                          <a:rPr lang="en-US" sz="1600" i="1" dirty="0">
                            <a:latin typeface="Cambria Math" panose="02040503050406030204" pitchFamily="18" charset="0"/>
                          </a:rPr>
                          <m:t>𝑡𝑖𝑚𝑒𝑠</m:t>
                        </m:r>
                        <m:r>
                          <a:rPr lang="en-US" sz="1600" i="1" dirty="0">
                            <a:latin typeface="Cambria Math" panose="02040503050406030204" pitchFamily="18" charset="0"/>
                          </a:rPr>
                          <m:t>(</m:t>
                        </m:r>
                        <m:r>
                          <a:rPr lang="en-US" sz="1600" i="1" dirty="0" err="1">
                            <a:latin typeface="Cambria Math" panose="02040503050406030204" pitchFamily="18" charset="0"/>
                          </a:rPr>
                          <m:t>𝑠</m:t>
                        </m:r>
                        <m:r>
                          <a:rPr lang="en-US" sz="1600" i="1" dirty="0" err="1">
                            <a:latin typeface="Cambria Math" panose="02040503050406030204" pitchFamily="18" charset="0"/>
                          </a:rPr>
                          <m:t>,</m:t>
                        </m:r>
                        <m:r>
                          <a:rPr lang="en-US" sz="1600" i="1" dirty="0" err="1">
                            <a:latin typeface="Cambria Math" panose="02040503050406030204" pitchFamily="18" charset="0"/>
                          </a:rPr>
                          <m:t>𝑎</m:t>
                        </m:r>
                        <m:r>
                          <a:rPr lang="en-US" sz="1600" i="1" dirty="0" err="1">
                            <a:latin typeface="Cambria Math" panose="02040503050406030204" pitchFamily="18" charset="0"/>
                          </a:rPr>
                          <m:t>,</m:t>
                        </m:r>
                        <m:r>
                          <a:rPr lang="en-US" sz="1600" i="1" dirty="0" err="1">
                            <a:latin typeface="Cambria Math" panose="02040503050406030204" pitchFamily="18" charset="0"/>
                          </a:rPr>
                          <m:t>𝑠</m:t>
                        </m:r>
                        <m:r>
                          <a:rPr lang="en-US" sz="1600" i="1" dirty="0">
                            <a:latin typeface="Cambria Math" panose="02040503050406030204" pitchFamily="18" charset="0"/>
                          </a:rPr>
                          <m:t>’</m:t>
                        </m:r>
                        <m:r>
                          <a:rPr lang="en-US" sz="1600" i="1" dirty="0">
                            <a:latin typeface="Cambria Math" panose="02040503050406030204" pitchFamily="18" charset="0"/>
                          </a:rPr>
                          <m:t>)</m:t>
                        </m:r>
                        <m:r>
                          <m:rPr>
                            <m:nor/>
                          </m:rPr>
                          <a:rPr lang="en-US" sz="1600" dirty="0"/>
                          <m:t> </m:t>
                        </m:r>
                      </m:num>
                      <m:den>
                        <m:r>
                          <a:rPr lang="en-US" sz="1600" b="0" i="1" dirty="0" smtClean="0">
                            <a:latin typeface="Cambria Math" panose="02040503050406030204" pitchFamily="18" charset="0"/>
                          </a:rPr>
                          <m:t>𝑡𝑖𝑚𝑒𝑠</m:t>
                        </m:r>
                        <m:r>
                          <a:rPr lang="en-US" sz="1600" b="0" i="1" dirty="0" smtClean="0">
                            <a:latin typeface="Cambria Math" panose="02040503050406030204" pitchFamily="18" charset="0"/>
                          </a:rPr>
                          <m:t>(</m:t>
                        </m:r>
                        <m:r>
                          <a:rPr lang="en-US" sz="1600" b="0" i="1" dirty="0" smtClean="0">
                            <a:latin typeface="Cambria Math" panose="02040503050406030204" pitchFamily="18" charset="0"/>
                          </a:rPr>
                          <m:t>𝑠</m:t>
                        </m:r>
                        <m:r>
                          <a:rPr lang="en-US" sz="1600" b="0" i="1" dirty="0" smtClean="0">
                            <a:latin typeface="Cambria Math" panose="02040503050406030204" pitchFamily="18" charset="0"/>
                          </a:rPr>
                          <m:t>,</m:t>
                        </m:r>
                        <m:r>
                          <a:rPr lang="en-US" sz="1600" b="0" i="1" dirty="0" smtClean="0">
                            <a:latin typeface="Cambria Math" panose="02040503050406030204" pitchFamily="18" charset="0"/>
                          </a:rPr>
                          <m:t>𝑎</m:t>
                        </m:r>
                        <m:r>
                          <a:rPr lang="en-US" sz="1600" b="0" i="1" dirty="0" smtClean="0">
                            <a:latin typeface="Cambria Math" panose="02040503050406030204" pitchFamily="18" charset="0"/>
                          </a:rPr>
                          <m:t>)</m:t>
                        </m:r>
                      </m:den>
                    </m:f>
                  </m:oMath>
                </a14:m>
                <a:endParaRPr lang="en-US" dirty="0"/>
              </a:p>
            </p:txBody>
          </p:sp>
        </mc:Choice>
        <mc:Fallback xmlns="">
          <p:sp>
            <p:nvSpPr>
              <p:cNvPr id="21" name="Oval 20"/>
              <p:cNvSpPr>
                <a:spLocks noRot="1" noChangeAspect="1" noMove="1" noResize="1" noEditPoints="1" noAdjustHandles="1" noChangeArrowheads="1" noChangeShapeType="1" noTextEdit="1"/>
              </p:cNvSpPr>
              <p:nvPr/>
            </p:nvSpPr>
            <p:spPr>
              <a:xfrm>
                <a:off x="1709420" y="3375660"/>
                <a:ext cx="2687320" cy="67691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1709420" y="4363720"/>
                <a:ext cx="2687320" cy="6769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a:t>
                </a:r>
                <a:r>
                  <a:rPr lang="en-US" sz="1600" dirty="0" err="1"/>
                  <a:t>s,a,s</a:t>
                </a: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1</m:t>
                        </m:r>
                        <m:r>
                          <a:rPr lang="en-US" sz="1600" b="0" i="1" smtClean="0">
                            <a:latin typeface="Cambria Math" panose="02040503050406030204" pitchFamily="18" charset="0"/>
                          </a:rPr>
                          <m:t> </m:t>
                        </m:r>
                        <m:r>
                          <a:rPr lang="en-US" sz="1600" b="0" i="1" smtClean="0">
                            <a:latin typeface="Cambria Math" panose="02040503050406030204" pitchFamily="18" charset="0"/>
                          </a:rPr>
                          <m:t>𝑡𝑜</m:t>
                        </m:r>
                        <m:r>
                          <a:rPr lang="en-US" sz="1600" b="0" i="1" smtClean="0">
                            <a:latin typeface="Cambria Math" panose="02040503050406030204" pitchFamily="18" charset="0"/>
                          </a:rPr>
                          <m:t> </m:t>
                        </m:r>
                        <m:r>
                          <a:rPr lang="en-US" sz="1600" b="0" i="1" smtClean="0">
                            <a:latin typeface="Cambria Math" panose="02040503050406030204" pitchFamily="18" charset="0"/>
                          </a:rPr>
                          <m:t>𝑛</m:t>
                        </m:r>
                      </m:sub>
                    </m:sSub>
                  </m:oMath>
                </a14:m>
                <a:endParaRPr lang="en-US" dirty="0"/>
              </a:p>
            </p:txBody>
          </p:sp>
        </mc:Choice>
        <mc:Fallback xmlns="">
          <p:sp>
            <p:nvSpPr>
              <p:cNvPr id="23" name="Oval 22"/>
              <p:cNvSpPr>
                <a:spLocks noRot="1" noChangeAspect="1" noMove="1" noResize="1" noEditPoints="1" noAdjustHandles="1" noChangeArrowheads="1" noChangeShapeType="1" noTextEdit="1"/>
              </p:cNvSpPr>
              <p:nvPr/>
            </p:nvSpPr>
            <p:spPr>
              <a:xfrm>
                <a:off x="1709420" y="4363720"/>
                <a:ext cx="2687320" cy="676911"/>
              </a:xfrm>
              <a:prstGeom prst="ellipse">
                <a:avLst/>
              </a:prstGeom>
              <a:blipFill rotWithShape="0">
                <a:blip r:embed="rId4"/>
                <a:stretch>
                  <a:fillRect/>
                </a:stretch>
              </a:blipFill>
            </p:spPr>
            <p:txBody>
              <a:bodyPr/>
              <a:lstStyle/>
              <a:p>
                <a:r>
                  <a:rPr lang="en-US">
                    <a:noFill/>
                  </a:rPr>
                  <a:t> </a:t>
                </a:r>
              </a:p>
            </p:txBody>
          </p:sp>
        </mc:Fallback>
      </mc:AlternateContent>
      <p:sp>
        <p:nvSpPr>
          <p:cNvPr id="24" name="Left Brace 23"/>
          <p:cNvSpPr/>
          <p:nvPr/>
        </p:nvSpPr>
        <p:spPr>
          <a:xfrm>
            <a:off x="975360" y="3495040"/>
            <a:ext cx="335280" cy="15455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p:cNvSpPr/>
          <p:nvPr/>
        </p:nvSpPr>
        <p:spPr>
          <a:xfrm>
            <a:off x="4269740" y="5534660"/>
            <a:ext cx="1785620" cy="90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MDP</a:t>
            </a:r>
          </a:p>
        </p:txBody>
      </p:sp>
      <p:cxnSp>
        <p:nvCxnSpPr>
          <p:cNvPr id="27" name="Elbow Connector 26"/>
          <p:cNvCxnSpPr>
            <a:stCxn id="24" idx="1"/>
            <a:endCxn id="25" idx="2"/>
          </p:cNvCxnSpPr>
          <p:nvPr/>
        </p:nvCxnSpPr>
        <p:spPr>
          <a:xfrm rot="10800000" flipH="1" flipV="1">
            <a:off x="975360" y="4267836"/>
            <a:ext cx="3294380" cy="1718944"/>
          </a:xfrm>
          <a:prstGeom prst="bentConnector3">
            <a:avLst>
              <a:gd name="adj1" fmla="val -6939"/>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Left Brace 27"/>
          <p:cNvSpPr/>
          <p:nvPr/>
        </p:nvSpPr>
        <p:spPr>
          <a:xfrm>
            <a:off x="6172200" y="5534660"/>
            <a:ext cx="101600" cy="944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p:cNvSpPr/>
          <p:nvPr/>
        </p:nvSpPr>
        <p:spPr>
          <a:xfrm>
            <a:off x="6461760" y="5509260"/>
            <a:ext cx="1859280" cy="4521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Policy iteration</a:t>
            </a:r>
          </a:p>
        </p:txBody>
      </p:sp>
      <p:sp>
        <p:nvSpPr>
          <p:cNvPr id="31" name="Oval 30"/>
          <p:cNvSpPr/>
          <p:nvPr/>
        </p:nvSpPr>
        <p:spPr>
          <a:xfrm>
            <a:off x="6459220" y="6017261"/>
            <a:ext cx="1859280" cy="4521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value iteration</a:t>
            </a:r>
          </a:p>
        </p:txBody>
      </p:sp>
    </p:spTree>
    <p:extLst>
      <p:ext uri="{BB962C8B-B14F-4D97-AF65-F5344CB8AC3E}">
        <p14:creationId xmlns:p14="http://schemas.microsoft.com/office/powerpoint/2010/main" val="1332805856"/>
      </p:ext>
    </p:extLst>
  </p:cSld>
  <p:clrMapOvr>
    <a:masterClrMapping/>
  </p:clrMapOvr>
  <p:transition spd="slow">
    <p:circl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3495708" y="108482"/>
            <a:ext cx="4354247" cy="173030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Free Policy Evaluation</a:t>
            </a:r>
          </a:p>
        </p:txBody>
      </p:sp>
      <p:sp>
        <p:nvSpPr>
          <p:cNvPr id="3" name="Oval 2">
            <a:extLst>
              <a:ext uri="{FF2B5EF4-FFF2-40B4-BE49-F238E27FC236}">
                <a16:creationId xmlns:a16="http://schemas.microsoft.com/office/drawing/2014/main" id="{477397A2-0F38-4B36-AA42-6185B2DDEEFB}"/>
              </a:ext>
            </a:extLst>
          </p:cNvPr>
          <p:cNvSpPr/>
          <p:nvPr/>
        </p:nvSpPr>
        <p:spPr>
          <a:xfrm>
            <a:off x="1225551" y="2186125"/>
            <a:ext cx="2210540" cy="112746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Samples </a:t>
            </a:r>
          </a:p>
        </p:txBody>
      </p:sp>
      <p:sp>
        <p:nvSpPr>
          <p:cNvPr id="4" name="Rectangle 3">
            <a:extLst>
              <a:ext uri="{FF2B5EF4-FFF2-40B4-BE49-F238E27FC236}">
                <a16:creationId xmlns:a16="http://schemas.microsoft.com/office/drawing/2014/main" id="{374E9369-7DBF-4919-A803-C2E7D01C6C8A}"/>
              </a:ext>
            </a:extLst>
          </p:cNvPr>
          <p:cNvSpPr/>
          <p:nvPr/>
        </p:nvSpPr>
        <p:spPr>
          <a:xfrm>
            <a:off x="4908486" y="2248268"/>
            <a:ext cx="5904515" cy="1003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number of actions agent takes and number of states agent visit and rewards it gets during training in order to reach a certain level of performance</a:t>
            </a:r>
          </a:p>
        </p:txBody>
      </p:sp>
      <p:sp>
        <p:nvSpPr>
          <p:cNvPr id="5" name="Arrow: Right 4">
            <a:extLst>
              <a:ext uri="{FF2B5EF4-FFF2-40B4-BE49-F238E27FC236}">
                <a16:creationId xmlns:a16="http://schemas.microsoft.com/office/drawing/2014/main" id="{37C2DF70-03C8-4CB7-B31B-9572E04AB6D4}"/>
              </a:ext>
            </a:extLst>
          </p:cNvPr>
          <p:cNvSpPr/>
          <p:nvPr/>
        </p:nvSpPr>
        <p:spPr>
          <a:xfrm>
            <a:off x="3630967" y="2607814"/>
            <a:ext cx="985422" cy="284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D7311C4-0B3D-42F9-97DB-B407C01C2EF4}"/>
              </a:ext>
            </a:extLst>
          </p:cNvPr>
          <p:cNvSpPr/>
          <p:nvPr/>
        </p:nvSpPr>
        <p:spPr>
          <a:xfrm>
            <a:off x="1324685" y="4136994"/>
            <a:ext cx="2012272" cy="112746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Samples </a:t>
            </a:r>
            <a:r>
              <a:rPr lang="en-US" dirty="0" err="1"/>
              <a:t>effeciency</a:t>
            </a:r>
            <a:r>
              <a:rPr lang="en-US" dirty="0"/>
              <a:t> </a:t>
            </a:r>
          </a:p>
        </p:txBody>
      </p:sp>
      <p:sp>
        <p:nvSpPr>
          <p:cNvPr id="7" name="Rectangle 6">
            <a:extLst>
              <a:ext uri="{FF2B5EF4-FFF2-40B4-BE49-F238E27FC236}">
                <a16:creationId xmlns:a16="http://schemas.microsoft.com/office/drawing/2014/main" id="{849C2DBE-82B6-48BD-A147-A161270CDE51}"/>
              </a:ext>
            </a:extLst>
          </p:cNvPr>
          <p:cNvSpPr/>
          <p:nvPr/>
        </p:nvSpPr>
        <p:spPr>
          <a:xfrm>
            <a:off x="4736490" y="4110362"/>
            <a:ext cx="6138656" cy="1140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Sample Efficiency denotes the amount of experience that an agent/algorithm needs to generate in an environment (e.g. the number of actions it takes and number of resulting states + rewards it observes) during training in order to reach a certain level of performance. </a:t>
            </a:r>
          </a:p>
        </p:txBody>
      </p:sp>
      <p:sp>
        <p:nvSpPr>
          <p:cNvPr id="8" name="Arrow: Right 7">
            <a:extLst>
              <a:ext uri="{FF2B5EF4-FFF2-40B4-BE49-F238E27FC236}">
                <a16:creationId xmlns:a16="http://schemas.microsoft.com/office/drawing/2014/main" id="{8DB920AF-4472-4531-965B-75FD8DA072C6}"/>
              </a:ext>
            </a:extLst>
          </p:cNvPr>
          <p:cNvSpPr/>
          <p:nvPr/>
        </p:nvSpPr>
        <p:spPr>
          <a:xfrm>
            <a:off x="3630967" y="4545366"/>
            <a:ext cx="985422" cy="284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749074-E04B-442A-9F0F-A1849B3043E3}"/>
              </a:ext>
            </a:extLst>
          </p:cNvPr>
          <p:cNvSpPr/>
          <p:nvPr/>
        </p:nvSpPr>
        <p:spPr>
          <a:xfrm>
            <a:off x="648070" y="5939161"/>
            <a:ext cx="1251751" cy="5592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point</a:t>
            </a:r>
          </a:p>
        </p:txBody>
      </p:sp>
      <p:sp>
        <p:nvSpPr>
          <p:cNvPr id="10" name="TextBox 9">
            <a:extLst>
              <a:ext uri="{FF2B5EF4-FFF2-40B4-BE49-F238E27FC236}">
                <a16:creationId xmlns:a16="http://schemas.microsoft.com/office/drawing/2014/main" id="{B95D53AB-463D-4BAE-B9F9-4B3F2083CE78}"/>
              </a:ext>
            </a:extLst>
          </p:cNvPr>
          <p:cNvSpPr txBox="1"/>
          <p:nvPr/>
        </p:nvSpPr>
        <p:spPr>
          <a:xfrm>
            <a:off x="2330821" y="6074547"/>
            <a:ext cx="3841072" cy="261610"/>
          </a:xfrm>
          <a:prstGeom prst="rect">
            <a:avLst/>
          </a:prstGeom>
          <a:solidFill>
            <a:schemeClr val="accent4">
              <a:lumMod val="60000"/>
              <a:lumOff val="40000"/>
            </a:schemeClr>
          </a:solidFill>
        </p:spPr>
        <p:txBody>
          <a:bodyPr wrap="square" rtlCol="0">
            <a:spAutoFit/>
          </a:bodyPr>
          <a:lstStyle/>
          <a:p>
            <a:r>
              <a:rPr lang="en-US" sz="1100" dirty="0">
                <a:solidFill>
                  <a:srgbClr val="FF0000"/>
                </a:solidFill>
              </a:rPr>
              <a:t>Evolution strategies like algorithms are not sample efficient </a:t>
            </a:r>
          </a:p>
        </p:txBody>
      </p:sp>
      <p:cxnSp>
        <p:nvCxnSpPr>
          <p:cNvPr id="12" name="Straight Arrow Connector 11">
            <a:extLst>
              <a:ext uri="{FF2B5EF4-FFF2-40B4-BE49-F238E27FC236}">
                <a16:creationId xmlns:a16="http://schemas.microsoft.com/office/drawing/2014/main" id="{7955141C-1C85-4F83-9505-CC9FC0CAC149}"/>
              </a:ext>
            </a:extLst>
          </p:cNvPr>
          <p:cNvCxnSpPr>
            <a:stCxn id="9" idx="3"/>
            <a:endCxn id="10" idx="1"/>
          </p:cNvCxnSpPr>
          <p:nvPr/>
        </p:nvCxnSpPr>
        <p:spPr>
          <a:xfrm flipV="1">
            <a:off x="1899821" y="6205352"/>
            <a:ext cx="431000" cy="1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99B81F-4F75-4F26-BBDA-D695B10F4AD0}"/>
              </a:ext>
            </a:extLst>
          </p:cNvPr>
          <p:cNvCxnSpPr>
            <a:stCxn id="10" idx="3"/>
          </p:cNvCxnSpPr>
          <p:nvPr/>
        </p:nvCxnSpPr>
        <p:spPr>
          <a:xfrm>
            <a:off x="6171893" y="6205352"/>
            <a:ext cx="74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4B1A1A-CA16-4EBC-9FB3-3776598CC71E}"/>
              </a:ext>
            </a:extLst>
          </p:cNvPr>
          <p:cNvSpPr/>
          <p:nvPr/>
        </p:nvSpPr>
        <p:spPr>
          <a:xfrm>
            <a:off x="7069151" y="5841507"/>
            <a:ext cx="3687626" cy="65694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rPr>
              <a:t>They don’t use of experiences which they create in their run</a:t>
            </a:r>
          </a:p>
        </p:txBody>
      </p:sp>
    </p:spTree>
    <p:extLst>
      <p:ext uri="{BB962C8B-B14F-4D97-AF65-F5344CB8AC3E}">
        <p14:creationId xmlns:p14="http://schemas.microsoft.com/office/powerpoint/2010/main" val="139487982"/>
      </p:ext>
    </p:extLst>
  </p:cSld>
  <p:clrMapOvr>
    <a:masterClrMapping/>
  </p:clrMapOvr>
  <p:transition spd="slow">
    <p:circl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215865" y="433137"/>
            <a:ext cx="3878981" cy="1251284"/>
          </a:xfrm>
          <a:prstGeom prst="ellipse">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Monte Carlo</a:t>
            </a:r>
          </a:p>
        </p:txBody>
      </p:sp>
      <p:sp>
        <p:nvSpPr>
          <p:cNvPr id="4" name="Oval 3"/>
          <p:cNvSpPr/>
          <p:nvPr/>
        </p:nvSpPr>
        <p:spPr>
          <a:xfrm>
            <a:off x="1145406" y="1934678"/>
            <a:ext cx="2117558"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have agent </a:t>
            </a:r>
          </a:p>
        </p:txBody>
      </p:sp>
      <p:cxnSp>
        <p:nvCxnSpPr>
          <p:cNvPr id="6" name="Elbow Connector 5"/>
          <p:cNvCxnSpPr/>
          <p:nvPr/>
        </p:nvCxnSpPr>
        <p:spPr>
          <a:xfrm rot="5400000">
            <a:off x="4066673" y="-103472"/>
            <a:ext cx="250257" cy="39511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Oval 6"/>
              <p:cNvSpPr/>
              <p:nvPr/>
            </p:nvSpPr>
            <p:spPr>
              <a:xfrm>
                <a:off x="1198345" y="3455470"/>
                <a:ext cx="2011680" cy="11550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have specific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p:txBody>
          </p:sp>
        </mc:Choice>
        <mc:Fallback xmlns="">
          <p:sp>
            <p:nvSpPr>
              <p:cNvPr id="7" name="Oval 6"/>
              <p:cNvSpPr>
                <a:spLocks noRot="1" noChangeAspect="1" noMove="1" noResize="1" noEditPoints="1" noAdjustHandles="1" noChangeArrowheads="1" noChangeShapeType="1" noTextEdit="1"/>
              </p:cNvSpPr>
              <p:nvPr/>
            </p:nvSpPr>
            <p:spPr>
              <a:xfrm>
                <a:off x="1198345" y="3455470"/>
                <a:ext cx="2011680" cy="1155031"/>
              </a:xfrm>
              <a:prstGeom prst="ellipse">
                <a:avLst/>
              </a:prstGeom>
              <a:blipFill rotWithShape="0">
                <a:blip r:embed="rId2"/>
                <a:stretch>
                  <a:fillRect/>
                </a:stretch>
              </a:blipFill>
            </p:spPr>
            <p:txBody>
              <a:bodyPr/>
              <a:lstStyle/>
              <a:p>
                <a:r>
                  <a:rPr lang="en-US">
                    <a:noFill/>
                  </a:rPr>
                  <a:t> </a:t>
                </a:r>
              </a:p>
            </p:txBody>
          </p:sp>
        </mc:Fallback>
      </mc:AlternateContent>
      <p:cxnSp>
        <p:nvCxnSpPr>
          <p:cNvPr id="9" name="Straight Arrow Connector 8"/>
          <p:cNvCxnSpPr>
            <a:stCxn id="4" idx="4"/>
            <a:endCxn id="7" idx="0"/>
          </p:cNvCxnSpPr>
          <p:nvPr/>
        </p:nvCxnSpPr>
        <p:spPr>
          <a:xfrm>
            <a:off x="2204185" y="2849078"/>
            <a:ext cx="0" cy="606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29389" y="5216893"/>
            <a:ext cx="3349592" cy="1328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take action according to our policy until reach end of episode</a:t>
            </a:r>
          </a:p>
        </p:txBody>
      </p:sp>
      <p:cxnSp>
        <p:nvCxnSpPr>
          <p:cNvPr id="12" name="Straight Arrow Connector 11"/>
          <p:cNvCxnSpPr>
            <a:stCxn id="7" idx="4"/>
            <a:endCxn id="10" idx="0"/>
          </p:cNvCxnSpPr>
          <p:nvPr/>
        </p:nvCxnSpPr>
        <p:spPr>
          <a:xfrm>
            <a:off x="2204185" y="4610501"/>
            <a:ext cx="0" cy="606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Oval 12"/>
              <p:cNvSpPr/>
              <p:nvPr/>
            </p:nvSpPr>
            <p:spPr>
              <a:xfrm>
                <a:off x="3946358" y="4870383"/>
                <a:ext cx="1607419" cy="10106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𝐾</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𝜋</m:t>
                      </m:r>
                    </m:oMath>
                  </m:oMathPara>
                </a14:m>
                <a:endParaRPr lang="en-US" sz="1400" dirty="0"/>
              </a:p>
            </p:txBody>
          </p:sp>
        </mc:Choice>
        <mc:Fallback xmlns="">
          <p:sp>
            <p:nvSpPr>
              <p:cNvPr id="13" name="Oval 12"/>
              <p:cNvSpPr>
                <a:spLocks noRot="1" noChangeAspect="1" noMove="1" noResize="1" noEditPoints="1" noAdjustHandles="1" noChangeArrowheads="1" noChangeShapeType="1" noTextEdit="1"/>
              </p:cNvSpPr>
              <p:nvPr/>
            </p:nvSpPr>
            <p:spPr>
              <a:xfrm>
                <a:off x="3946358" y="4870383"/>
                <a:ext cx="1607419" cy="1010653"/>
              </a:xfrm>
              <a:prstGeom prst="ellipse">
                <a:avLst/>
              </a:prstGeom>
              <a:blipFill rotWithShape="0">
                <a:blip r:embed="rId3"/>
                <a:stretch>
                  <a:fillRect/>
                </a:stretch>
              </a:blipFill>
            </p:spPr>
            <p:txBody>
              <a:bodyPr/>
              <a:lstStyle/>
              <a:p>
                <a:r>
                  <a:rPr lang="en-US">
                    <a:noFill/>
                  </a:rPr>
                  <a:t> </a:t>
                </a:r>
              </a:p>
            </p:txBody>
          </p:sp>
        </mc:Fallback>
      </mc:AlternateContent>
      <p:cxnSp>
        <p:nvCxnSpPr>
          <p:cNvPr id="15" name="Straight Arrow Connector 14"/>
          <p:cNvCxnSpPr>
            <a:stCxn id="10" idx="6"/>
            <a:endCxn id="13" idx="2"/>
          </p:cNvCxnSpPr>
          <p:nvPr/>
        </p:nvCxnSpPr>
        <p:spPr>
          <a:xfrm flipV="1">
            <a:off x="3878981" y="5375710"/>
            <a:ext cx="67377" cy="50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ight Arrow 17"/>
          <p:cNvSpPr/>
          <p:nvPr/>
        </p:nvSpPr>
        <p:spPr>
          <a:xfrm>
            <a:off x="8191099" y="800388"/>
            <a:ext cx="1665170" cy="550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Diagram 19"/>
          <p:cNvGraphicFramePr/>
          <p:nvPr>
            <p:extLst>
              <p:ext uri="{D42A27DB-BD31-4B8C-83A1-F6EECF244321}">
                <p14:modId xmlns:p14="http://schemas.microsoft.com/office/powerpoint/2010/main" val="599585512"/>
              </p:ext>
            </p:extLst>
          </p:nvPr>
        </p:nvGraphicFramePr>
        <p:xfrm>
          <a:off x="9952522" y="433137"/>
          <a:ext cx="1867301" cy="13667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Oval 26"/>
          <p:cNvSpPr/>
          <p:nvPr/>
        </p:nvSpPr>
        <p:spPr>
          <a:xfrm>
            <a:off x="5835317" y="4693516"/>
            <a:ext cx="1990023" cy="1364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Compute return for every state which we have seen through episode and update our values </a:t>
            </a:r>
          </a:p>
        </p:txBody>
      </p:sp>
      <p:cxnSp>
        <p:nvCxnSpPr>
          <p:cNvPr id="29" name="Straight Arrow Connector 28"/>
          <p:cNvCxnSpPr>
            <a:stCxn id="13" idx="6"/>
            <a:endCxn id="27" idx="2"/>
          </p:cNvCxnSpPr>
          <p:nvPr/>
        </p:nvCxnSpPr>
        <p:spPr>
          <a:xfrm flipV="1">
            <a:off x="5553777" y="5375708"/>
            <a:ext cx="28154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8566718" y="4913697"/>
                <a:ext cx="3108959" cy="307777"/>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𝛾</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2</m:t>
                          </m:r>
                        </m:sub>
                      </m:sSub>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𝛾</m:t>
                          </m:r>
                        </m:e>
                        <m:sup>
                          <m:r>
                            <a:rPr lang="en-US" sz="1400" b="0" i="1" smtClean="0">
                              <a:latin typeface="Cambria Math" panose="02040503050406030204" pitchFamily="18" charset="0"/>
                            </a:rPr>
                            <m:t>𝑇</m:t>
                          </m:r>
                          <m:r>
                            <a:rPr lang="en-US" sz="1400" b="0" i="1" smtClean="0">
                              <a:latin typeface="Cambria Math" panose="02040503050406030204" pitchFamily="18" charset="0"/>
                            </a:rPr>
                            <m:t>−</m:t>
                          </m:r>
                          <m:r>
                            <a:rPr lang="en-US" sz="1400" b="0" i="1" smtClean="0">
                              <a:latin typeface="Cambria Math" panose="02040503050406030204" pitchFamily="18" charset="0"/>
                            </a:rPr>
                            <m:t>1</m:t>
                          </m:r>
                        </m:sup>
                      </m:sSup>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𝑇</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8566718" y="4913697"/>
                <a:ext cx="3108959" cy="307777"/>
              </a:xfrm>
              <a:prstGeom prst="rect">
                <a:avLst/>
              </a:prstGeom>
              <a:blipFill rotWithShape="0">
                <a:blip r:embed="rId9"/>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8565746" y="5628373"/>
                <a:ext cx="2042732" cy="369332"/>
              </a:xfrm>
              <a:prstGeom prst="rect">
                <a:avLst/>
              </a:prstGeom>
              <a:solidFill>
                <a:srgbClr val="FFFF00"/>
              </a:solidFill>
            </p:spPr>
            <p:txBody>
              <a:bodyPr wrap="square">
                <a:spAutoFit/>
              </a:bodyPr>
              <a:lstStyle/>
              <a:p>
                <a:r>
                  <a:rPr lang="en-US" dirty="0"/>
                  <a:t>V(s)=E</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e>
                    </m:d>
                  </m:oMath>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565746" y="5628373"/>
                <a:ext cx="2042732" cy="369332"/>
              </a:xfrm>
              <a:prstGeom prst="rect">
                <a:avLst/>
              </a:prstGeom>
              <a:blipFill rotWithShape="0">
                <a:blip r:embed="rId10"/>
                <a:stretch>
                  <a:fillRect l="-2388" t="-8197" b="-24590"/>
                </a:stretch>
              </a:blipFill>
            </p:spPr>
            <p:txBody>
              <a:bodyPr/>
              <a:lstStyle/>
              <a:p>
                <a:r>
                  <a:rPr lang="en-US">
                    <a:noFill/>
                  </a:rPr>
                  <a:t> </a:t>
                </a:r>
              </a:p>
            </p:txBody>
          </p:sp>
        </mc:Fallback>
      </mc:AlternateContent>
      <p:sp>
        <p:nvSpPr>
          <p:cNvPr id="53" name="Oval 52"/>
          <p:cNvSpPr/>
          <p:nvPr/>
        </p:nvSpPr>
        <p:spPr>
          <a:xfrm>
            <a:off x="8951495" y="3152274"/>
            <a:ext cx="1953928" cy="68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restart our episode</a:t>
            </a:r>
          </a:p>
        </p:txBody>
      </p:sp>
      <p:cxnSp>
        <p:nvCxnSpPr>
          <p:cNvPr id="63" name="Elbow Connector 62"/>
          <p:cNvCxnSpPr>
            <a:stCxn id="53" idx="2"/>
            <a:endCxn id="10" idx="7"/>
          </p:cNvCxnSpPr>
          <p:nvPr/>
        </p:nvCxnSpPr>
        <p:spPr>
          <a:xfrm rot="10800000" flipV="1">
            <a:off x="3388445" y="3496376"/>
            <a:ext cx="5563050" cy="19150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5149515" y="2059806"/>
            <a:ext cx="2396692" cy="97696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 do this to infinity </a:t>
            </a:r>
          </a:p>
        </p:txBody>
      </p:sp>
      <p:sp>
        <p:nvSpPr>
          <p:cNvPr id="11" name="Right Arrow 10"/>
          <p:cNvSpPr/>
          <p:nvPr/>
        </p:nvSpPr>
        <p:spPr>
          <a:xfrm>
            <a:off x="7733899" y="2284001"/>
            <a:ext cx="1289785" cy="506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ounded Rectangle 15"/>
              <p:cNvSpPr/>
              <p:nvPr/>
            </p:nvSpPr>
            <p:spPr>
              <a:xfrm>
                <a:off x="9211376" y="2059806"/>
                <a:ext cx="2252312" cy="8829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average all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rPr>
                          <m:t>𝑡</m:t>
                        </m:r>
                      </m:sub>
                    </m:sSub>
                  </m:oMath>
                </a14:m>
                <a:r>
                  <a:rPr lang="en-US" sz="1400" dirty="0"/>
                  <a:t> for every state to find value function </a:t>
                </a:r>
              </a:p>
            </p:txBody>
          </p:sp>
        </mc:Choice>
        <mc:Fallback xmlns="">
          <p:sp>
            <p:nvSpPr>
              <p:cNvPr id="16" name="Rounded Rectangle 15"/>
              <p:cNvSpPr>
                <a:spLocks noRot="1" noChangeAspect="1" noMove="1" noResize="1" noEditPoints="1" noAdjustHandles="1" noChangeArrowheads="1" noChangeShapeType="1" noTextEdit="1"/>
              </p:cNvSpPr>
              <p:nvPr/>
            </p:nvSpPr>
            <p:spPr>
              <a:xfrm>
                <a:off x="9211376" y="2059806"/>
                <a:ext cx="2252312" cy="882926"/>
              </a:xfrm>
              <a:prstGeom prst="roundRect">
                <a:avLst/>
              </a:prstGeom>
              <a:blipFill rotWithShape="0">
                <a:blip r:embed="rId11"/>
                <a:stretch>
                  <a:fillRect/>
                </a:stretch>
              </a:blipFill>
            </p:spPr>
            <p:txBody>
              <a:bodyPr/>
              <a:lstStyle/>
              <a:p>
                <a:r>
                  <a:rPr lang="en-US">
                    <a:noFill/>
                  </a:rPr>
                  <a:t> </a:t>
                </a:r>
              </a:p>
            </p:txBody>
          </p:sp>
        </mc:Fallback>
      </mc:AlternateContent>
      <p:cxnSp>
        <p:nvCxnSpPr>
          <p:cNvPr id="24" name="Elbow Connector 23"/>
          <p:cNvCxnSpPr>
            <a:endCxn id="64" idx="2"/>
          </p:cNvCxnSpPr>
          <p:nvPr/>
        </p:nvCxnSpPr>
        <p:spPr>
          <a:xfrm rot="5400000" flipH="1" flipV="1">
            <a:off x="4208647" y="2555508"/>
            <a:ext cx="948087" cy="9336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ight Arrow 24"/>
          <p:cNvSpPr/>
          <p:nvPr/>
        </p:nvSpPr>
        <p:spPr>
          <a:xfrm>
            <a:off x="11574611" y="2361799"/>
            <a:ext cx="423279" cy="28394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p:cNvSpPr/>
              <p:nvPr/>
            </p:nvSpPr>
            <p:spPr>
              <a:xfrm>
                <a:off x="8565746" y="6261697"/>
                <a:ext cx="2695812" cy="338554"/>
              </a:xfrm>
              <a:prstGeom prst="rect">
                <a:avLst/>
              </a:prstGeom>
              <a:solidFill>
                <a:srgbClr val="FFFF00"/>
              </a:solidFill>
            </p:spPr>
            <p:txBody>
              <a:bodyPr wrap="square">
                <a:spAutoFit/>
              </a:bodyPr>
              <a:lstStyle/>
              <a:p>
                <a:r>
                  <a:rPr lang="en-US" sz="1600" dirty="0"/>
                  <a:t>Q(s,a)=E</a:t>
                </a:r>
                <a14:m>
                  <m:oMath xmlns:m="http://schemas.openxmlformats.org/officeDocument/2006/math">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𝑡</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r>
                          <a:rPr lang="en-US" sz="1600" i="1">
                            <a:latin typeface="Cambria Math" panose="02040503050406030204" pitchFamily="18" charset="0"/>
                          </a:rPr>
                          <m:t>=</m:t>
                        </m:r>
                        <m:r>
                          <a:rPr lang="en-US" sz="1600" i="1">
                            <a:latin typeface="Cambria Math" panose="02040503050406030204" pitchFamily="18" charset="0"/>
                          </a:rPr>
                          <m:t>𝑠</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𝑎</m:t>
                        </m:r>
                      </m:e>
                    </m:d>
                  </m:oMath>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8565746" y="6261697"/>
                <a:ext cx="2695812" cy="338554"/>
              </a:xfrm>
              <a:prstGeom prst="rect">
                <a:avLst/>
              </a:prstGeom>
              <a:blipFill rotWithShape="0">
                <a:blip r:embed="rId12"/>
                <a:stretch>
                  <a:fillRect l="-1131" t="-5357" b="-21429"/>
                </a:stretch>
              </a:blipFill>
            </p:spPr>
            <p:txBody>
              <a:bodyPr/>
              <a:lstStyle/>
              <a:p>
                <a:r>
                  <a:rPr lang="en-US">
                    <a:noFill/>
                  </a:rPr>
                  <a:t> </a:t>
                </a:r>
              </a:p>
            </p:txBody>
          </p:sp>
        </mc:Fallback>
      </mc:AlternateContent>
      <p:sp>
        <p:nvSpPr>
          <p:cNvPr id="28" name="Left Brace 27"/>
          <p:cNvSpPr/>
          <p:nvPr/>
        </p:nvSpPr>
        <p:spPr>
          <a:xfrm>
            <a:off x="8263290" y="4913697"/>
            <a:ext cx="158815" cy="16865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Elbow Connector 30"/>
          <p:cNvCxnSpPr>
            <a:stCxn id="27" idx="6"/>
            <a:endCxn id="28" idx="1"/>
          </p:cNvCxnSpPr>
          <p:nvPr/>
        </p:nvCxnSpPr>
        <p:spPr>
          <a:xfrm>
            <a:off x="7825340" y="5375708"/>
            <a:ext cx="437950" cy="3812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ight Brace 32"/>
          <p:cNvSpPr/>
          <p:nvPr/>
        </p:nvSpPr>
        <p:spPr>
          <a:xfrm>
            <a:off x="11675677" y="4913697"/>
            <a:ext cx="45719" cy="16314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Elbow Connector 36"/>
          <p:cNvCxnSpPr>
            <a:endCxn id="53" idx="6"/>
          </p:cNvCxnSpPr>
          <p:nvPr/>
        </p:nvCxnSpPr>
        <p:spPr>
          <a:xfrm rot="16200000" flipV="1">
            <a:off x="10335127" y="4066674"/>
            <a:ext cx="2233061" cy="10924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1"/>
          </p:cNvCxnSpPr>
          <p:nvPr/>
        </p:nvCxnSpPr>
        <p:spPr>
          <a:xfrm>
            <a:off x="11721396" y="5729438"/>
            <a:ext cx="276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192505" y="221380"/>
            <a:ext cx="1848051" cy="64489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Policy evaluation</a:t>
            </a:r>
          </a:p>
        </p:txBody>
      </p:sp>
      <p:sp>
        <p:nvSpPr>
          <p:cNvPr id="5" name="Left Brace 4"/>
          <p:cNvSpPr/>
          <p:nvPr/>
        </p:nvSpPr>
        <p:spPr>
          <a:xfrm>
            <a:off x="8422105" y="5628373"/>
            <a:ext cx="143641" cy="9718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04866551"/>
      </p:ext>
    </p:extLst>
  </p:cSld>
  <p:clrMapOvr>
    <a:masterClrMapping/>
  </p:clrMapOvr>
  <p:transition spd="slow">
    <p:circl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ight Arrow 1"/>
          <p:cNvSpPr/>
          <p:nvPr/>
        </p:nvSpPr>
        <p:spPr>
          <a:xfrm>
            <a:off x="702646" y="409072"/>
            <a:ext cx="1280160" cy="4908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136807" y="182879"/>
            <a:ext cx="2107933" cy="9432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we average</a:t>
            </a:r>
          </a:p>
        </p:txBody>
      </p:sp>
      <p:cxnSp>
        <p:nvCxnSpPr>
          <p:cNvPr id="10" name="Elbow Connector 9"/>
          <p:cNvCxnSpPr>
            <a:stCxn id="4" idx="6"/>
            <a:endCxn id="12" idx="0"/>
          </p:cNvCxnSpPr>
          <p:nvPr/>
        </p:nvCxnSpPr>
        <p:spPr>
          <a:xfrm flipH="1">
            <a:off x="2762449" y="654517"/>
            <a:ext cx="1482291" cy="964932"/>
          </a:xfrm>
          <a:prstGeom prst="bentConnector4">
            <a:avLst>
              <a:gd name="adj1" fmla="val -15422"/>
              <a:gd name="adj2" fmla="val 74439"/>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767589" y="1662762"/>
            <a:ext cx="2839450" cy="89033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every visit Monte Carlo</a:t>
            </a:r>
          </a:p>
        </p:txBody>
      </p:sp>
      <p:sp>
        <p:nvSpPr>
          <p:cNvPr id="12" name="Oval 11"/>
          <p:cNvSpPr/>
          <p:nvPr/>
        </p:nvSpPr>
        <p:spPr>
          <a:xfrm>
            <a:off x="1414912" y="1619449"/>
            <a:ext cx="2695073" cy="97696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first visit Monte Carlo</a:t>
            </a:r>
          </a:p>
        </p:txBody>
      </p:sp>
      <p:cxnSp>
        <p:nvCxnSpPr>
          <p:cNvPr id="15" name="Elbow Connector 14"/>
          <p:cNvCxnSpPr>
            <a:stCxn id="4" idx="6"/>
            <a:endCxn id="11" idx="0"/>
          </p:cNvCxnSpPr>
          <p:nvPr/>
        </p:nvCxnSpPr>
        <p:spPr>
          <a:xfrm>
            <a:off x="4244740" y="654517"/>
            <a:ext cx="4942574" cy="10082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063590" y="3089708"/>
            <a:ext cx="3397717" cy="459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every episode when first time we see some specific state like (s)</a:t>
            </a:r>
          </a:p>
        </p:txBody>
      </p:sp>
      <p:sp>
        <p:nvSpPr>
          <p:cNvPr id="23" name="Rectangle 22"/>
          <p:cNvSpPr/>
          <p:nvPr/>
        </p:nvSpPr>
        <p:spPr>
          <a:xfrm>
            <a:off x="1063590" y="3752648"/>
            <a:ext cx="3397717" cy="41388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Counter(s)=Counter(s)+1</a:t>
            </a:r>
          </a:p>
        </p:txBody>
      </p:sp>
      <mc:AlternateContent xmlns:mc="http://schemas.openxmlformats.org/markup-compatibility/2006" xmlns:a14="http://schemas.microsoft.com/office/drawing/2010/main">
        <mc:Choice Requires="a14">
          <p:sp>
            <p:nvSpPr>
              <p:cNvPr id="24" name="Rectangle 23"/>
              <p:cNvSpPr/>
              <p:nvPr/>
            </p:nvSpPr>
            <p:spPr>
              <a:xfrm>
                <a:off x="1050355" y="4795783"/>
                <a:ext cx="3397717" cy="389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sum(s)=Total sum(s)+</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t>(s)</a:t>
                </a:r>
              </a:p>
            </p:txBody>
          </p:sp>
        </mc:Choice>
        <mc:Fallback xmlns="">
          <p:sp>
            <p:nvSpPr>
              <p:cNvPr id="24" name="Rectangle 23"/>
              <p:cNvSpPr>
                <a:spLocks noRot="1" noChangeAspect="1" noMove="1" noResize="1" noEditPoints="1" noAdjustHandles="1" noChangeArrowheads="1" noChangeShapeType="1" noTextEdit="1"/>
              </p:cNvSpPr>
              <p:nvPr/>
            </p:nvSpPr>
            <p:spPr>
              <a:xfrm>
                <a:off x="1050355" y="4795783"/>
                <a:ext cx="3397717" cy="389823"/>
              </a:xfrm>
              <a:prstGeom prst="rect">
                <a:avLst/>
              </a:prstGeom>
              <a:blipFill rotWithShape="0">
                <a:blip r:embed="rId2"/>
                <a:stretch>
                  <a:fillRect t="-4545" b="-196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1063590" y="4341592"/>
                <a:ext cx="3371249" cy="27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 compute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𝐺</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𝛾</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2</m:t>
                        </m:r>
                      </m:sub>
                    </m:sSub>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𝛾</m:t>
                        </m:r>
                      </m:e>
                      <m:sup>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1</m:t>
                        </m:r>
                      </m:sup>
                    </m:sSup>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𝑇</m:t>
                        </m:r>
                      </m:sub>
                    </m:sSub>
                  </m:oMath>
                </a14:m>
                <a:r>
                  <a:rPr lang="en-US" dirty="0"/>
                  <a:t> </a:t>
                </a:r>
              </a:p>
            </p:txBody>
          </p:sp>
        </mc:Choice>
        <mc:Fallback xmlns="">
          <p:sp>
            <p:nvSpPr>
              <p:cNvPr id="25" name="Rectangle 24"/>
              <p:cNvSpPr>
                <a:spLocks noRot="1" noChangeAspect="1" noMove="1" noResize="1" noEditPoints="1" noAdjustHandles="1" noChangeArrowheads="1" noChangeShapeType="1" noTextEdit="1"/>
              </p:cNvSpPr>
              <p:nvPr/>
            </p:nvSpPr>
            <p:spPr>
              <a:xfrm>
                <a:off x="1063590" y="4341592"/>
                <a:ext cx="3371249" cy="279133"/>
              </a:xfrm>
              <a:prstGeom prst="rect">
                <a:avLst/>
              </a:prstGeom>
              <a:blipFill rotWithShape="0">
                <a:blip r:embed="rId3"/>
                <a:stretch>
                  <a:fillRect b="-22917"/>
                </a:stretch>
              </a:blipFill>
            </p:spPr>
            <p:txBody>
              <a:bodyPr/>
              <a:lstStyle/>
              <a:p>
                <a:r>
                  <a:rPr lang="en-US">
                    <a:noFill/>
                  </a:rPr>
                  <a:t> </a:t>
                </a:r>
              </a:p>
            </p:txBody>
          </p:sp>
        </mc:Fallback>
      </mc:AlternateContent>
      <p:sp>
        <p:nvSpPr>
          <p:cNvPr id="26" name="Rectangle 25"/>
          <p:cNvSpPr/>
          <p:nvPr/>
        </p:nvSpPr>
        <p:spPr>
          <a:xfrm>
            <a:off x="1050355" y="5344423"/>
            <a:ext cx="3371249" cy="327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average</a:t>
            </a:r>
          </a:p>
        </p:txBody>
      </p:sp>
      <p:sp>
        <p:nvSpPr>
          <p:cNvPr id="27" name="Rectangle 26"/>
          <p:cNvSpPr/>
          <p:nvPr/>
        </p:nvSpPr>
        <p:spPr>
          <a:xfrm>
            <a:off x="1050355" y="5802829"/>
            <a:ext cx="3371249" cy="317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V(s)=Total sum(s)/counter(s)</a:t>
            </a:r>
          </a:p>
        </p:txBody>
      </p:sp>
      <mc:AlternateContent xmlns:mc="http://schemas.openxmlformats.org/markup-compatibility/2006" xmlns:a14="http://schemas.microsoft.com/office/drawing/2010/main">
        <mc:Choice Requires="a14">
          <p:graphicFrame>
            <p:nvGraphicFramePr>
              <p:cNvPr id="40" name="Diagram 39"/>
              <p:cNvGraphicFramePr/>
              <p:nvPr>
                <p:extLst>
                  <p:ext uri="{D42A27DB-BD31-4B8C-83A1-F6EECF244321}">
                    <p14:modId xmlns:p14="http://schemas.microsoft.com/office/powerpoint/2010/main" val="1955245370"/>
                  </p:ext>
                </p:extLst>
              </p:nvPr>
            </p:nvGraphicFramePr>
            <p:xfrm>
              <a:off x="5218095" y="4764498"/>
              <a:ext cx="1857676" cy="1197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0" name="Diagram 39"/>
              <p:cNvGraphicFramePr/>
              <p:nvPr>
                <p:extLst>
                  <p:ext uri="{D42A27DB-BD31-4B8C-83A1-F6EECF244321}">
                    <p14:modId xmlns:p14="http://schemas.microsoft.com/office/powerpoint/2010/main" val="1955245370"/>
                  </p:ext>
                </p:extLst>
              </p:nvPr>
            </p:nvGraphicFramePr>
            <p:xfrm>
              <a:off x="5218095" y="4764498"/>
              <a:ext cx="1857676" cy="11971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mc:AlternateContent xmlns:mc="http://schemas.openxmlformats.org/markup-compatibility/2006" xmlns:a14="http://schemas.microsoft.com/office/drawing/2010/main">
        <mc:Choice Requires="a14">
          <p:sp>
            <p:nvSpPr>
              <p:cNvPr id="43" name="Rectangle 42"/>
              <p:cNvSpPr/>
              <p:nvPr/>
            </p:nvSpPr>
            <p:spPr>
              <a:xfrm>
                <a:off x="5309534" y="4016140"/>
                <a:ext cx="1674796" cy="45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a:t>
                </a:r>
                <a:r>
                  <a:rPr lang="en-US" dirty="0">
                    <a:sym typeface="Wingdings" panose="05000000000000000000" pitchFamily="2" charset="2"/>
                  </a:rPr>
                  <a:t></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𝑣</m:t>
                        </m:r>
                      </m:e>
                      <m:sub>
                        <m:r>
                          <a:rPr lang="en-US" i="1" smtClean="0">
                            <a:latin typeface="Cambria Math" panose="02040503050406030204" pitchFamily="18" charset="0"/>
                            <a:ea typeface="Cambria Math" panose="02040503050406030204" pitchFamily="18" charset="0"/>
                            <a:sym typeface="Wingdings" panose="05000000000000000000" pitchFamily="2" charset="2"/>
                          </a:rPr>
                          <m:t>𝜋</m:t>
                        </m:r>
                      </m:sub>
                    </m:sSub>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𝑠</m:t>
                    </m:r>
                    <m:r>
                      <a:rPr lang="en-US" b="0" i="1" smtClean="0">
                        <a:latin typeface="Cambria Math" panose="02040503050406030204" pitchFamily="18" charset="0"/>
                        <a:sym typeface="Wingdings" panose="05000000000000000000" pitchFamily="2" charset="2"/>
                      </a:rPr>
                      <m:t>)</m:t>
                    </m:r>
                  </m:oMath>
                </a14:m>
                <a:endParaRPr lang="en-US" dirty="0"/>
              </a:p>
            </p:txBody>
          </p:sp>
        </mc:Choice>
        <mc:Fallback xmlns="">
          <p:sp>
            <p:nvSpPr>
              <p:cNvPr id="43" name="Rectangle 42"/>
              <p:cNvSpPr>
                <a:spLocks noRot="1" noChangeAspect="1" noMove="1" noResize="1" noEditPoints="1" noAdjustHandles="1" noChangeArrowheads="1" noChangeShapeType="1" noTextEdit="1"/>
              </p:cNvSpPr>
              <p:nvPr/>
            </p:nvSpPr>
            <p:spPr>
              <a:xfrm>
                <a:off x="5309534" y="4016140"/>
                <a:ext cx="1674796" cy="454190"/>
              </a:xfrm>
              <a:prstGeom prst="rect">
                <a:avLst/>
              </a:prstGeom>
              <a:blipFill rotWithShape="0">
                <a:blip r:embed="rId13"/>
                <a:stretch>
                  <a:fillRect b="-10526"/>
                </a:stretch>
              </a:blipFill>
            </p:spPr>
            <p:txBody>
              <a:bodyPr/>
              <a:lstStyle/>
              <a:p>
                <a:r>
                  <a:rPr lang="en-US">
                    <a:noFill/>
                  </a:rPr>
                  <a:t> </a:t>
                </a:r>
              </a:p>
            </p:txBody>
          </p:sp>
        </mc:Fallback>
      </mc:AlternateContent>
      <p:cxnSp>
        <p:nvCxnSpPr>
          <p:cNvPr id="45" name="Elbow Connector 44"/>
          <p:cNvCxnSpPr>
            <a:stCxn id="27" idx="2"/>
            <a:endCxn id="40" idx="2"/>
          </p:cNvCxnSpPr>
          <p:nvPr/>
        </p:nvCxnSpPr>
        <p:spPr>
          <a:xfrm rot="5400000" flipH="1" flipV="1">
            <a:off x="4362047" y="4335578"/>
            <a:ext cx="158817" cy="3410953"/>
          </a:xfrm>
          <a:prstGeom prst="bentConnector3">
            <a:avLst>
              <a:gd name="adj1" fmla="val -143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3" idx="2"/>
          </p:cNvCxnSpPr>
          <p:nvPr/>
        </p:nvCxnSpPr>
        <p:spPr>
          <a:xfrm flipV="1">
            <a:off x="6146932" y="4470330"/>
            <a:ext cx="0" cy="325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43" idx="0"/>
            <a:endCxn id="20" idx="0"/>
          </p:cNvCxnSpPr>
          <p:nvPr/>
        </p:nvCxnSpPr>
        <p:spPr>
          <a:xfrm rot="16200000" flipV="1">
            <a:off x="3991475" y="1860682"/>
            <a:ext cx="926432" cy="3384483"/>
          </a:xfrm>
          <a:prstGeom prst="bentConnector3">
            <a:avLst>
              <a:gd name="adj1" fmla="val 124675"/>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7767589" y="3089707"/>
            <a:ext cx="3397717" cy="459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every episode when every time we see some specific state like (s)</a:t>
            </a:r>
          </a:p>
        </p:txBody>
      </p:sp>
      <p:sp>
        <p:nvSpPr>
          <p:cNvPr id="58" name="Rectangle 57"/>
          <p:cNvSpPr/>
          <p:nvPr/>
        </p:nvSpPr>
        <p:spPr>
          <a:xfrm>
            <a:off x="7767589" y="3752647"/>
            <a:ext cx="3397717" cy="41388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Counter(s)=Counter(s)+1</a:t>
            </a:r>
          </a:p>
          <a:p>
            <a:pPr algn="ctr"/>
            <a:r>
              <a:rPr lang="en-US" sz="1200" dirty="0"/>
              <a:t>(We could do this many times in one episode)</a:t>
            </a:r>
          </a:p>
        </p:txBody>
      </p:sp>
      <mc:AlternateContent xmlns:mc="http://schemas.openxmlformats.org/markup-compatibility/2006" xmlns:a14="http://schemas.microsoft.com/office/drawing/2010/main">
        <mc:Choice Requires="a14">
          <p:sp>
            <p:nvSpPr>
              <p:cNvPr id="59" name="Rectangle 58"/>
              <p:cNvSpPr/>
              <p:nvPr/>
            </p:nvSpPr>
            <p:spPr>
              <a:xfrm>
                <a:off x="7714651" y="4990694"/>
                <a:ext cx="3397717" cy="389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sum(s)=Total sum(s)+</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𝐺</m:t>
                        </m:r>
                      </m:e>
                      <m:sub>
                        <m:r>
                          <a:rPr lang="en-US" sz="1200" i="1">
                            <a:latin typeface="Cambria Math" panose="02040503050406030204" pitchFamily="18" charset="0"/>
                          </a:rPr>
                          <m:t>𝑡</m:t>
                        </m:r>
                      </m:sub>
                    </m:sSub>
                  </m:oMath>
                </a14:m>
                <a:r>
                  <a:rPr lang="en-US" sz="1200" dirty="0"/>
                  <a:t>(s)+</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𝐺</m:t>
                        </m:r>
                      </m:e>
                      <m:sub>
                        <m:r>
                          <a:rPr lang="en-US" sz="1200" i="1">
                            <a:latin typeface="Cambria Math" panose="02040503050406030204" pitchFamily="18" charset="0"/>
                          </a:rPr>
                          <m:t>𝑡</m:t>
                        </m:r>
                      </m:sub>
                    </m:sSub>
                  </m:oMath>
                </a14:m>
                <a:r>
                  <a:rPr lang="en-US" sz="1200" dirty="0"/>
                  <a:t>(s)+..</a:t>
                </a:r>
              </a:p>
              <a:p>
                <a:pPr algn="ctr"/>
                <a:r>
                  <a:rPr lang="en-US" sz="1200" dirty="0"/>
                  <a:t>(just one time)</a:t>
                </a:r>
              </a:p>
            </p:txBody>
          </p:sp>
        </mc:Choice>
        <mc:Fallback xmlns="">
          <p:sp>
            <p:nvSpPr>
              <p:cNvPr id="59" name="Rectangle 58"/>
              <p:cNvSpPr>
                <a:spLocks noRot="1" noChangeAspect="1" noMove="1" noResize="1" noEditPoints="1" noAdjustHandles="1" noChangeArrowheads="1" noChangeShapeType="1" noTextEdit="1"/>
              </p:cNvSpPr>
              <p:nvPr/>
            </p:nvSpPr>
            <p:spPr>
              <a:xfrm>
                <a:off x="7714651" y="4990694"/>
                <a:ext cx="3397717" cy="389823"/>
              </a:xfrm>
              <a:prstGeom prst="rect">
                <a:avLst/>
              </a:prstGeom>
              <a:blipFill rotWithShape="0">
                <a:blip r:embed="rId14"/>
                <a:stretch>
                  <a:fillRect t="-757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7741119" y="4299780"/>
                <a:ext cx="3424187" cy="55766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a:p>
                <a:pPr algn="ctr"/>
                <a:endParaRPr lang="en-US" sz="1000" dirty="0"/>
              </a:p>
              <a:p>
                <a:pPr algn="ctr"/>
                <a:r>
                  <a:rPr lang="en-US" sz="1000" dirty="0"/>
                  <a:t>We compute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𝐺</m:t>
                        </m:r>
                      </m:e>
                      <m:sub>
                        <m:r>
                          <a:rPr lang="en-US" sz="1000" i="1">
                            <a:latin typeface="Cambria Math" panose="02040503050406030204" pitchFamily="18" charset="0"/>
                          </a:rPr>
                          <m:t>𝑡</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𝑡</m:t>
                        </m:r>
                        <m:r>
                          <a:rPr lang="en-US" sz="1000" i="1">
                            <a:latin typeface="Cambria Math" panose="02040503050406030204" pitchFamily="18" charset="0"/>
                          </a:rPr>
                          <m:t>+</m:t>
                        </m:r>
                        <m:r>
                          <a:rPr lang="en-US" sz="1000" i="1">
                            <a:latin typeface="Cambria Math" panose="02040503050406030204" pitchFamily="18" charset="0"/>
                          </a:rPr>
                          <m:t>1</m:t>
                        </m:r>
                      </m:sub>
                    </m:sSub>
                    <m:r>
                      <a:rPr lang="en-US" sz="1000" i="1">
                        <a:latin typeface="Cambria Math" panose="02040503050406030204" pitchFamily="18" charset="0"/>
                      </a:rPr>
                      <m:t>+</m:t>
                    </m:r>
                    <m:r>
                      <a:rPr lang="en-US" sz="1000" i="1">
                        <a:latin typeface="Cambria Math" panose="02040503050406030204" pitchFamily="18" charset="0"/>
                        <a:ea typeface="Cambria Math" panose="02040503050406030204" pitchFamily="18" charset="0"/>
                      </a:rPr>
                      <m:t>𝛾</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𝑡</m:t>
                        </m:r>
                        <m:r>
                          <a:rPr lang="en-US" sz="1000" i="1">
                            <a:latin typeface="Cambria Math" panose="02040503050406030204" pitchFamily="18" charset="0"/>
                          </a:rPr>
                          <m:t>+</m:t>
                        </m:r>
                        <m:r>
                          <a:rPr lang="en-US" sz="1000" i="1">
                            <a:latin typeface="Cambria Math" panose="02040503050406030204" pitchFamily="18" charset="0"/>
                          </a:rPr>
                          <m:t>2</m:t>
                        </m:r>
                      </m:sub>
                    </m:sSub>
                    <m:r>
                      <a:rPr lang="en-US" sz="1000" i="1">
                        <a:latin typeface="Cambria Math" panose="02040503050406030204" pitchFamily="18" charset="0"/>
                      </a:rPr>
                      <m:t>+…</m:t>
                    </m:r>
                    <m:sSup>
                      <m:sSupPr>
                        <m:ctrlPr>
                          <a:rPr lang="en-US" sz="1000" i="1">
                            <a:latin typeface="Cambria Math" panose="02040503050406030204" pitchFamily="18" charset="0"/>
                          </a:rPr>
                        </m:ctrlPr>
                      </m:sSupPr>
                      <m:e>
                        <m:r>
                          <a:rPr lang="en-US" sz="1000" i="1">
                            <a:latin typeface="Cambria Math" panose="02040503050406030204" pitchFamily="18" charset="0"/>
                            <a:ea typeface="Cambria Math" panose="02040503050406030204" pitchFamily="18" charset="0"/>
                          </a:rPr>
                          <m:t>𝛾</m:t>
                        </m:r>
                      </m:e>
                      <m:sup>
                        <m:r>
                          <a:rPr lang="en-US" sz="1000" i="1">
                            <a:latin typeface="Cambria Math" panose="02040503050406030204" pitchFamily="18" charset="0"/>
                          </a:rPr>
                          <m:t>𝑇</m:t>
                        </m:r>
                        <m:r>
                          <a:rPr lang="en-US" sz="1000" i="1">
                            <a:latin typeface="Cambria Math" panose="02040503050406030204" pitchFamily="18" charset="0"/>
                          </a:rPr>
                          <m:t>−</m:t>
                        </m:r>
                        <m:r>
                          <a:rPr lang="en-US" sz="1000" i="1">
                            <a:latin typeface="Cambria Math" panose="02040503050406030204" pitchFamily="18" charset="0"/>
                          </a:rPr>
                          <m:t>1</m:t>
                        </m:r>
                      </m:sup>
                    </m:sSup>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𝑇</m:t>
                        </m:r>
                      </m:sub>
                    </m:sSub>
                  </m:oMath>
                </a14:m>
                <a:endParaRPr lang="en-US" sz="1000" dirty="0"/>
              </a:p>
              <a:p>
                <a:pPr algn="ctr"/>
                <a:r>
                  <a:rPr lang="en-US" sz="1050" dirty="0"/>
                  <a:t>(We could do this many times in one episode)</a:t>
                </a:r>
              </a:p>
              <a:p>
                <a:pPr algn="ctr"/>
                <a:r>
                  <a:rPr lang="en-US" dirty="0"/>
                  <a:t> </a:t>
                </a:r>
              </a:p>
            </p:txBody>
          </p:sp>
        </mc:Choice>
        <mc:Fallback xmlns="">
          <p:sp>
            <p:nvSpPr>
              <p:cNvPr id="60" name="Rectangle 59"/>
              <p:cNvSpPr>
                <a:spLocks noRot="1" noChangeAspect="1" noMove="1" noResize="1" noEditPoints="1" noAdjustHandles="1" noChangeArrowheads="1" noChangeShapeType="1" noTextEdit="1"/>
              </p:cNvSpPr>
              <p:nvPr/>
            </p:nvSpPr>
            <p:spPr>
              <a:xfrm>
                <a:off x="7741119" y="4299780"/>
                <a:ext cx="3424187" cy="557668"/>
              </a:xfrm>
              <a:prstGeom prst="rect">
                <a:avLst/>
              </a:prstGeom>
              <a:blipFill rotWithShape="0">
                <a:blip r:embed="rId15"/>
                <a:stretch>
                  <a:fillRect/>
                </a:stretch>
              </a:blipFill>
            </p:spPr>
            <p:txBody>
              <a:bodyPr/>
              <a:lstStyle/>
              <a:p>
                <a:r>
                  <a:rPr lang="en-US">
                    <a:noFill/>
                  </a:rPr>
                  <a:t> </a:t>
                </a:r>
              </a:p>
            </p:txBody>
          </p:sp>
        </mc:Fallback>
      </mc:AlternateContent>
      <p:sp>
        <p:nvSpPr>
          <p:cNvPr id="61" name="Rectangle 60"/>
          <p:cNvSpPr/>
          <p:nvPr/>
        </p:nvSpPr>
        <p:spPr>
          <a:xfrm>
            <a:off x="7741119" y="5571822"/>
            <a:ext cx="3371249" cy="327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average</a:t>
            </a:r>
          </a:p>
        </p:txBody>
      </p:sp>
      <p:sp>
        <p:nvSpPr>
          <p:cNvPr id="64" name="Rectangle 63"/>
          <p:cNvSpPr/>
          <p:nvPr/>
        </p:nvSpPr>
        <p:spPr>
          <a:xfrm>
            <a:off x="7717053" y="6041055"/>
            <a:ext cx="3371249" cy="317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V(s)=Total sum(s)/counter(s)</a:t>
            </a:r>
          </a:p>
        </p:txBody>
      </p:sp>
      <p:cxnSp>
        <p:nvCxnSpPr>
          <p:cNvPr id="68" name="Elbow Connector 67"/>
          <p:cNvCxnSpPr>
            <a:stCxn id="64" idx="2"/>
            <a:endCxn id="40" idx="2"/>
          </p:cNvCxnSpPr>
          <p:nvPr/>
        </p:nvCxnSpPr>
        <p:spPr>
          <a:xfrm rot="5400000" flipH="1">
            <a:off x="7576284" y="4532296"/>
            <a:ext cx="397043" cy="3255745"/>
          </a:xfrm>
          <a:prstGeom prst="bentConnector3">
            <a:avLst>
              <a:gd name="adj1" fmla="val -575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endCxn id="57" idx="0"/>
          </p:cNvCxnSpPr>
          <p:nvPr/>
        </p:nvCxnSpPr>
        <p:spPr>
          <a:xfrm>
            <a:off x="6146932" y="2868328"/>
            <a:ext cx="3319516" cy="2213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5236143" y="1222408"/>
            <a:ext cx="1626670" cy="991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function</a:t>
            </a:r>
          </a:p>
        </p:txBody>
      </p:sp>
      <p:cxnSp>
        <p:nvCxnSpPr>
          <p:cNvPr id="5" name="Elbow Connector 4"/>
          <p:cNvCxnSpPr>
            <a:stCxn id="71" idx="2"/>
            <a:endCxn id="12" idx="6"/>
          </p:cNvCxnSpPr>
          <p:nvPr/>
        </p:nvCxnSpPr>
        <p:spPr>
          <a:xfrm rot="10800000" flipV="1">
            <a:off x="4109985" y="1718109"/>
            <a:ext cx="1126158" cy="3898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stCxn id="71" idx="6"/>
            <a:endCxn id="11" idx="2"/>
          </p:cNvCxnSpPr>
          <p:nvPr/>
        </p:nvCxnSpPr>
        <p:spPr>
          <a:xfrm>
            <a:off x="6862813" y="1718110"/>
            <a:ext cx="904776" cy="3898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2" idx="4"/>
            <a:endCxn id="20" idx="0"/>
          </p:cNvCxnSpPr>
          <p:nvPr/>
        </p:nvCxnSpPr>
        <p:spPr>
          <a:xfrm>
            <a:off x="2762449" y="2596413"/>
            <a:ext cx="0" cy="493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1" idx="4"/>
            <a:endCxn id="57" idx="0"/>
          </p:cNvCxnSpPr>
          <p:nvPr/>
        </p:nvCxnSpPr>
        <p:spPr>
          <a:xfrm rot="16200000" flipH="1">
            <a:off x="9058577" y="2681836"/>
            <a:ext cx="536608" cy="2791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590093"/>
      </p:ext>
    </p:extLst>
  </p:cSld>
  <p:clrMapOvr>
    <a:masterClrMapping/>
  </p:clrMapOvr>
  <p:transition spd="slow">
    <p:circl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ight Arrow 1"/>
          <p:cNvSpPr/>
          <p:nvPr/>
        </p:nvSpPr>
        <p:spPr>
          <a:xfrm>
            <a:off x="702646" y="409072"/>
            <a:ext cx="1280160" cy="4908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136807" y="182879"/>
            <a:ext cx="2107933" cy="9432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we average</a:t>
            </a:r>
          </a:p>
        </p:txBody>
      </p:sp>
      <p:cxnSp>
        <p:nvCxnSpPr>
          <p:cNvPr id="10" name="Elbow Connector 9"/>
          <p:cNvCxnSpPr>
            <a:stCxn id="4" idx="6"/>
            <a:endCxn id="12" idx="0"/>
          </p:cNvCxnSpPr>
          <p:nvPr/>
        </p:nvCxnSpPr>
        <p:spPr>
          <a:xfrm flipH="1">
            <a:off x="2762449" y="654517"/>
            <a:ext cx="1482291" cy="964932"/>
          </a:xfrm>
          <a:prstGeom prst="bentConnector4">
            <a:avLst>
              <a:gd name="adj1" fmla="val -15422"/>
              <a:gd name="adj2" fmla="val 74439"/>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767589" y="1662762"/>
            <a:ext cx="2839450" cy="89033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every visit Monte Carlo</a:t>
            </a:r>
          </a:p>
        </p:txBody>
      </p:sp>
      <p:sp>
        <p:nvSpPr>
          <p:cNvPr id="12" name="Oval 11"/>
          <p:cNvSpPr/>
          <p:nvPr/>
        </p:nvSpPr>
        <p:spPr>
          <a:xfrm>
            <a:off x="1414912" y="1619449"/>
            <a:ext cx="2695073" cy="97696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first visit Monte Carlo</a:t>
            </a:r>
          </a:p>
        </p:txBody>
      </p:sp>
      <p:cxnSp>
        <p:nvCxnSpPr>
          <p:cNvPr id="15" name="Elbow Connector 14"/>
          <p:cNvCxnSpPr>
            <a:stCxn id="4" idx="6"/>
            <a:endCxn id="11" idx="0"/>
          </p:cNvCxnSpPr>
          <p:nvPr/>
        </p:nvCxnSpPr>
        <p:spPr>
          <a:xfrm>
            <a:off x="4244740" y="654517"/>
            <a:ext cx="4942574" cy="10082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063590" y="3089708"/>
            <a:ext cx="3397717" cy="459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 every episode when first time we see some specific state and action like (s,a)</a:t>
            </a:r>
          </a:p>
        </p:txBody>
      </p:sp>
      <p:sp>
        <p:nvSpPr>
          <p:cNvPr id="23" name="Rectangle 22"/>
          <p:cNvSpPr/>
          <p:nvPr/>
        </p:nvSpPr>
        <p:spPr>
          <a:xfrm>
            <a:off x="1063590" y="3752648"/>
            <a:ext cx="3397717" cy="41388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Counter(s)=Counter(s)+1</a:t>
            </a:r>
          </a:p>
        </p:txBody>
      </p:sp>
      <mc:AlternateContent xmlns:mc="http://schemas.openxmlformats.org/markup-compatibility/2006" xmlns:a14="http://schemas.microsoft.com/office/drawing/2010/main">
        <mc:Choice Requires="a14">
          <p:sp>
            <p:nvSpPr>
              <p:cNvPr id="24" name="Rectangle 23"/>
              <p:cNvSpPr/>
              <p:nvPr/>
            </p:nvSpPr>
            <p:spPr>
              <a:xfrm>
                <a:off x="1050355" y="4795783"/>
                <a:ext cx="3397717" cy="389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sum(s)=Total sum(s)+</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t>(s)</a:t>
                </a:r>
              </a:p>
            </p:txBody>
          </p:sp>
        </mc:Choice>
        <mc:Fallback xmlns="">
          <p:sp>
            <p:nvSpPr>
              <p:cNvPr id="24" name="Rectangle 23"/>
              <p:cNvSpPr>
                <a:spLocks noRot="1" noChangeAspect="1" noMove="1" noResize="1" noEditPoints="1" noAdjustHandles="1" noChangeArrowheads="1" noChangeShapeType="1" noTextEdit="1"/>
              </p:cNvSpPr>
              <p:nvPr/>
            </p:nvSpPr>
            <p:spPr>
              <a:xfrm>
                <a:off x="1050355" y="4795783"/>
                <a:ext cx="3397717" cy="389823"/>
              </a:xfrm>
              <a:prstGeom prst="rect">
                <a:avLst/>
              </a:prstGeom>
              <a:blipFill rotWithShape="0">
                <a:blip r:embed="rId2"/>
                <a:stretch>
                  <a:fillRect t="-4545" b="-196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1063590" y="4341592"/>
                <a:ext cx="3371249" cy="27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 compute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𝐺</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𝛾</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2</m:t>
                        </m:r>
                      </m:sub>
                    </m:sSub>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𝛾</m:t>
                        </m:r>
                      </m:e>
                      <m:sup>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1</m:t>
                        </m:r>
                      </m:sup>
                    </m:sSup>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𝑇</m:t>
                        </m:r>
                      </m:sub>
                    </m:sSub>
                  </m:oMath>
                </a14:m>
                <a:r>
                  <a:rPr lang="en-US" dirty="0"/>
                  <a:t> </a:t>
                </a:r>
              </a:p>
            </p:txBody>
          </p:sp>
        </mc:Choice>
        <mc:Fallback xmlns="">
          <p:sp>
            <p:nvSpPr>
              <p:cNvPr id="25" name="Rectangle 24"/>
              <p:cNvSpPr>
                <a:spLocks noRot="1" noChangeAspect="1" noMove="1" noResize="1" noEditPoints="1" noAdjustHandles="1" noChangeArrowheads="1" noChangeShapeType="1" noTextEdit="1"/>
              </p:cNvSpPr>
              <p:nvPr/>
            </p:nvSpPr>
            <p:spPr>
              <a:xfrm>
                <a:off x="1063590" y="4341592"/>
                <a:ext cx="3371249" cy="279133"/>
              </a:xfrm>
              <a:prstGeom prst="rect">
                <a:avLst/>
              </a:prstGeom>
              <a:blipFill rotWithShape="0">
                <a:blip r:embed="rId3"/>
                <a:stretch>
                  <a:fillRect b="-22917"/>
                </a:stretch>
              </a:blipFill>
            </p:spPr>
            <p:txBody>
              <a:bodyPr/>
              <a:lstStyle/>
              <a:p>
                <a:r>
                  <a:rPr lang="en-US">
                    <a:noFill/>
                  </a:rPr>
                  <a:t> </a:t>
                </a:r>
              </a:p>
            </p:txBody>
          </p:sp>
        </mc:Fallback>
      </mc:AlternateContent>
      <p:sp>
        <p:nvSpPr>
          <p:cNvPr id="26" name="Rectangle 25"/>
          <p:cNvSpPr/>
          <p:nvPr/>
        </p:nvSpPr>
        <p:spPr>
          <a:xfrm>
            <a:off x="1050355" y="5344423"/>
            <a:ext cx="3371249" cy="327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average</a:t>
            </a:r>
          </a:p>
        </p:txBody>
      </p:sp>
      <p:sp>
        <p:nvSpPr>
          <p:cNvPr id="27" name="Rectangle 26"/>
          <p:cNvSpPr/>
          <p:nvPr/>
        </p:nvSpPr>
        <p:spPr>
          <a:xfrm>
            <a:off x="1050355" y="5802830"/>
            <a:ext cx="3371249" cy="317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Q(s,a)=Total sum(s)/counter(s)</a:t>
            </a:r>
          </a:p>
        </p:txBody>
      </p:sp>
      <mc:AlternateContent xmlns:mc="http://schemas.openxmlformats.org/markup-compatibility/2006" xmlns:a14="http://schemas.microsoft.com/office/drawing/2010/main">
        <mc:Choice Requires="a14">
          <p:graphicFrame>
            <p:nvGraphicFramePr>
              <p:cNvPr id="40" name="Diagram 39"/>
              <p:cNvGraphicFramePr/>
              <p:nvPr/>
            </p:nvGraphicFramePr>
            <p:xfrm>
              <a:off x="5218095" y="4764498"/>
              <a:ext cx="1857676" cy="1197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0" name="Diagram 39"/>
              <p:cNvGraphicFramePr/>
              <p:nvPr/>
            </p:nvGraphicFramePr>
            <p:xfrm>
              <a:off x="5218095" y="4764498"/>
              <a:ext cx="1857676" cy="11971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mc:AlternateContent xmlns:mc="http://schemas.openxmlformats.org/markup-compatibility/2006" xmlns:a14="http://schemas.microsoft.com/office/drawing/2010/main">
        <mc:Choice Requires="a14">
          <p:sp>
            <p:nvSpPr>
              <p:cNvPr id="43" name="Rectangle 42"/>
              <p:cNvSpPr/>
              <p:nvPr/>
            </p:nvSpPr>
            <p:spPr>
              <a:xfrm>
                <a:off x="5309534" y="4016140"/>
                <a:ext cx="1674796" cy="454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Q(s,a)</a:t>
                </a:r>
                <a:r>
                  <a:rPr lang="en-US" sz="1600" dirty="0">
                    <a:sym typeface="Wingdings" panose="05000000000000000000" pitchFamily="2" charset="2"/>
                  </a:rPr>
                  <a:t></a:t>
                </a:r>
                <a14:m>
                  <m:oMath xmlns:m="http://schemas.openxmlformats.org/officeDocument/2006/math">
                    <m:sSub>
                      <m:sSubPr>
                        <m:ctrlPr>
                          <a:rPr lang="en-US" sz="1600" i="1" smtClean="0">
                            <a:latin typeface="Cambria Math" panose="02040503050406030204" pitchFamily="18" charset="0"/>
                            <a:sym typeface="Wingdings" panose="05000000000000000000" pitchFamily="2" charset="2"/>
                          </a:rPr>
                        </m:ctrlPr>
                      </m:sSubPr>
                      <m:e>
                        <m:r>
                          <a:rPr lang="en-US" sz="1600" b="0" i="1" smtClean="0">
                            <a:latin typeface="Cambria Math" panose="02040503050406030204" pitchFamily="18" charset="0"/>
                            <a:sym typeface="Wingdings" panose="05000000000000000000" pitchFamily="2" charset="2"/>
                          </a:rPr>
                          <m:t>𝑄</m:t>
                        </m:r>
                      </m:e>
                      <m:sub>
                        <m:r>
                          <a:rPr lang="en-US" sz="1600" i="1" smtClean="0">
                            <a:latin typeface="Cambria Math" panose="02040503050406030204" pitchFamily="18" charset="0"/>
                            <a:ea typeface="Cambria Math" panose="02040503050406030204" pitchFamily="18" charset="0"/>
                            <a:sym typeface="Wingdings" panose="05000000000000000000" pitchFamily="2" charset="2"/>
                          </a:rPr>
                          <m:t>𝜋</m:t>
                        </m:r>
                      </m:sub>
                    </m:sSub>
                    <m:r>
                      <a:rPr lang="en-US" sz="1600" b="0" i="1" smtClean="0">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𝑠</m:t>
                    </m:r>
                    <m:r>
                      <a:rPr lang="en-US" sz="1600" b="0" i="1" smtClean="0">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𝑎</m:t>
                    </m:r>
                    <m:r>
                      <a:rPr lang="en-US" sz="1600" b="0" i="1" smtClean="0">
                        <a:latin typeface="Cambria Math" panose="02040503050406030204" pitchFamily="18" charset="0"/>
                        <a:sym typeface="Wingdings" panose="05000000000000000000" pitchFamily="2" charset="2"/>
                      </a:rPr>
                      <m:t>)</m:t>
                    </m:r>
                  </m:oMath>
                </a14:m>
                <a:endParaRPr lang="en-US" sz="1600" dirty="0"/>
              </a:p>
            </p:txBody>
          </p:sp>
        </mc:Choice>
        <mc:Fallback xmlns="">
          <p:sp>
            <p:nvSpPr>
              <p:cNvPr id="43" name="Rectangle 42"/>
              <p:cNvSpPr>
                <a:spLocks noRot="1" noChangeAspect="1" noMove="1" noResize="1" noEditPoints="1" noAdjustHandles="1" noChangeArrowheads="1" noChangeShapeType="1" noTextEdit="1"/>
              </p:cNvSpPr>
              <p:nvPr/>
            </p:nvSpPr>
            <p:spPr>
              <a:xfrm>
                <a:off x="5309534" y="4016140"/>
                <a:ext cx="1674796" cy="454190"/>
              </a:xfrm>
              <a:prstGeom prst="rect">
                <a:avLst/>
              </a:prstGeom>
              <a:blipFill rotWithShape="0">
                <a:blip r:embed="rId13"/>
                <a:stretch>
                  <a:fillRect b="-3947"/>
                </a:stretch>
              </a:blipFill>
            </p:spPr>
            <p:txBody>
              <a:bodyPr/>
              <a:lstStyle/>
              <a:p>
                <a:r>
                  <a:rPr lang="en-US">
                    <a:noFill/>
                  </a:rPr>
                  <a:t> </a:t>
                </a:r>
              </a:p>
            </p:txBody>
          </p:sp>
        </mc:Fallback>
      </mc:AlternateContent>
      <p:cxnSp>
        <p:nvCxnSpPr>
          <p:cNvPr id="45" name="Elbow Connector 44"/>
          <p:cNvCxnSpPr>
            <a:stCxn id="27" idx="2"/>
            <a:endCxn id="40" idx="2"/>
          </p:cNvCxnSpPr>
          <p:nvPr/>
        </p:nvCxnSpPr>
        <p:spPr>
          <a:xfrm rot="5400000" flipH="1" flipV="1">
            <a:off x="4362047" y="4335578"/>
            <a:ext cx="158818" cy="3410953"/>
          </a:xfrm>
          <a:prstGeom prst="bentConnector3">
            <a:avLst>
              <a:gd name="adj1" fmla="val -1439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3" idx="2"/>
          </p:cNvCxnSpPr>
          <p:nvPr/>
        </p:nvCxnSpPr>
        <p:spPr>
          <a:xfrm flipV="1">
            <a:off x="6146932" y="4470330"/>
            <a:ext cx="0" cy="325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43" idx="0"/>
            <a:endCxn id="20" idx="0"/>
          </p:cNvCxnSpPr>
          <p:nvPr/>
        </p:nvCxnSpPr>
        <p:spPr>
          <a:xfrm rot="16200000" flipV="1">
            <a:off x="3991475" y="1860682"/>
            <a:ext cx="926432" cy="3384483"/>
          </a:xfrm>
          <a:prstGeom prst="bentConnector3">
            <a:avLst>
              <a:gd name="adj1" fmla="val 124675"/>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7767589" y="3089707"/>
            <a:ext cx="3397717" cy="459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 every episode when every time we see some specific state and action like (s,a)</a:t>
            </a:r>
          </a:p>
        </p:txBody>
      </p:sp>
      <p:sp>
        <p:nvSpPr>
          <p:cNvPr id="58" name="Rectangle 57"/>
          <p:cNvSpPr/>
          <p:nvPr/>
        </p:nvSpPr>
        <p:spPr>
          <a:xfrm>
            <a:off x="7767589" y="3752647"/>
            <a:ext cx="3397717" cy="41388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Counter(s)=Counter(s)+1</a:t>
            </a:r>
          </a:p>
          <a:p>
            <a:pPr algn="ctr"/>
            <a:r>
              <a:rPr lang="en-US" sz="1200" dirty="0"/>
              <a:t>(We could do this many times in one episode)</a:t>
            </a:r>
          </a:p>
        </p:txBody>
      </p:sp>
      <mc:AlternateContent xmlns:mc="http://schemas.openxmlformats.org/markup-compatibility/2006" xmlns:a14="http://schemas.microsoft.com/office/drawing/2010/main">
        <mc:Choice Requires="a14">
          <p:sp>
            <p:nvSpPr>
              <p:cNvPr id="59" name="Rectangle 58"/>
              <p:cNvSpPr/>
              <p:nvPr/>
            </p:nvSpPr>
            <p:spPr>
              <a:xfrm>
                <a:off x="7714651" y="4990694"/>
                <a:ext cx="3397717" cy="389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sum(s)=Total sum(s)+</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𝐺</m:t>
                        </m:r>
                      </m:e>
                      <m:sub>
                        <m:r>
                          <a:rPr lang="en-US" sz="1200" i="1">
                            <a:latin typeface="Cambria Math" panose="02040503050406030204" pitchFamily="18" charset="0"/>
                          </a:rPr>
                          <m:t>𝑡</m:t>
                        </m:r>
                      </m:sub>
                    </m:sSub>
                  </m:oMath>
                </a14:m>
                <a:r>
                  <a:rPr lang="en-US" sz="1200" dirty="0"/>
                  <a:t>(s)+</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𝐺</m:t>
                        </m:r>
                      </m:e>
                      <m:sub>
                        <m:r>
                          <a:rPr lang="en-US" sz="1200" i="1">
                            <a:latin typeface="Cambria Math" panose="02040503050406030204" pitchFamily="18" charset="0"/>
                          </a:rPr>
                          <m:t>𝑡</m:t>
                        </m:r>
                      </m:sub>
                    </m:sSub>
                  </m:oMath>
                </a14:m>
                <a:r>
                  <a:rPr lang="en-US" sz="1200" dirty="0"/>
                  <a:t>(s)+..</a:t>
                </a:r>
              </a:p>
              <a:p>
                <a:pPr algn="ctr"/>
                <a:r>
                  <a:rPr lang="en-US" sz="1200" dirty="0"/>
                  <a:t>(just one time)</a:t>
                </a:r>
              </a:p>
            </p:txBody>
          </p:sp>
        </mc:Choice>
        <mc:Fallback xmlns="">
          <p:sp>
            <p:nvSpPr>
              <p:cNvPr id="59" name="Rectangle 58"/>
              <p:cNvSpPr>
                <a:spLocks noRot="1" noChangeAspect="1" noMove="1" noResize="1" noEditPoints="1" noAdjustHandles="1" noChangeArrowheads="1" noChangeShapeType="1" noTextEdit="1"/>
              </p:cNvSpPr>
              <p:nvPr/>
            </p:nvSpPr>
            <p:spPr>
              <a:xfrm>
                <a:off x="7714651" y="4990694"/>
                <a:ext cx="3397717" cy="389823"/>
              </a:xfrm>
              <a:prstGeom prst="rect">
                <a:avLst/>
              </a:prstGeom>
              <a:blipFill rotWithShape="0">
                <a:blip r:embed="rId14"/>
                <a:stretch>
                  <a:fillRect t="-757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7741119" y="4299780"/>
                <a:ext cx="3424187" cy="55766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a:p>
                <a:pPr algn="ctr"/>
                <a:endParaRPr lang="en-US" sz="1000" dirty="0"/>
              </a:p>
              <a:p>
                <a:pPr algn="ctr"/>
                <a:r>
                  <a:rPr lang="en-US" sz="1000" dirty="0"/>
                  <a:t>We compute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𝐺</m:t>
                        </m:r>
                      </m:e>
                      <m:sub>
                        <m:r>
                          <a:rPr lang="en-US" sz="1000" i="1">
                            <a:latin typeface="Cambria Math" panose="02040503050406030204" pitchFamily="18" charset="0"/>
                          </a:rPr>
                          <m:t>𝑡</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𝑡</m:t>
                        </m:r>
                        <m:r>
                          <a:rPr lang="en-US" sz="1000" i="1">
                            <a:latin typeface="Cambria Math" panose="02040503050406030204" pitchFamily="18" charset="0"/>
                          </a:rPr>
                          <m:t>+</m:t>
                        </m:r>
                        <m:r>
                          <a:rPr lang="en-US" sz="1000" i="1">
                            <a:latin typeface="Cambria Math" panose="02040503050406030204" pitchFamily="18" charset="0"/>
                          </a:rPr>
                          <m:t>1</m:t>
                        </m:r>
                      </m:sub>
                    </m:sSub>
                    <m:r>
                      <a:rPr lang="en-US" sz="1000" i="1">
                        <a:latin typeface="Cambria Math" panose="02040503050406030204" pitchFamily="18" charset="0"/>
                      </a:rPr>
                      <m:t>+</m:t>
                    </m:r>
                    <m:r>
                      <a:rPr lang="en-US" sz="1000" i="1">
                        <a:latin typeface="Cambria Math" panose="02040503050406030204" pitchFamily="18" charset="0"/>
                        <a:ea typeface="Cambria Math" panose="02040503050406030204" pitchFamily="18" charset="0"/>
                      </a:rPr>
                      <m:t>𝛾</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𝑡</m:t>
                        </m:r>
                        <m:r>
                          <a:rPr lang="en-US" sz="1000" i="1">
                            <a:latin typeface="Cambria Math" panose="02040503050406030204" pitchFamily="18" charset="0"/>
                          </a:rPr>
                          <m:t>+</m:t>
                        </m:r>
                        <m:r>
                          <a:rPr lang="en-US" sz="1000" i="1">
                            <a:latin typeface="Cambria Math" panose="02040503050406030204" pitchFamily="18" charset="0"/>
                          </a:rPr>
                          <m:t>2</m:t>
                        </m:r>
                      </m:sub>
                    </m:sSub>
                    <m:r>
                      <a:rPr lang="en-US" sz="1000" i="1">
                        <a:latin typeface="Cambria Math" panose="02040503050406030204" pitchFamily="18" charset="0"/>
                      </a:rPr>
                      <m:t>+…</m:t>
                    </m:r>
                    <m:sSup>
                      <m:sSupPr>
                        <m:ctrlPr>
                          <a:rPr lang="en-US" sz="1000" i="1">
                            <a:latin typeface="Cambria Math" panose="02040503050406030204" pitchFamily="18" charset="0"/>
                          </a:rPr>
                        </m:ctrlPr>
                      </m:sSupPr>
                      <m:e>
                        <m:r>
                          <a:rPr lang="en-US" sz="1000" i="1">
                            <a:latin typeface="Cambria Math" panose="02040503050406030204" pitchFamily="18" charset="0"/>
                            <a:ea typeface="Cambria Math" panose="02040503050406030204" pitchFamily="18" charset="0"/>
                          </a:rPr>
                          <m:t>𝛾</m:t>
                        </m:r>
                      </m:e>
                      <m:sup>
                        <m:r>
                          <a:rPr lang="en-US" sz="1000" i="1">
                            <a:latin typeface="Cambria Math" panose="02040503050406030204" pitchFamily="18" charset="0"/>
                          </a:rPr>
                          <m:t>𝑇</m:t>
                        </m:r>
                        <m:r>
                          <a:rPr lang="en-US" sz="1000" i="1">
                            <a:latin typeface="Cambria Math" panose="02040503050406030204" pitchFamily="18" charset="0"/>
                          </a:rPr>
                          <m:t>−</m:t>
                        </m:r>
                        <m:r>
                          <a:rPr lang="en-US" sz="1000" i="1">
                            <a:latin typeface="Cambria Math" panose="02040503050406030204" pitchFamily="18" charset="0"/>
                          </a:rPr>
                          <m:t>1</m:t>
                        </m:r>
                      </m:sup>
                    </m:sSup>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𝑇</m:t>
                        </m:r>
                      </m:sub>
                    </m:sSub>
                  </m:oMath>
                </a14:m>
                <a:endParaRPr lang="en-US" sz="1000" dirty="0"/>
              </a:p>
              <a:p>
                <a:pPr algn="ctr"/>
                <a:r>
                  <a:rPr lang="en-US" sz="1050" dirty="0"/>
                  <a:t>(We could do this many times in one episode)</a:t>
                </a:r>
              </a:p>
              <a:p>
                <a:pPr algn="ctr"/>
                <a:r>
                  <a:rPr lang="en-US" dirty="0"/>
                  <a:t> </a:t>
                </a:r>
              </a:p>
            </p:txBody>
          </p:sp>
        </mc:Choice>
        <mc:Fallback xmlns="">
          <p:sp>
            <p:nvSpPr>
              <p:cNvPr id="60" name="Rectangle 59"/>
              <p:cNvSpPr>
                <a:spLocks noRot="1" noChangeAspect="1" noMove="1" noResize="1" noEditPoints="1" noAdjustHandles="1" noChangeArrowheads="1" noChangeShapeType="1" noTextEdit="1"/>
              </p:cNvSpPr>
              <p:nvPr/>
            </p:nvSpPr>
            <p:spPr>
              <a:xfrm>
                <a:off x="7741119" y="4299780"/>
                <a:ext cx="3424187" cy="557668"/>
              </a:xfrm>
              <a:prstGeom prst="rect">
                <a:avLst/>
              </a:prstGeom>
              <a:blipFill rotWithShape="0">
                <a:blip r:embed="rId15"/>
                <a:stretch>
                  <a:fillRect/>
                </a:stretch>
              </a:blipFill>
            </p:spPr>
            <p:txBody>
              <a:bodyPr/>
              <a:lstStyle/>
              <a:p>
                <a:r>
                  <a:rPr lang="en-US">
                    <a:noFill/>
                  </a:rPr>
                  <a:t> </a:t>
                </a:r>
              </a:p>
            </p:txBody>
          </p:sp>
        </mc:Fallback>
      </mc:AlternateContent>
      <p:sp>
        <p:nvSpPr>
          <p:cNvPr id="61" name="Rectangle 60"/>
          <p:cNvSpPr/>
          <p:nvPr/>
        </p:nvSpPr>
        <p:spPr>
          <a:xfrm>
            <a:off x="7741119" y="5571822"/>
            <a:ext cx="3371249" cy="327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average</a:t>
            </a:r>
          </a:p>
        </p:txBody>
      </p:sp>
      <p:sp>
        <p:nvSpPr>
          <p:cNvPr id="64" name="Rectangle 63"/>
          <p:cNvSpPr/>
          <p:nvPr/>
        </p:nvSpPr>
        <p:spPr>
          <a:xfrm>
            <a:off x="7717053" y="6041055"/>
            <a:ext cx="3371249" cy="317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Q(s)=Total sum(s)/counter(s)</a:t>
            </a:r>
          </a:p>
        </p:txBody>
      </p:sp>
      <p:cxnSp>
        <p:nvCxnSpPr>
          <p:cNvPr id="68" name="Elbow Connector 67"/>
          <p:cNvCxnSpPr>
            <a:stCxn id="64" idx="2"/>
            <a:endCxn id="40" idx="2"/>
          </p:cNvCxnSpPr>
          <p:nvPr/>
        </p:nvCxnSpPr>
        <p:spPr>
          <a:xfrm rot="5400000" flipH="1">
            <a:off x="7576284" y="4532296"/>
            <a:ext cx="397043" cy="3255745"/>
          </a:xfrm>
          <a:prstGeom prst="bentConnector3">
            <a:avLst>
              <a:gd name="adj1" fmla="val -575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endCxn id="57" idx="0"/>
          </p:cNvCxnSpPr>
          <p:nvPr/>
        </p:nvCxnSpPr>
        <p:spPr>
          <a:xfrm>
            <a:off x="6146932" y="2868328"/>
            <a:ext cx="3319516" cy="2213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5236143" y="1222408"/>
            <a:ext cx="1626670" cy="991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Action-Value function</a:t>
            </a:r>
          </a:p>
        </p:txBody>
      </p:sp>
      <p:sp>
        <p:nvSpPr>
          <p:cNvPr id="9" name="Cross 8"/>
          <p:cNvSpPr/>
          <p:nvPr/>
        </p:nvSpPr>
        <p:spPr>
          <a:xfrm>
            <a:off x="10058400" y="259882"/>
            <a:ext cx="1520792" cy="1068404"/>
          </a:xfrm>
          <a:prstGeom prst="plu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But we have better method for taking average</a:t>
            </a:r>
          </a:p>
        </p:txBody>
      </p:sp>
      <p:sp>
        <p:nvSpPr>
          <p:cNvPr id="13" name="Right Arrow 12"/>
          <p:cNvSpPr/>
          <p:nvPr/>
        </p:nvSpPr>
        <p:spPr>
          <a:xfrm>
            <a:off x="11685069" y="654516"/>
            <a:ext cx="413887" cy="3465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p:cNvCxnSpPr>
            <a:stCxn id="71" idx="2"/>
            <a:endCxn id="12" idx="6"/>
          </p:cNvCxnSpPr>
          <p:nvPr/>
        </p:nvCxnSpPr>
        <p:spPr>
          <a:xfrm rot="10800000" flipV="1">
            <a:off x="4109985" y="1718109"/>
            <a:ext cx="1126158" cy="3898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stCxn id="71" idx="6"/>
            <a:endCxn id="11" idx="2"/>
          </p:cNvCxnSpPr>
          <p:nvPr/>
        </p:nvCxnSpPr>
        <p:spPr>
          <a:xfrm>
            <a:off x="6862813" y="1718110"/>
            <a:ext cx="904776" cy="3898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693956"/>
      </p:ext>
    </p:extLst>
  </p:cSld>
  <p:clrMapOvr>
    <a:masterClrMapping/>
  </p:clrMapOvr>
  <p:transition spd="slow">
    <p:circl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831882" y="510139"/>
            <a:ext cx="2762451" cy="10972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Incremental mean</a:t>
            </a:r>
          </a:p>
        </p:txBody>
      </p:sp>
      <p:sp>
        <p:nvSpPr>
          <p:cNvPr id="3" name="Right Arrow 2"/>
          <p:cNvSpPr/>
          <p:nvPr/>
        </p:nvSpPr>
        <p:spPr>
          <a:xfrm>
            <a:off x="442762" y="683394"/>
            <a:ext cx="3609474" cy="8662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a:off x="5962850" y="1732547"/>
            <a:ext cx="500514" cy="1126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998" y="3328238"/>
            <a:ext cx="3475300" cy="2838846"/>
          </a:xfrm>
          <a:prstGeom prst="rect">
            <a:avLst/>
          </a:prstGeom>
          <a:ln w="127000" cap="sq">
            <a:solidFill>
              <a:srgbClr val="000000"/>
            </a:solidFill>
            <a:miter lim="800000"/>
          </a:ln>
          <a:effectLst>
            <a:outerShdw blurRad="57150" dist="50800" dir="2700000" algn="tl" rotWithShape="0">
              <a:srgbClr val="000000">
                <a:alpha val="40000"/>
              </a:srgbClr>
            </a:outerShdw>
          </a:effectLst>
        </p:spPr>
      </p:pic>
      <mc:AlternateContent xmlns:mc="http://schemas.openxmlformats.org/markup-compatibility/2006" xmlns:a14="http://schemas.microsoft.com/office/drawing/2010/main">
        <mc:Choice Requires="a14">
          <p:sp>
            <p:nvSpPr>
              <p:cNvPr id="6" name="Oval 5"/>
              <p:cNvSpPr/>
              <p:nvPr/>
            </p:nvSpPr>
            <p:spPr>
              <a:xfrm>
                <a:off x="875899" y="3946358"/>
                <a:ext cx="2165684" cy="1405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sub>
                    </m:sSub>
                  </m:oMath>
                </a14:m>
                <a:r>
                  <a:rPr lang="en-US" dirty="0">
                    <a:sym typeface="Wingdings" panose="05000000000000000000" pitchFamily="2" charset="2"/>
                  </a:rPr>
                  <a:t> mean over k iteration</a:t>
                </a:r>
                <a:endParaRPr lang="en-US" dirty="0"/>
              </a:p>
            </p:txBody>
          </p:sp>
        </mc:Choice>
        <mc:Fallback xmlns="">
          <p:sp>
            <p:nvSpPr>
              <p:cNvPr id="6" name="Oval 5"/>
              <p:cNvSpPr>
                <a:spLocks noRot="1" noChangeAspect="1" noMove="1" noResize="1" noEditPoints="1" noAdjustHandles="1" noChangeArrowheads="1" noChangeShapeType="1" noTextEdit="1"/>
              </p:cNvSpPr>
              <p:nvPr/>
            </p:nvSpPr>
            <p:spPr>
              <a:xfrm>
                <a:off x="875899" y="3946358"/>
                <a:ext cx="2165684" cy="1405288"/>
              </a:xfrm>
              <a:prstGeom prst="ellipse">
                <a:avLst/>
              </a:prstGeom>
              <a:blipFill rotWithShape="0">
                <a:blip r:embed="rId3"/>
                <a:stretch>
                  <a:fillRect/>
                </a:stretch>
              </a:blipFill>
            </p:spPr>
            <p:txBody>
              <a:bodyPr/>
              <a:lstStyle/>
              <a:p>
                <a:r>
                  <a:rPr lang="en-US">
                    <a:noFill/>
                  </a:rPr>
                  <a:t> </a:t>
                </a:r>
              </a:p>
            </p:txBody>
          </p:sp>
        </mc:Fallback>
      </mc:AlternateContent>
      <p:sp>
        <p:nvSpPr>
          <p:cNvPr id="7" name="Right Arrow 6"/>
          <p:cNvSpPr/>
          <p:nvPr/>
        </p:nvSpPr>
        <p:spPr>
          <a:xfrm rot="10800000">
            <a:off x="3291840" y="4427621"/>
            <a:ext cx="837398" cy="4812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8287352" y="4283242"/>
            <a:ext cx="1270534" cy="625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p:cNvGraphicFramePr/>
          <p:nvPr/>
        </p:nvGraphicFramePr>
        <p:xfrm>
          <a:off x="9721516" y="3686476"/>
          <a:ext cx="2030931" cy="16651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6638274"/>
      </p:ext>
    </p:extLst>
  </p:cSld>
  <p:clrMapOvr>
    <a:masterClrMapping/>
  </p:clrMapOvr>
  <p:transition spd="slow">
    <p:circl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650" y="365329"/>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look-up method</a:t>
            </a:r>
          </a:p>
        </p:txBody>
      </p:sp>
      <p:sp>
        <p:nvSpPr>
          <p:cNvPr id="3" name="Rectangle 2"/>
          <p:cNvSpPr/>
          <p:nvPr/>
        </p:nvSpPr>
        <p:spPr>
          <a:xfrm>
            <a:off x="354650" y="990597"/>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 approximation (for prediction)</a:t>
            </a:r>
          </a:p>
        </p:txBody>
      </p:sp>
      <p:sp>
        <p:nvSpPr>
          <p:cNvPr id="4" name="Rectangle 3"/>
          <p:cNvSpPr/>
          <p:nvPr/>
        </p:nvSpPr>
        <p:spPr>
          <a:xfrm>
            <a:off x="354650" y="1526845"/>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 approximation (for control)</a:t>
            </a:r>
          </a:p>
        </p:txBody>
      </p:sp>
      <mc:AlternateContent xmlns:mc="http://schemas.openxmlformats.org/markup-compatibility/2006" xmlns:a14="http://schemas.microsoft.com/office/drawing/2010/main">
        <mc:Choice Requires="a14">
          <p:sp>
            <p:nvSpPr>
              <p:cNvPr id="5" name="Rectangle 4"/>
              <p:cNvSpPr/>
              <p:nvPr/>
            </p:nvSpPr>
            <p:spPr>
              <a:xfrm>
                <a:off x="354650" y="2160659"/>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𝑏𝑎𝑡𝑐</m:t>
                      </m:r>
                      <m:r>
                        <a:rPr lang="en-US">
                          <a:latin typeface="Cambria Math" panose="02040503050406030204" pitchFamily="18" charset="0"/>
                        </a:rPr>
                        <m:t>h</m:t>
                      </m:r>
                      <m:r>
                        <a:rPr lang="en-US">
                          <a:latin typeface="Cambria Math" panose="02040503050406030204" pitchFamily="18" charset="0"/>
                        </a:rPr>
                        <m:t> </m:t>
                      </m:r>
                      <m:r>
                        <a:rPr lang="en-US">
                          <a:latin typeface="Cambria Math" panose="02040503050406030204" pitchFamily="18" charset="0"/>
                        </a:rPr>
                        <m:t>𝑟𝑒𝑖𝑛𝑓𝑜𝑟𝑒𝑐𝑒𝑚𝑒𝑛𝑡</m:t>
                      </m:r>
                      <m:r>
                        <a:rPr lang="en-US">
                          <a:latin typeface="Cambria Math" panose="02040503050406030204" pitchFamily="18" charset="0"/>
                        </a:rPr>
                        <m:t> </m:t>
                      </m:r>
                      <m:r>
                        <a:rPr lang="en-US">
                          <a:latin typeface="Cambria Math" panose="02040503050406030204" pitchFamily="18" charset="0"/>
                        </a:rPr>
                        <m:t>𝑙𝑒𝑎𝑟𝑛𝑖𝑛𝑔</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54650" y="2160659"/>
                <a:ext cx="7909133" cy="410198"/>
              </a:xfrm>
              <a:prstGeom prst="rect">
                <a:avLst/>
              </a:prstGeom>
              <a:blipFill rotWithShape="0">
                <a:blip r:embed="rId2"/>
                <a:stretch>
                  <a:fillRect b="-5714"/>
                </a:stretch>
              </a:blipFill>
            </p:spPr>
            <p:txBody>
              <a:bodyPr/>
              <a:lstStyle/>
              <a:p>
                <a:r>
                  <a:rPr lang="en-US">
                    <a:noFill/>
                  </a:rPr>
                  <a:t> </a:t>
                </a:r>
              </a:p>
            </p:txBody>
          </p:sp>
        </mc:Fallback>
      </mc:AlternateContent>
      <p:sp>
        <p:nvSpPr>
          <p:cNvPr id="6" name="Rectangle 5"/>
          <p:cNvSpPr/>
          <p:nvPr/>
        </p:nvSpPr>
        <p:spPr>
          <a:xfrm>
            <a:off x="354650" y="2785927"/>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Q network</a:t>
            </a:r>
          </a:p>
        </p:txBody>
      </p:sp>
      <p:sp>
        <p:nvSpPr>
          <p:cNvPr id="7" name="Rectangle 6"/>
          <p:cNvSpPr/>
          <p:nvPr/>
        </p:nvSpPr>
        <p:spPr>
          <a:xfrm>
            <a:off x="286284" y="3428284"/>
            <a:ext cx="7977499"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Least square methods (all in once)</a:t>
            </a:r>
          </a:p>
        </p:txBody>
      </p:sp>
      <p:sp>
        <p:nvSpPr>
          <p:cNvPr id="8" name="Rectangle 7"/>
          <p:cNvSpPr/>
          <p:nvPr/>
        </p:nvSpPr>
        <p:spPr>
          <a:xfrm>
            <a:off x="354650" y="4020795"/>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 gradient</a:t>
            </a:r>
          </a:p>
        </p:txBody>
      </p:sp>
      <p:sp>
        <p:nvSpPr>
          <p:cNvPr id="9" name="Rectangle 8"/>
          <p:cNvSpPr/>
          <p:nvPr/>
        </p:nvSpPr>
        <p:spPr>
          <a:xfrm>
            <a:off x="354650" y="4646063"/>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 objective function</a:t>
            </a:r>
          </a:p>
        </p:txBody>
      </p:sp>
      <p:sp>
        <p:nvSpPr>
          <p:cNvPr id="10" name="Rectangle 9"/>
          <p:cNvSpPr/>
          <p:nvPr/>
        </p:nvSpPr>
        <p:spPr>
          <a:xfrm>
            <a:off x="354650" y="5255663"/>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Ways of solving policy gradient methods</a:t>
            </a:r>
          </a:p>
        </p:txBody>
      </p:sp>
      <p:sp>
        <p:nvSpPr>
          <p:cNvPr id="11" name="Rectangle 10"/>
          <p:cNvSpPr/>
          <p:nvPr/>
        </p:nvSpPr>
        <p:spPr>
          <a:xfrm>
            <a:off x="354650" y="5917962"/>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Finite difference method (policy gradient)</a:t>
            </a:r>
          </a:p>
        </p:txBody>
      </p:sp>
      <p:sp>
        <p:nvSpPr>
          <p:cNvPr id="12" name="Rectangle 11"/>
          <p:cNvSpPr/>
          <p:nvPr/>
        </p:nvSpPr>
        <p:spPr>
          <a:xfrm>
            <a:off x="8689649" y="356070"/>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93</a:t>
            </a:r>
          </a:p>
        </p:txBody>
      </p:sp>
      <p:sp>
        <p:nvSpPr>
          <p:cNvPr id="13" name="Rectangle 12"/>
          <p:cNvSpPr/>
          <p:nvPr/>
        </p:nvSpPr>
        <p:spPr>
          <a:xfrm>
            <a:off x="8689649" y="2785927"/>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103</a:t>
            </a:r>
          </a:p>
        </p:txBody>
      </p:sp>
      <p:sp>
        <p:nvSpPr>
          <p:cNvPr id="14" name="Rectangle 13"/>
          <p:cNvSpPr/>
          <p:nvPr/>
        </p:nvSpPr>
        <p:spPr>
          <a:xfrm>
            <a:off x="8689649" y="990597"/>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94-95</a:t>
            </a:r>
          </a:p>
        </p:txBody>
      </p:sp>
      <p:sp>
        <p:nvSpPr>
          <p:cNvPr id="15" name="Rectangle 14"/>
          <p:cNvSpPr/>
          <p:nvPr/>
        </p:nvSpPr>
        <p:spPr>
          <a:xfrm>
            <a:off x="8689649" y="152613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96-100</a:t>
            </a:r>
          </a:p>
        </p:txBody>
      </p:sp>
      <p:sp>
        <p:nvSpPr>
          <p:cNvPr id="16" name="Rectangle 15"/>
          <p:cNvSpPr/>
          <p:nvPr/>
        </p:nvSpPr>
        <p:spPr>
          <a:xfrm>
            <a:off x="8689649" y="2160659"/>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101-102</a:t>
            </a:r>
          </a:p>
        </p:txBody>
      </p:sp>
      <p:sp>
        <p:nvSpPr>
          <p:cNvPr id="17" name="Rectangle 16"/>
          <p:cNvSpPr/>
          <p:nvPr/>
        </p:nvSpPr>
        <p:spPr>
          <a:xfrm>
            <a:off x="8689649" y="3428284"/>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104-110</a:t>
            </a:r>
          </a:p>
        </p:txBody>
      </p:sp>
      <p:sp>
        <p:nvSpPr>
          <p:cNvPr id="18" name="Rectangle 17"/>
          <p:cNvSpPr/>
          <p:nvPr/>
        </p:nvSpPr>
        <p:spPr>
          <a:xfrm>
            <a:off x="8689649" y="4020795"/>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111-112-113</a:t>
            </a:r>
          </a:p>
        </p:txBody>
      </p:sp>
      <p:sp>
        <p:nvSpPr>
          <p:cNvPr id="19" name="Rectangle 18"/>
          <p:cNvSpPr/>
          <p:nvPr/>
        </p:nvSpPr>
        <p:spPr>
          <a:xfrm>
            <a:off x="8689649" y="4650331"/>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114</a:t>
            </a:r>
          </a:p>
        </p:txBody>
      </p:sp>
      <p:sp>
        <p:nvSpPr>
          <p:cNvPr id="20" name="Rectangle 19"/>
          <p:cNvSpPr/>
          <p:nvPr/>
        </p:nvSpPr>
        <p:spPr>
          <a:xfrm>
            <a:off x="8689649" y="5255663"/>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115</a:t>
            </a:r>
          </a:p>
        </p:txBody>
      </p:sp>
      <p:sp>
        <p:nvSpPr>
          <p:cNvPr id="21" name="Rectangle 20"/>
          <p:cNvSpPr/>
          <p:nvPr/>
        </p:nvSpPr>
        <p:spPr>
          <a:xfrm>
            <a:off x="8689649" y="591796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115</a:t>
            </a:r>
          </a:p>
        </p:txBody>
      </p:sp>
    </p:spTree>
    <p:extLst>
      <p:ext uri="{BB962C8B-B14F-4D97-AF65-F5344CB8AC3E}">
        <p14:creationId xmlns:p14="http://schemas.microsoft.com/office/powerpoint/2010/main" val="1757544880"/>
      </p:ext>
    </p:extLst>
  </p:cSld>
  <p:clrMapOvr>
    <a:masterClrMapping/>
  </p:clrMapOvr>
  <p:transition spd="slow">
    <p:circl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519062" y="77002"/>
            <a:ext cx="2608447" cy="96252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Incremental Monte Carlo updates</a:t>
            </a:r>
          </a:p>
        </p:txBody>
      </p:sp>
      <p:sp>
        <p:nvSpPr>
          <p:cNvPr id="3" name="Oval 2"/>
          <p:cNvSpPr/>
          <p:nvPr/>
        </p:nvSpPr>
        <p:spPr>
          <a:xfrm>
            <a:off x="1405287" y="1443788"/>
            <a:ext cx="2695073" cy="97696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first visit Monte Carlo</a:t>
            </a:r>
          </a:p>
        </p:txBody>
      </p:sp>
      <p:sp>
        <p:nvSpPr>
          <p:cNvPr id="4" name="Oval 3"/>
          <p:cNvSpPr/>
          <p:nvPr/>
        </p:nvSpPr>
        <p:spPr>
          <a:xfrm>
            <a:off x="7709837" y="1443788"/>
            <a:ext cx="2839450" cy="89033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every visit Monte Carlo</a:t>
            </a:r>
          </a:p>
        </p:txBody>
      </p:sp>
      <p:cxnSp>
        <p:nvCxnSpPr>
          <p:cNvPr id="6" name="Elbow Connector 5"/>
          <p:cNvCxnSpPr>
            <a:stCxn id="2" idx="4"/>
            <a:endCxn id="3" idx="0"/>
          </p:cNvCxnSpPr>
          <p:nvPr/>
        </p:nvCxnSpPr>
        <p:spPr>
          <a:xfrm rot="5400000">
            <a:off x="4085925" y="-293573"/>
            <a:ext cx="404260" cy="30704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2" idx="4"/>
            <a:endCxn id="4" idx="0"/>
          </p:cNvCxnSpPr>
          <p:nvPr/>
        </p:nvCxnSpPr>
        <p:spPr>
          <a:xfrm rot="16200000" flipH="1">
            <a:off x="7274294" y="-411480"/>
            <a:ext cx="404260" cy="33062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Down Arrow 10"/>
          <p:cNvSpPr/>
          <p:nvPr/>
        </p:nvSpPr>
        <p:spPr>
          <a:xfrm>
            <a:off x="2560320" y="2509789"/>
            <a:ext cx="385011" cy="6930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022681" y="3246118"/>
            <a:ext cx="3460283" cy="66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 every episode when we visit some specific state (s) or state and action (s,a)</a:t>
            </a:r>
          </a:p>
        </p:txBody>
      </p:sp>
      <p:sp>
        <p:nvSpPr>
          <p:cNvPr id="13" name="Down Arrow 12"/>
          <p:cNvSpPr/>
          <p:nvPr/>
        </p:nvSpPr>
        <p:spPr>
          <a:xfrm>
            <a:off x="2560320" y="4028174"/>
            <a:ext cx="298383" cy="5871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99923" y="4733224"/>
            <a:ext cx="1819176" cy="6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do update</a:t>
            </a:r>
          </a:p>
        </p:txBody>
      </p:sp>
      <p:sp>
        <p:nvSpPr>
          <p:cNvPr id="19" name="Down Arrow 18"/>
          <p:cNvSpPr/>
          <p:nvPr/>
        </p:nvSpPr>
        <p:spPr>
          <a:xfrm>
            <a:off x="2560320" y="5524901"/>
            <a:ext cx="192504" cy="185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p:cNvSpPr/>
              <p:nvPr/>
            </p:nvSpPr>
            <p:spPr>
              <a:xfrm>
                <a:off x="974556" y="5782376"/>
                <a:ext cx="3364030" cy="4138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400" b="0" i="1" smtClean="0">
                        <a:solidFill>
                          <a:schemeClr val="tx1"/>
                        </a:solidFill>
                        <a:latin typeface="Cambria Math" panose="02040503050406030204" pitchFamily="18" charset="0"/>
                      </a:rPr>
                      <m:t>𝑣</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𝑠</m:t>
                        </m:r>
                      </m:e>
                    </m:d>
                    <m:r>
                      <a:rPr lang="en-US" sz="1400" i="1">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𝑣</m:t>
                    </m:r>
                    <m:d>
                      <m:dPr>
                        <m:ctrlPr>
                          <a:rPr lang="en-US" sz="1400" b="0" i="1" smtClean="0">
                            <a:solidFill>
                              <a:schemeClr val="tx1"/>
                            </a:solidFill>
                            <a:latin typeface="Cambria Math" panose="02040503050406030204" pitchFamily="18" charset="0"/>
                            <a:ea typeface="Cambria Math" panose="02040503050406030204" pitchFamily="18" charset="0"/>
                          </a:rPr>
                        </m:ctrlPr>
                      </m:dPr>
                      <m:e>
                        <m:r>
                          <a:rPr lang="en-US" sz="1400" b="0" i="1" smtClean="0">
                            <a:solidFill>
                              <a:schemeClr val="tx1"/>
                            </a:solidFill>
                            <a:latin typeface="Cambria Math" panose="02040503050406030204" pitchFamily="18" charset="0"/>
                            <a:ea typeface="Cambria Math" panose="02040503050406030204" pitchFamily="18" charset="0"/>
                          </a:rPr>
                          <m:t>𝑠</m:t>
                        </m:r>
                      </m:e>
                    </m:d>
                    <m:r>
                      <a:rPr lang="en-US" sz="1400" b="0" i="1" smtClean="0">
                        <a:solidFill>
                          <a:schemeClr val="tx1"/>
                        </a:solidFill>
                        <a:latin typeface="Cambria Math" panose="02040503050406030204" pitchFamily="18" charset="0"/>
                        <a:ea typeface="Cambria Math" panose="02040503050406030204" pitchFamily="18" charset="0"/>
                      </a:rPr>
                      <m:t>+</m:t>
                    </m:r>
                    <m:f>
                      <m:fPr>
                        <m:ctrlPr>
                          <a:rPr lang="en-US" sz="1400" b="0" i="1" smtClean="0">
                            <a:solidFill>
                              <a:schemeClr val="tx1"/>
                            </a:solidFill>
                            <a:latin typeface="Cambria Math" panose="02040503050406030204" pitchFamily="18" charset="0"/>
                            <a:ea typeface="Cambria Math" panose="02040503050406030204" pitchFamily="18" charset="0"/>
                          </a:rPr>
                        </m:ctrlPr>
                      </m:fPr>
                      <m:num>
                        <m:r>
                          <a:rPr lang="en-US" sz="1400" b="0" i="1" smtClean="0">
                            <a:solidFill>
                              <a:schemeClr val="tx1"/>
                            </a:solidFill>
                            <a:latin typeface="Cambria Math" panose="02040503050406030204" pitchFamily="18" charset="0"/>
                            <a:ea typeface="Cambria Math" panose="02040503050406030204" pitchFamily="18" charset="0"/>
                          </a:rPr>
                          <m:t>1</m:t>
                        </m:r>
                      </m:num>
                      <m:den>
                        <m:r>
                          <a:rPr lang="en-US" sz="1400" b="0" i="1" smtClean="0">
                            <a:solidFill>
                              <a:schemeClr val="tx1"/>
                            </a:solidFill>
                            <a:latin typeface="Cambria Math" panose="02040503050406030204" pitchFamily="18" charset="0"/>
                            <a:ea typeface="Cambria Math" panose="02040503050406030204" pitchFamily="18" charset="0"/>
                          </a:rPr>
                          <m:t>𝑐𝑜𝑢𝑛𝑡𝑒𝑟</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𝑠</m:t>
                        </m:r>
                        <m:r>
                          <a:rPr lang="en-US" sz="1400" b="0" i="1" smtClean="0">
                            <a:solidFill>
                              <a:schemeClr val="tx1"/>
                            </a:solidFill>
                            <a:latin typeface="Cambria Math" panose="02040503050406030204" pitchFamily="18" charset="0"/>
                            <a:ea typeface="Cambria Math" panose="02040503050406030204" pitchFamily="18" charset="0"/>
                          </a:rPr>
                          <m:t>)</m:t>
                        </m:r>
                      </m:den>
                    </m:f>
                  </m:oMath>
                </a14:m>
                <a:r>
                  <a:rPr lang="en-US" sz="1400" dirty="0">
                    <a:solidFill>
                      <a:schemeClr val="tx1"/>
                    </a:solidFill>
                  </a:rPr>
                  <a:t>(</a:t>
                </a:r>
                <a14:m>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𝐺</m:t>
                        </m:r>
                      </m:e>
                      <m:sub>
                        <m:r>
                          <a:rPr lang="en-US" sz="1400" b="0" i="1" dirty="0" smtClean="0">
                            <a:solidFill>
                              <a:schemeClr val="tx1"/>
                            </a:solidFill>
                            <a:latin typeface="Cambria Math" panose="02040503050406030204" pitchFamily="18" charset="0"/>
                          </a:rPr>
                          <m:t>𝑡</m:t>
                        </m:r>
                      </m:sub>
                    </m:sSub>
                    <m:r>
                      <a:rPr lang="en-US" sz="1400" b="0" i="1" dirty="0" smtClean="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𝑉</m:t>
                    </m:r>
                    <m:r>
                      <a:rPr lang="en-US" sz="1400" b="0" i="1" dirty="0" smtClean="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𝑠</m:t>
                    </m:r>
                    <m:r>
                      <a:rPr lang="en-US" sz="1400" b="0" i="1" dirty="0" smtClean="0">
                        <a:solidFill>
                          <a:schemeClr val="tx1"/>
                        </a:solidFill>
                        <a:latin typeface="Cambria Math" panose="02040503050406030204" pitchFamily="18" charset="0"/>
                      </a:rPr>
                      <m:t>))</m:t>
                    </m:r>
                  </m:oMath>
                </a14:m>
                <a:endParaRPr lang="en-US" sz="1400" dirty="0">
                  <a:solidFill>
                    <a:schemeClr val="tx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974556" y="5782376"/>
                <a:ext cx="3364030" cy="413886"/>
              </a:xfrm>
              <a:prstGeom prst="rect">
                <a:avLst/>
              </a:prstGeom>
              <a:blipFill rotWithShape="0">
                <a:blip r:embed="rId3"/>
                <a:stretch>
                  <a:fillRect b="-5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23510" y="6304546"/>
                <a:ext cx="4466121" cy="37057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400" b="0" i="1" smtClean="0">
                        <a:solidFill>
                          <a:schemeClr val="tx1"/>
                        </a:solidFill>
                        <a:latin typeface="Cambria Math" panose="02040503050406030204" pitchFamily="18" charset="0"/>
                      </a:rPr>
                      <m:t>𝑄</m:t>
                    </m:r>
                    <m:d>
                      <m:dPr>
                        <m:ctrlPr>
                          <a:rPr lang="en-US" sz="1400" i="1">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𝑠</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𝑎</m:t>
                        </m:r>
                      </m:e>
                    </m:d>
                    <m:r>
                      <a:rPr lang="en-US" sz="1400" i="1">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𝑄</m:t>
                    </m:r>
                    <m:d>
                      <m:dPr>
                        <m:ctrlPr>
                          <a:rPr lang="en-US" sz="1400" i="1">
                            <a:solidFill>
                              <a:schemeClr val="tx1"/>
                            </a:solidFill>
                            <a:latin typeface="Cambria Math" panose="02040503050406030204" pitchFamily="18" charset="0"/>
                            <a:ea typeface="Cambria Math" panose="02040503050406030204" pitchFamily="18" charset="0"/>
                          </a:rPr>
                        </m:ctrlPr>
                      </m:dPr>
                      <m:e>
                        <m:r>
                          <a:rPr lang="en-US" sz="1400" b="0" i="1" smtClean="0">
                            <a:solidFill>
                              <a:schemeClr val="tx1"/>
                            </a:solidFill>
                            <a:latin typeface="Cambria Math" panose="02040503050406030204" pitchFamily="18" charset="0"/>
                            <a:ea typeface="Cambria Math" panose="02040503050406030204" pitchFamily="18" charset="0"/>
                          </a:rPr>
                          <m:t>𝑠</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𝑎</m:t>
                        </m:r>
                      </m:e>
                    </m:d>
                    <m:r>
                      <a:rPr lang="en-US" sz="1400" i="1">
                        <a:solidFill>
                          <a:schemeClr val="tx1"/>
                        </a:solidFill>
                        <a:latin typeface="Cambria Math" panose="02040503050406030204" pitchFamily="18" charset="0"/>
                        <a:ea typeface="Cambria Math" panose="02040503050406030204" pitchFamily="18" charset="0"/>
                      </a:rPr>
                      <m:t>+</m:t>
                    </m:r>
                    <m:f>
                      <m:fPr>
                        <m:ctrlPr>
                          <a:rPr lang="en-US" sz="1400" i="1">
                            <a:solidFill>
                              <a:schemeClr val="tx1"/>
                            </a:solidFill>
                            <a:latin typeface="Cambria Math" panose="02040503050406030204" pitchFamily="18" charset="0"/>
                            <a:ea typeface="Cambria Math" panose="02040503050406030204" pitchFamily="18" charset="0"/>
                          </a:rPr>
                        </m:ctrlPr>
                      </m:fPr>
                      <m:num>
                        <m:r>
                          <a:rPr lang="en-US" sz="1400" i="1">
                            <a:solidFill>
                              <a:schemeClr val="tx1"/>
                            </a:solidFill>
                            <a:latin typeface="Cambria Math" panose="02040503050406030204" pitchFamily="18" charset="0"/>
                            <a:ea typeface="Cambria Math" panose="02040503050406030204" pitchFamily="18" charset="0"/>
                          </a:rPr>
                          <m:t>1</m:t>
                        </m:r>
                      </m:num>
                      <m:den>
                        <m:r>
                          <a:rPr lang="en-US" sz="1400" b="0" i="1" smtClean="0">
                            <a:solidFill>
                              <a:schemeClr val="tx1"/>
                            </a:solidFill>
                            <a:latin typeface="Cambria Math" panose="02040503050406030204" pitchFamily="18" charset="0"/>
                            <a:ea typeface="Cambria Math" panose="02040503050406030204" pitchFamily="18" charset="0"/>
                          </a:rPr>
                          <m:t>𝑐𝑜𝑢𝑛𝑡𝑒𝑟</m:t>
                        </m:r>
                        <m:r>
                          <a:rPr lang="en-US" sz="1400" i="1">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𝑠</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𝑎</m:t>
                        </m:r>
                        <m:r>
                          <a:rPr lang="en-US" sz="1400" i="1">
                            <a:solidFill>
                              <a:schemeClr val="tx1"/>
                            </a:solidFill>
                            <a:latin typeface="Cambria Math" panose="02040503050406030204" pitchFamily="18" charset="0"/>
                            <a:ea typeface="Cambria Math" panose="02040503050406030204" pitchFamily="18" charset="0"/>
                          </a:rPr>
                          <m:t>)</m:t>
                        </m:r>
                      </m:den>
                    </m:f>
                  </m:oMath>
                </a14:m>
                <a:r>
                  <a:rPr lang="en-US" sz="1400" dirty="0">
                    <a:solidFill>
                      <a:schemeClr val="tx1"/>
                    </a:solidFill>
                  </a:rPr>
                  <a:t>(</a:t>
                </a:r>
                <a14:m>
                  <m:oMath xmlns:m="http://schemas.openxmlformats.org/officeDocument/2006/math">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𝐺</m:t>
                        </m:r>
                      </m:e>
                      <m:sub>
                        <m:r>
                          <a:rPr lang="en-US" sz="1400" i="1" dirty="0">
                            <a:solidFill>
                              <a:schemeClr val="tx1"/>
                            </a:solidFill>
                            <a:latin typeface="Cambria Math" panose="02040503050406030204" pitchFamily="18" charset="0"/>
                          </a:rPr>
                          <m:t>𝑡</m:t>
                        </m:r>
                      </m:sub>
                    </m:sSub>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𝑄</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𝑠</m:t>
                    </m:r>
                    <m:r>
                      <a:rPr lang="en-US" sz="1400" b="0" i="1" dirty="0" smtClean="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𝑎</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m:t>
                    </m:r>
                  </m:oMath>
                </a14:m>
                <a:endParaRPr lang="en-US" sz="14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423510" y="6304546"/>
                <a:ext cx="4466121" cy="370573"/>
              </a:xfrm>
              <a:prstGeom prst="rect">
                <a:avLst/>
              </a:prstGeom>
              <a:blipFill rotWithShape="0">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7447546" y="5722219"/>
                <a:ext cx="3364030" cy="4138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400" b="0" i="1" smtClean="0">
                        <a:solidFill>
                          <a:schemeClr val="tx1"/>
                        </a:solidFill>
                        <a:latin typeface="Cambria Math" panose="02040503050406030204" pitchFamily="18" charset="0"/>
                      </a:rPr>
                      <m:t>𝑣</m:t>
                    </m:r>
                    <m:d>
                      <m:dPr>
                        <m:ctrlPr>
                          <a:rPr lang="en-US" sz="1400" b="0" i="1" smtClean="0">
                            <a:solidFill>
                              <a:schemeClr val="tx1"/>
                            </a:solidFill>
                            <a:latin typeface="Cambria Math" panose="02040503050406030204" pitchFamily="18" charset="0"/>
                          </a:rPr>
                        </m:ctrlPr>
                      </m:dPr>
                      <m:e>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𝑠</m:t>
                            </m:r>
                          </m:e>
                          <m:sub>
                            <m:r>
                              <a:rPr lang="en-US" sz="1400" b="0" i="1" smtClean="0">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𝑣</m:t>
                    </m:r>
                    <m:d>
                      <m:dPr>
                        <m:ctrlPr>
                          <a:rPr lang="en-US" sz="1400" b="0" i="1" smtClean="0">
                            <a:solidFill>
                              <a:schemeClr val="tx1"/>
                            </a:solidFill>
                            <a:latin typeface="Cambria Math" panose="02040503050406030204" pitchFamily="18" charset="0"/>
                            <a:ea typeface="Cambria Math" panose="02040503050406030204" pitchFamily="18" charset="0"/>
                          </a:rPr>
                        </m:ctrlPr>
                      </m:dPr>
                      <m:e>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𝑆</m:t>
                            </m:r>
                          </m:e>
                          <m:sub>
                            <m:r>
                              <a:rPr lang="en-US" sz="1400" b="0" i="1" smtClean="0">
                                <a:solidFill>
                                  <a:schemeClr val="tx1"/>
                                </a:solidFill>
                                <a:latin typeface="Cambria Math" panose="02040503050406030204" pitchFamily="18" charset="0"/>
                                <a:ea typeface="Cambria Math" panose="02040503050406030204" pitchFamily="18" charset="0"/>
                              </a:rPr>
                              <m:t>𝑡</m:t>
                            </m:r>
                          </m:sub>
                        </m:sSub>
                      </m:e>
                    </m:d>
                    <m:r>
                      <a:rPr lang="en-US" sz="1400" b="0" i="1" smtClean="0">
                        <a:solidFill>
                          <a:schemeClr val="tx1"/>
                        </a:solidFill>
                        <a:latin typeface="Cambria Math" panose="02040503050406030204" pitchFamily="18" charset="0"/>
                        <a:ea typeface="Cambria Math" panose="02040503050406030204" pitchFamily="18" charset="0"/>
                      </a:rPr>
                      <m:t>+</m:t>
                    </m:r>
                    <m:f>
                      <m:fPr>
                        <m:ctrlPr>
                          <a:rPr lang="en-US" sz="1400" b="0" i="1" smtClean="0">
                            <a:solidFill>
                              <a:schemeClr val="tx1"/>
                            </a:solidFill>
                            <a:latin typeface="Cambria Math" panose="02040503050406030204" pitchFamily="18" charset="0"/>
                            <a:ea typeface="Cambria Math" panose="02040503050406030204" pitchFamily="18" charset="0"/>
                          </a:rPr>
                        </m:ctrlPr>
                      </m:fPr>
                      <m:num>
                        <m:r>
                          <a:rPr lang="en-US" sz="1400" b="0" i="1" smtClean="0">
                            <a:solidFill>
                              <a:schemeClr val="tx1"/>
                            </a:solidFill>
                            <a:latin typeface="Cambria Math" panose="02040503050406030204" pitchFamily="18" charset="0"/>
                            <a:ea typeface="Cambria Math" panose="02040503050406030204" pitchFamily="18" charset="0"/>
                          </a:rPr>
                          <m:t>1</m:t>
                        </m:r>
                      </m:num>
                      <m:den>
                        <m:r>
                          <a:rPr lang="en-US" sz="1400" b="0" i="1" smtClean="0">
                            <a:solidFill>
                              <a:schemeClr val="tx1"/>
                            </a:solidFill>
                            <a:latin typeface="Cambria Math" panose="02040503050406030204" pitchFamily="18" charset="0"/>
                            <a:ea typeface="Cambria Math" panose="02040503050406030204" pitchFamily="18" charset="0"/>
                          </a:rPr>
                          <m:t>𝑐𝑜𝑢𝑛𝑡𝑒𝑟</m:t>
                        </m:r>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𝑆</m:t>
                            </m:r>
                          </m:e>
                          <m:sub>
                            <m:r>
                              <a:rPr lang="en-US" sz="1400" b="0" i="1" smtClean="0">
                                <a:solidFill>
                                  <a:schemeClr val="tx1"/>
                                </a:solidFill>
                                <a:latin typeface="Cambria Math" panose="02040503050406030204" pitchFamily="18" charset="0"/>
                                <a:ea typeface="Cambria Math" panose="02040503050406030204" pitchFamily="18" charset="0"/>
                              </a:rPr>
                              <m:t>𝑡</m:t>
                            </m:r>
                          </m:sub>
                        </m:sSub>
                        <m:r>
                          <a:rPr lang="en-US" sz="1400" b="0" i="1" smtClean="0">
                            <a:solidFill>
                              <a:schemeClr val="tx1"/>
                            </a:solidFill>
                            <a:latin typeface="Cambria Math" panose="02040503050406030204" pitchFamily="18" charset="0"/>
                            <a:ea typeface="Cambria Math" panose="02040503050406030204" pitchFamily="18" charset="0"/>
                          </a:rPr>
                          <m:t>)</m:t>
                        </m:r>
                      </m:den>
                    </m:f>
                  </m:oMath>
                </a14:m>
                <a:r>
                  <a:rPr lang="en-US" sz="1400" dirty="0">
                    <a:solidFill>
                      <a:schemeClr val="tx1"/>
                    </a:solidFill>
                  </a:rPr>
                  <a:t>(</a:t>
                </a:r>
                <a14:m>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𝐺</m:t>
                        </m:r>
                      </m:e>
                      <m:sub>
                        <m:r>
                          <a:rPr lang="en-US" sz="1400" b="0" i="1" dirty="0" smtClean="0">
                            <a:solidFill>
                              <a:schemeClr val="tx1"/>
                            </a:solidFill>
                            <a:latin typeface="Cambria Math" panose="02040503050406030204" pitchFamily="18" charset="0"/>
                          </a:rPr>
                          <m:t>𝑡</m:t>
                        </m:r>
                      </m:sub>
                    </m:sSub>
                    <m:r>
                      <a:rPr lang="en-US" sz="1400" b="0" i="1" dirty="0" smtClean="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𝑉</m:t>
                    </m:r>
                    <m:r>
                      <a:rPr lang="en-US" sz="1400" b="0" i="1" dirty="0" smtClean="0">
                        <a:solidFill>
                          <a:schemeClr val="tx1"/>
                        </a:solidFill>
                        <a:latin typeface="Cambria Math" panose="02040503050406030204" pitchFamily="18" charset="0"/>
                      </a:rPr>
                      <m:t>(</m:t>
                    </m:r>
                    <m:sSub>
                      <m:sSubPr>
                        <m:ctrlPr>
                          <a:rPr lang="en-US" sz="1400" b="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𝑆</m:t>
                        </m:r>
                      </m:e>
                      <m:sub>
                        <m:r>
                          <a:rPr lang="en-US" sz="1400" b="0" i="1" dirty="0" smtClean="0">
                            <a:solidFill>
                              <a:schemeClr val="tx1"/>
                            </a:solidFill>
                            <a:latin typeface="Cambria Math" panose="02040503050406030204" pitchFamily="18" charset="0"/>
                          </a:rPr>
                          <m:t>𝑡</m:t>
                        </m:r>
                      </m:sub>
                    </m:sSub>
                    <m:r>
                      <a:rPr lang="en-US" sz="1400" b="0" i="1" dirty="0" smtClean="0">
                        <a:solidFill>
                          <a:schemeClr val="tx1"/>
                        </a:solidFill>
                        <a:latin typeface="Cambria Math" panose="02040503050406030204" pitchFamily="18" charset="0"/>
                      </a:rPr>
                      <m:t>))</m:t>
                    </m:r>
                  </m:oMath>
                </a14:m>
                <a:endParaRPr lang="en-US" sz="1400"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447546" y="5722219"/>
                <a:ext cx="3364030" cy="413886"/>
              </a:xfrm>
              <a:prstGeom prst="rect">
                <a:avLst/>
              </a:prstGeom>
              <a:blipFill rotWithShape="0">
                <a:blip r:embed="rId5"/>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896500" y="6229947"/>
                <a:ext cx="4466121" cy="37057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400" b="0" i="1" smtClean="0">
                        <a:solidFill>
                          <a:schemeClr val="tx1"/>
                        </a:solidFill>
                        <a:latin typeface="Cambria Math" panose="02040503050406030204" pitchFamily="18" charset="0"/>
                      </a:rPr>
                      <m:t>𝑄</m:t>
                    </m:r>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𝑎</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𝑄</m:t>
                    </m:r>
                    <m:d>
                      <m:dPr>
                        <m:ctrlPr>
                          <a:rPr lang="en-US" sz="1400" i="1">
                            <a:solidFill>
                              <a:schemeClr val="tx1"/>
                            </a:solidFill>
                            <a:latin typeface="Cambria Math" panose="02040503050406030204" pitchFamily="18" charset="0"/>
                            <a:ea typeface="Cambria Math" panose="02040503050406030204" pitchFamily="18" charset="0"/>
                          </a:rPr>
                        </m:ctrlPr>
                      </m:dPr>
                      <m:e>
                        <m:sSub>
                          <m:sSubPr>
                            <m:ctrlPr>
                              <a:rPr lang="en-US" sz="1400" i="1">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𝑠</m:t>
                            </m:r>
                          </m:e>
                          <m:sub>
                            <m:r>
                              <a:rPr lang="en-US" sz="1400" i="1">
                                <a:solidFill>
                                  <a:schemeClr val="tx1"/>
                                </a:solidFill>
                                <a:latin typeface="Cambria Math" panose="02040503050406030204" pitchFamily="18" charset="0"/>
                                <a:ea typeface="Cambria Math" panose="02040503050406030204" pitchFamily="18" charset="0"/>
                              </a:rPr>
                              <m:t>𝑡</m:t>
                            </m:r>
                          </m:sub>
                        </m:sSub>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𝑎</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ea typeface="Cambria Math" panose="02040503050406030204" pitchFamily="18" charset="0"/>
                      </a:rPr>
                      <m:t>+</m:t>
                    </m:r>
                    <m:f>
                      <m:fPr>
                        <m:ctrlPr>
                          <a:rPr lang="en-US" sz="1400" i="1">
                            <a:solidFill>
                              <a:schemeClr val="tx1"/>
                            </a:solidFill>
                            <a:latin typeface="Cambria Math" panose="02040503050406030204" pitchFamily="18" charset="0"/>
                            <a:ea typeface="Cambria Math" panose="02040503050406030204" pitchFamily="18" charset="0"/>
                          </a:rPr>
                        </m:ctrlPr>
                      </m:fPr>
                      <m:num>
                        <m:r>
                          <a:rPr lang="en-US" sz="1400" i="1">
                            <a:solidFill>
                              <a:schemeClr val="tx1"/>
                            </a:solidFill>
                            <a:latin typeface="Cambria Math" panose="02040503050406030204" pitchFamily="18" charset="0"/>
                            <a:ea typeface="Cambria Math" panose="02040503050406030204" pitchFamily="18" charset="0"/>
                          </a:rPr>
                          <m:t>1</m:t>
                        </m:r>
                      </m:num>
                      <m:den>
                        <m:r>
                          <a:rPr lang="en-US" sz="1400" b="0" i="1" smtClean="0">
                            <a:solidFill>
                              <a:schemeClr val="tx1"/>
                            </a:solidFill>
                            <a:latin typeface="Cambria Math" panose="02040503050406030204" pitchFamily="18" charset="0"/>
                            <a:ea typeface="Cambria Math" panose="02040503050406030204" pitchFamily="18" charset="0"/>
                          </a:rPr>
                          <m:t>𝑐𝑜𝑢𝑛𝑡𝑒𝑟</m:t>
                        </m:r>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𝑆</m:t>
                            </m:r>
                          </m:e>
                          <m:sub>
                            <m:r>
                              <a:rPr lang="en-US" sz="1400" i="1">
                                <a:solidFill>
                                  <a:schemeClr val="tx1"/>
                                </a:solidFill>
                                <a:latin typeface="Cambria Math" panose="02040503050406030204" pitchFamily="18" charset="0"/>
                                <a:ea typeface="Cambria Math" panose="02040503050406030204" pitchFamily="18" charset="0"/>
                              </a:rPr>
                              <m:t>𝑡</m:t>
                            </m:r>
                          </m:sub>
                        </m:sSub>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b="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𝑎</m:t>
                            </m:r>
                          </m:e>
                          <m:sub>
                            <m:r>
                              <a:rPr lang="en-US" sz="1400" b="0" i="1" smtClean="0">
                                <a:solidFill>
                                  <a:schemeClr val="tx1"/>
                                </a:solidFill>
                                <a:latin typeface="Cambria Math" panose="02040503050406030204" pitchFamily="18" charset="0"/>
                                <a:ea typeface="Cambria Math" panose="02040503050406030204" pitchFamily="18" charset="0"/>
                              </a:rPr>
                              <m:t>𝑡</m:t>
                            </m:r>
                          </m:sub>
                        </m:sSub>
                        <m:r>
                          <a:rPr lang="en-US" sz="1400" i="1">
                            <a:solidFill>
                              <a:schemeClr val="tx1"/>
                            </a:solidFill>
                            <a:latin typeface="Cambria Math" panose="02040503050406030204" pitchFamily="18" charset="0"/>
                            <a:ea typeface="Cambria Math" panose="02040503050406030204" pitchFamily="18" charset="0"/>
                          </a:rPr>
                          <m:t>)</m:t>
                        </m:r>
                      </m:den>
                    </m:f>
                  </m:oMath>
                </a14:m>
                <a:r>
                  <a:rPr lang="en-US" sz="1400" dirty="0">
                    <a:solidFill>
                      <a:schemeClr val="tx1"/>
                    </a:solidFill>
                  </a:rPr>
                  <a:t>(</a:t>
                </a:r>
                <a14:m>
                  <m:oMath xmlns:m="http://schemas.openxmlformats.org/officeDocument/2006/math">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𝐺</m:t>
                        </m:r>
                      </m:e>
                      <m:sub>
                        <m:r>
                          <a:rPr lang="en-US" sz="1400" i="1" dirty="0">
                            <a:solidFill>
                              <a:schemeClr val="tx1"/>
                            </a:solidFill>
                            <a:latin typeface="Cambria Math" panose="02040503050406030204" pitchFamily="18" charset="0"/>
                          </a:rPr>
                          <m:t>𝑡</m:t>
                        </m:r>
                      </m:sub>
                    </m:sSub>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𝑄</m:t>
                    </m:r>
                    <m:r>
                      <a:rPr lang="en-US" sz="1400" i="1" dirty="0">
                        <a:solidFill>
                          <a:schemeClr val="tx1"/>
                        </a:solidFill>
                        <a:latin typeface="Cambria Math" panose="02040503050406030204" pitchFamily="18" charset="0"/>
                      </a:rPr>
                      <m:t>(</m:t>
                    </m:r>
                    <m:sSub>
                      <m:sSubPr>
                        <m:ctrlPr>
                          <a:rPr lang="en-US" sz="1400" i="1" dirty="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𝑠</m:t>
                        </m:r>
                      </m:e>
                      <m:sub>
                        <m:r>
                          <a:rPr lang="en-US" sz="1400" i="1" dirty="0">
                            <a:solidFill>
                              <a:schemeClr val="tx1"/>
                            </a:solidFill>
                            <a:latin typeface="Cambria Math" panose="02040503050406030204" pitchFamily="18" charset="0"/>
                          </a:rPr>
                          <m:t>𝑡</m:t>
                        </m:r>
                        <m:r>
                          <a:rPr lang="en-US" sz="1400" b="0" i="1" dirty="0" smtClean="0">
                            <a:solidFill>
                              <a:schemeClr val="tx1"/>
                            </a:solidFill>
                            <a:latin typeface="Cambria Math" panose="02040503050406030204" pitchFamily="18" charset="0"/>
                          </a:rPr>
                          <m:t>,</m:t>
                        </m:r>
                      </m:sub>
                    </m:sSub>
                    <m:sSub>
                      <m:sSubPr>
                        <m:ctrlPr>
                          <a:rPr lang="en-US" sz="140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𝑎</m:t>
                        </m:r>
                      </m:e>
                      <m:sub>
                        <m:r>
                          <a:rPr lang="en-US" sz="1400" i="1">
                            <a:solidFill>
                              <a:schemeClr val="tx1"/>
                            </a:solidFill>
                            <a:latin typeface="Cambria Math" panose="02040503050406030204" pitchFamily="18" charset="0"/>
                          </a:rPr>
                          <m:t>𝑡</m:t>
                        </m:r>
                      </m:sub>
                    </m:sSub>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m:t>
                    </m:r>
                  </m:oMath>
                </a14:m>
                <a:endParaRPr lang="en-US" sz="14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6896500" y="6229947"/>
                <a:ext cx="4466121" cy="370573"/>
              </a:xfrm>
              <a:prstGeom prst="rect">
                <a:avLst/>
              </a:prstGeom>
              <a:blipFill rotWithShape="0">
                <a:blip r:embed="rId6"/>
                <a:stretch>
                  <a:fillRect b="-11111"/>
                </a:stretch>
              </a:blipFill>
            </p:spPr>
            <p:txBody>
              <a:bodyPr/>
              <a:lstStyle/>
              <a:p>
                <a:r>
                  <a:rPr lang="en-US">
                    <a:noFill/>
                  </a:rPr>
                  <a:t> </a:t>
                </a:r>
              </a:p>
            </p:txBody>
          </p:sp>
        </mc:Fallback>
      </mc:AlternateContent>
      <p:sp>
        <p:nvSpPr>
          <p:cNvPr id="25" name="Rounded Rectangle 24"/>
          <p:cNvSpPr/>
          <p:nvPr/>
        </p:nvSpPr>
        <p:spPr>
          <a:xfrm>
            <a:off x="7566257" y="3188367"/>
            <a:ext cx="3460283" cy="66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 every episode every time when visit some specific state (s) or state and action (s,a)</a:t>
            </a:r>
          </a:p>
        </p:txBody>
      </p:sp>
      <p:sp>
        <p:nvSpPr>
          <p:cNvPr id="26" name="Down Arrow 25"/>
          <p:cNvSpPr/>
          <p:nvPr/>
        </p:nvSpPr>
        <p:spPr>
          <a:xfrm>
            <a:off x="9041330" y="3882592"/>
            <a:ext cx="298383" cy="5871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280933" y="4615317"/>
            <a:ext cx="1819176" cy="66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do update</a:t>
            </a:r>
          </a:p>
        </p:txBody>
      </p:sp>
      <p:sp>
        <p:nvSpPr>
          <p:cNvPr id="28" name="Down Arrow 27"/>
          <p:cNvSpPr/>
          <p:nvPr/>
        </p:nvSpPr>
        <p:spPr>
          <a:xfrm>
            <a:off x="9094269" y="5409399"/>
            <a:ext cx="192504" cy="185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a:off x="8998017" y="2423160"/>
            <a:ext cx="385011" cy="6930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ounded Rectangle 29"/>
              <p:cNvSpPr/>
              <p:nvPr/>
            </p:nvSpPr>
            <p:spPr>
              <a:xfrm>
                <a:off x="4405964" y="4012533"/>
                <a:ext cx="3303873" cy="115021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mostly we use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𝛼</m:t>
                    </m:r>
                    <m:r>
                      <a:rPr lang="en-US" sz="1200" b="0" i="1" smtClean="0">
                        <a:solidFill>
                          <a:schemeClr val="tx1"/>
                        </a:solidFill>
                        <a:latin typeface="Cambria Math" panose="02040503050406030204" pitchFamily="18" charset="0"/>
                        <a:ea typeface="Cambria Math" panose="02040503050406030204" pitchFamily="18" charset="0"/>
                      </a:rPr>
                      <m:t> </m:t>
                    </m:r>
                    <m:d>
                      <m:dPr>
                        <m:ctrlPr>
                          <a:rPr lang="en-US" sz="1200" b="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𝑙𝑒𝑎𝑟𝑛𝑖𝑛𝑔</m:t>
                        </m:r>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𝑟𝑎𝑡𝑒</m:t>
                        </m:r>
                      </m:e>
                    </m:d>
                  </m:oMath>
                </a14:m>
                <a:endParaRPr lang="en-US" sz="1200" dirty="0">
                  <a:solidFill>
                    <a:schemeClr val="tx1"/>
                  </a:solidFill>
                </a:endParaRPr>
              </a:p>
              <a:p>
                <a:pPr algn="ctr"/>
                <a:r>
                  <a:rPr lang="en-US" sz="1200" dirty="0">
                    <a:solidFill>
                      <a:schemeClr val="tx1"/>
                    </a:solidFill>
                  </a:rPr>
                  <a:t>Instead of </a:t>
                </a:r>
                <a14:m>
                  <m:oMath xmlns:m="http://schemas.openxmlformats.org/officeDocument/2006/math">
                    <m:f>
                      <m:fPr>
                        <m:ctrlPr>
                          <a:rPr lang="en-US" sz="1200" i="1">
                            <a:solidFill>
                              <a:schemeClr val="tx1"/>
                            </a:solidFill>
                            <a:latin typeface="Cambria Math" panose="02040503050406030204" pitchFamily="18" charset="0"/>
                            <a:ea typeface="Cambria Math" panose="02040503050406030204" pitchFamily="18" charset="0"/>
                          </a:rPr>
                        </m:ctrlPr>
                      </m:fPr>
                      <m:num>
                        <m:r>
                          <a:rPr lang="en-US" sz="1200" i="1">
                            <a:solidFill>
                              <a:schemeClr val="tx1"/>
                            </a:solidFill>
                            <a:latin typeface="Cambria Math" panose="02040503050406030204" pitchFamily="18" charset="0"/>
                            <a:ea typeface="Cambria Math" panose="02040503050406030204" pitchFamily="18" charset="0"/>
                          </a:rPr>
                          <m:t>1</m:t>
                        </m:r>
                      </m:num>
                      <m:den>
                        <m:r>
                          <a:rPr lang="en-US" sz="1200" i="1">
                            <a:solidFill>
                              <a:schemeClr val="tx1"/>
                            </a:solidFill>
                            <a:latin typeface="Cambria Math" panose="02040503050406030204" pitchFamily="18" charset="0"/>
                            <a:ea typeface="Cambria Math" panose="02040503050406030204" pitchFamily="18" charset="0"/>
                          </a:rPr>
                          <m:t>𝑐𝑜𝑢𝑛𝑡𝑒𝑟</m:t>
                        </m:r>
                        <m:r>
                          <a:rPr lang="en-US" sz="120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𝑆</m:t>
                            </m:r>
                          </m:e>
                          <m:sub>
                            <m:r>
                              <a:rPr lang="en-US" sz="1200" i="1">
                                <a:solidFill>
                                  <a:schemeClr val="tx1"/>
                                </a:solidFill>
                                <a:latin typeface="Cambria Math" panose="02040503050406030204" pitchFamily="18" charset="0"/>
                                <a:ea typeface="Cambria Math" panose="02040503050406030204" pitchFamily="18" charset="0"/>
                              </a:rPr>
                              <m:t>𝑡</m:t>
                            </m:r>
                          </m:sub>
                        </m:sSub>
                        <m:r>
                          <a:rPr lang="en-US" sz="1200" i="1">
                            <a:solidFill>
                              <a:schemeClr val="tx1"/>
                            </a:solidFill>
                            <a:latin typeface="Cambria Math" panose="02040503050406030204" pitchFamily="18" charset="0"/>
                            <a:ea typeface="Cambria Math" panose="02040503050406030204" pitchFamily="18" charset="0"/>
                          </a:rPr>
                          <m:t>)</m:t>
                        </m:r>
                      </m:den>
                    </m:f>
                  </m:oMath>
                </a14:m>
                <a:r>
                  <a:rPr lang="en-US" dirty="0">
                    <a:solidFill>
                      <a:schemeClr val="tx1"/>
                    </a:solidFill>
                  </a:rPr>
                  <a:t> </a:t>
                </a:r>
                <a:r>
                  <a:rPr lang="en-US" sz="1200" dirty="0">
                    <a:solidFill>
                      <a:schemeClr val="tx1"/>
                    </a:solidFill>
                  </a:rPr>
                  <a:t>to forget old episodes</a:t>
                </a:r>
              </a:p>
            </p:txBody>
          </p:sp>
        </mc:Choice>
        <mc:Fallback xmlns="">
          <p:sp>
            <p:nvSpPr>
              <p:cNvPr id="30" name="Rounded Rectangle 29"/>
              <p:cNvSpPr>
                <a:spLocks noRot="1" noChangeAspect="1" noMove="1" noResize="1" noEditPoints="1" noAdjustHandles="1" noChangeArrowheads="1" noChangeShapeType="1" noTextEdit="1"/>
              </p:cNvSpPr>
              <p:nvPr/>
            </p:nvSpPr>
            <p:spPr>
              <a:xfrm>
                <a:off x="4405964" y="4012533"/>
                <a:ext cx="3303873" cy="1150218"/>
              </a:xfrm>
              <a:prstGeom prst="roundRect">
                <a:avLst/>
              </a:prstGeom>
              <a:blipFill rotWithShape="0">
                <a:blip r:embed="rId7"/>
                <a:stretch>
                  <a:fillRect/>
                </a:stretch>
              </a:blipFill>
            </p:spPr>
            <p:txBody>
              <a:bodyPr/>
              <a:lstStyle/>
              <a:p>
                <a:r>
                  <a:rPr lang="en-US">
                    <a:noFill/>
                  </a:rPr>
                  <a:t> </a:t>
                </a:r>
              </a:p>
            </p:txBody>
          </p:sp>
        </mc:Fallback>
      </mc:AlternateContent>
      <p:cxnSp>
        <p:nvCxnSpPr>
          <p:cNvPr id="32" name="Elbow Connector 31"/>
          <p:cNvCxnSpPr>
            <a:stCxn id="24" idx="2"/>
            <a:endCxn id="30" idx="2"/>
          </p:cNvCxnSpPr>
          <p:nvPr/>
        </p:nvCxnSpPr>
        <p:spPr>
          <a:xfrm rot="5400000" flipH="1">
            <a:off x="6874846" y="4345806"/>
            <a:ext cx="1437769" cy="3071660"/>
          </a:xfrm>
          <a:prstGeom prst="bentConnector3">
            <a:avLst>
              <a:gd name="adj1" fmla="val -159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21" idx="2"/>
            <a:endCxn id="30" idx="2"/>
          </p:cNvCxnSpPr>
          <p:nvPr/>
        </p:nvCxnSpPr>
        <p:spPr>
          <a:xfrm rot="5400000" flipH="1" flipV="1">
            <a:off x="3601052" y="4218270"/>
            <a:ext cx="1512368" cy="3401330"/>
          </a:xfrm>
          <a:prstGeom prst="bentConnector3">
            <a:avLst>
              <a:gd name="adj1" fmla="val -811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16062"/>
      </p:ext>
    </p:extLst>
  </p:cSld>
  <p:clrMapOvr>
    <a:masterClrMapping/>
  </p:clrMapOvr>
  <p:transition spd="slow">
    <p:circl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215865" y="433137"/>
            <a:ext cx="3878981" cy="1251284"/>
          </a:xfrm>
          <a:prstGeom prst="ellipse">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Temporal difference learning TD(0)</a:t>
            </a:r>
          </a:p>
        </p:txBody>
      </p:sp>
      <p:sp>
        <p:nvSpPr>
          <p:cNvPr id="4" name="Oval 3"/>
          <p:cNvSpPr/>
          <p:nvPr/>
        </p:nvSpPr>
        <p:spPr>
          <a:xfrm>
            <a:off x="1145406" y="1934678"/>
            <a:ext cx="2117558"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have agent </a:t>
            </a:r>
          </a:p>
        </p:txBody>
      </p:sp>
      <p:cxnSp>
        <p:nvCxnSpPr>
          <p:cNvPr id="6" name="Elbow Connector 5"/>
          <p:cNvCxnSpPr/>
          <p:nvPr/>
        </p:nvCxnSpPr>
        <p:spPr>
          <a:xfrm rot="5400000">
            <a:off x="4066673" y="-103472"/>
            <a:ext cx="250257" cy="39511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Oval 6"/>
              <p:cNvSpPr/>
              <p:nvPr/>
            </p:nvSpPr>
            <p:spPr>
              <a:xfrm>
                <a:off x="1198345" y="3455470"/>
                <a:ext cx="2011680" cy="11550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have specific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p:txBody>
          </p:sp>
        </mc:Choice>
        <mc:Fallback xmlns="">
          <p:sp>
            <p:nvSpPr>
              <p:cNvPr id="7" name="Oval 6"/>
              <p:cNvSpPr>
                <a:spLocks noRot="1" noChangeAspect="1" noMove="1" noResize="1" noEditPoints="1" noAdjustHandles="1" noChangeArrowheads="1" noChangeShapeType="1" noTextEdit="1"/>
              </p:cNvSpPr>
              <p:nvPr/>
            </p:nvSpPr>
            <p:spPr>
              <a:xfrm>
                <a:off x="1198345" y="3455470"/>
                <a:ext cx="2011680" cy="1155031"/>
              </a:xfrm>
              <a:prstGeom prst="ellipse">
                <a:avLst/>
              </a:prstGeom>
              <a:blipFill rotWithShape="0">
                <a:blip r:embed="rId2"/>
                <a:stretch>
                  <a:fillRect/>
                </a:stretch>
              </a:blipFill>
            </p:spPr>
            <p:txBody>
              <a:bodyPr/>
              <a:lstStyle/>
              <a:p>
                <a:r>
                  <a:rPr lang="en-US">
                    <a:noFill/>
                  </a:rPr>
                  <a:t> </a:t>
                </a:r>
              </a:p>
            </p:txBody>
          </p:sp>
        </mc:Fallback>
      </mc:AlternateContent>
      <p:cxnSp>
        <p:nvCxnSpPr>
          <p:cNvPr id="9" name="Straight Arrow Connector 8"/>
          <p:cNvCxnSpPr>
            <a:stCxn id="4" idx="4"/>
            <a:endCxn id="7" idx="0"/>
          </p:cNvCxnSpPr>
          <p:nvPr/>
        </p:nvCxnSpPr>
        <p:spPr>
          <a:xfrm>
            <a:off x="2204185" y="2849078"/>
            <a:ext cx="0" cy="606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29389" y="5216893"/>
            <a:ext cx="3349592" cy="1328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take action according to our policy just one step</a:t>
            </a:r>
          </a:p>
        </p:txBody>
      </p:sp>
      <p:cxnSp>
        <p:nvCxnSpPr>
          <p:cNvPr id="12" name="Straight Arrow Connector 11"/>
          <p:cNvCxnSpPr>
            <a:stCxn id="7" idx="4"/>
            <a:endCxn id="10" idx="0"/>
          </p:cNvCxnSpPr>
          <p:nvPr/>
        </p:nvCxnSpPr>
        <p:spPr>
          <a:xfrm>
            <a:off x="2204185" y="4610501"/>
            <a:ext cx="0" cy="606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Oval 12"/>
              <p:cNvSpPr/>
              <p:nvPr/>
            </p:nvSpPr>
            <p:spPr>
              <a:xfrm>
                <a:off x="4085924" y="5375707"/>
                <a:ext cx="1607419" cy="10106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𝜋</m:t>
                      </m:r>
                    </m:oMath>
                  </m:oMathPara>
                </a14:m>
                <a:endParaRPr lang="en-US" sz="1400" dirty="0"/>
              </a:p>
            </p:txBody>
          </p:sp>
        </mc:Choice>
        <mc:Fallback xmlns="">
          <p:sp>
            <p:nvSpPr>
              <p:cNvPr id="13" name="Oval 12"/>
              <p:cNvSpPr>
                <a:spLocks noRot="1" noChangeAspect="1" noMove="1" noResize="1" noEditPoints="1" noAdjustHandles="1" noChangeArrowheads="1" noChangeShapeType="1" noTextEdit="1"/>
              </p:cNvSpPr>
              <p:nvPr/>
            </p:nvSpPr>
            <p:spPr>
              <a:xfrm>
                <a:off x="4085924" y="5375707"/>
                <a:ext cx="1607419" cy="1010653"/>
              </a:xfrm>
              <a:prstGeom prst="ellipse">
                <a:avLst/>
              </a:prstGeom>
              <a:blipFill rotWithShape="0">
                <a:blip r:embed="rId3"/>
                <a:stretch>
                  <a:fillRect/>
                </a:stretch>
              </a:blipFill>
            </p:spPr>
            <p:txBody>
              <a:bodyPr/>
              <a:lstStyle/>
              <a:p>
                <a:r>
                  <a:rPr lang="en-US">
                    <a:noFill/>
                  </a:rPr>
                  <a:t> </a:t>
                </a:r>
              </a:p>
            </p:txBody>
          </p:sp>
        </mc:Fallback>
      </mc:AlternateContent>
      <p:cxnSp>
        <p:nvCxnSpPr>
          <p:cNvPr id="15" name="Straight Arrow Connector 14"/>
          <p:cNvCxnSpPr>
            <a:stCxn id="10" idx="6"/>
            <a:endCxn id="13" idx="2"/>
          </p:cNvCxnSpPr>
          <p:nvPr/>
        </p:nvCxnSpPr>
        <p:spPr>
          <a:xfrm flipV="1">
            <a:off x="3878981" y="5881034"/>
            <a:ext cx="20694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ight Arrow 17"/>
          <p:cNvSpPr/>
          <p:nvPr/>
        </p:nvSpPr>
        <p:spPr>
          <a:xfrm>
            <a:off x="8191099" y="693020"/>
            <a:ext cx="1665170" cy="637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Diagram 19"/>
          <p:cNvGraphicFramePr/>
          <p:nvPr>
            <p:extLst>
              <p:ext uri="{D42A27DB-BD31-4B8C-83A1-F6EECF244321}">
                <p14:modId xmlns:p14="http://schemas.microsoft.com/office/powerpoint/2010/main" val="2242868057"/>
              </p:ext>
            </p:extLst>
          </p:nvPr>
        </p:nvGraphicFramePr>
        <p:xfrm>
          <a:off x="10007606" y="378769"/>
          <a:ext cx="1867301" cy="13667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27" name="Oval 26"/>
              <p:cNvSpPr/>
              <p:nvPr/>
            </p:nvSpPr>
            <p:spPr>
              <a:xfrm>
                <a:off x="5835317" y="4693516"/>
                <a:ext cx="1990023" cy="1364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Compute return for that state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𝑛</m:t>
                        </m:r>
                      </m:sub>
                    </m:sSub>
                  </m:oMath>
                </a14:m>
                <a:r>
                  <a:rPr lang="en-US" sz="1100" dirty="0"/>
                  <a:t> by </a:t>
                </a:r>
                <a:r>
                  <a:rPr lang="en-US" sz="1100" dirty="0">
                    <a:solidFill>
                      <a:schemeClr val="tx1"/>
                    </a:solidFill>
                  </a:rPr>
                  <a:t>(</a:t>
                </a:r>
                <a:r>
                  <a:rPr lang="en-US" sz="1400" dirty="0">
                    <a:solidFill>
                      <a:schemeClr val="tx1"/>
                    </a:solidFill>
                  </a:rPr>
                  <a:t>bootstrapping)</a:t>
                </a:r>
              </a:p>
            </p:txBody>
          </p:sp>
        </mc:Choice>
        <mc:Fallback xmlns="">
          <p:sp>
            <p:nvSpPr>
              <p:cNvPr id="27" name="Oval 26"/>
              <p:cNvSpPr>
                <a:spLocks noRot="1" noChangeAspect="1" noMove="1" noResize="1" noEditPoints="1" noAdjustHandles="1" noChangeArrowheads="1" noChangeShapeType="1" noTextEdit="1"/>
              </p:cNvSpPr>
              <p:nvPr/>
            </p:nvSpPr>
            <p:spPr>
              <a:xfrm>
                <a:off x="5835317" y="4693516"/>
                <a:ext cx="1990023" cy="1364383"/>
              </a:xfrm>
              <a:prstGeom prst="ellipse">
                <a:avLst/>
              </a:prstGeom>
              <a:blipFill rotWithShape="0">
                <a:blip r:embed="rId9"/>
                <a:stretch>
                  <a:fillRect/>
                </a:stretch>
              </a:blipFill>
            </p:spPr>
            <p:txBody>
              <a:bodyPr/>
              <a:lstStyle/>
              <a:p>
                <a:r>
                  <a:rPr lang="en-US">
                    <a:noFill/>
                  </a:rPr>
                  <a:t> </a:t>
                </a:r>
              </a:p>
            </p:txBody>
          </p:sp>
        </mc:Fallback>
      </mc:AlternateContent>
      <p:cxnSp>
        <p:nvCxnSpPr>
          <p:cNvPr id="29" name="Straight Arrow Connector 28"/>
          <p:cNvCxnSpPr>
            <a:stCxn id="13" idx="6"/>
            <a:endCxn id="27" idx="2"/>
          </p:cNvCxnSpPr>
          <p:nvPr/>
        </p:nvCxnSpPr>
        <p:spPr>
          <a:xfrm flipV="1">
            <a:off x="5693343" y="5375708"/>
            <a:ext cx="141974" cy="50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565746" y="4970282"/>
                <a:ext cx="2042732" cy="307777"/>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oMath>
                  </m:oMathPara>
                </a14:m>
                <a:endParaRPr lang="en-US" sz="1400" dirty="0"/>
              </a:p>
            </p:txBody>
          </p:sp>
        </mc:Choice>
        <mc:Fallback xmlns="">
          <p:sp>
            <p:nvSpPr>
              <p:cNvPr id="51" name="Rectangle 50"/>
              <p:cNvSpPr>
                <a:spLocks noRot="1" noChangeAspect="1" noMove="1" noResize="1" noEditPoints="1" noAdjustHandles="1" noChangeArrowheads="1" noChangeShapeType="1" noTextEdit="1"/>
              </p:cNvSpPr>
              <p:nvPr/>
            </p:nvSpPr>
            <p:spPr>
              <a:xfrm>
                <a:off x="8565746" y="4970282"/>
                <a:ext cx="2042732" cy="307777"/>
              </a:xfrm>
              <a:prstGeom prst="rect">
                <a:avLst/>
              </a:prstGeom>
              <a:blipFill rotWithShape="0">
                <a:blip r:embed="rId10"/>
                <a:stretch>
                  <a:fillRect b="-5882"/>
                </a:stretch>
              </a:blipFill>
            </p:spPr>
            <p:txBody>
              <a:bodyPr/>
              <a:lstStyle/>
              <a:p>
                <a:r>
                  <a:rPr lang="en-US">
                    <a:noFill/>
                  </a:rPr>
                  <a:t> </a:t>
                </a:r>
              </a:p>
            </p:txBody>
          </p:sp>
        </mc:Fallback>
      </mc:AlternateContent>
      <p:sp>
        <p:nvSpPr>
          <p:cNvPr id="64" name="Oval 63"/>
          <p:cNvSpPr/>
          <p:nvPr/>
        </p:nvSpPr>
        <p:spPr>
          <a:xfrm>
            <a:off x="3399097" y="3026567"/>
            <a:ext cx="1241307" cy="97696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 do this to infinity </a:t>
            </a:r>
          </a:p>
        </p:txBody>
      </p:sp>
      <p:sp>
        <p:nvSpPr>
          <p:cNvPr id="16" name="Rounded Rectangle 15"/>
          <p:cNvSpPr/>
          <p:nvPr/>
        </p:nvSpPr>
        <p:spPr>
          <a:xfrm>
            <a:off x="9683015" y="3000771"/>
            <a:ext cx="1862490" cy="8829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We apply incremental method to update our value-function</a:t>
            </a:r>
          </a:p>
        </p:txBody>
      </p:sp>
      <mc:AlternateContent xmlns:mc="http://schemas.openxmlformats.org/markup-compatibility/2006" xmlns:a14="http://schemas.microsoft.com/office/drawing/2010/main">
        <mc:Choice Requires="a14">
          <p:sp>
            <p:nvSpPr>
              <p:cNvPr id="39" name="Rectangle 38"/>
              <p:cNvSpPr/>
              <p:nvPr/>
            </p:nvSpPr>
            <p:spPr>
              <a:xfrm>
                <a:off x="8565746" y="5729438"/>
                <a:ext cx="2695812" cy="338554"/>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𝑄</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𝑆</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i="1">
                          <a:latin typeface="Cambria Math" panose="02040503050406030204" pitchFamily="18" charset="0"/>
                        </a:rPr>
                        <m:t>)</m:t>
                      </m:r>
                    </m:oMath>
                  </m:oMathPara>
                </a14:m>
                <a:endParaRPr lang="en-US" sz="1600" dirty="0"/>
              </a:p>
            </p:txBody>
          </p:sp>
        </mc:Choice>
        <mc:Fallback xmlns="">
          <p:sp>
            <p:nvSpPr>
              <p:cNvPr id="39" name="Rectangle 38"/>
              <p:cNvSpPr>
                <a:spLocks noRot="1" noChangeAspect="1" noMove="1" noResize="1" noEditPoints="1" noAdjustHandles="1" noChangeArrowheads="1" noChangeShapeType="1" noTextEdit="1"/>
              </p:cNvSpPr>
              <p:nvPr/>
            </p:nvSpPr>
            <p:spPr>
              <a:xfrm>
                <a:off x="8565746" y="5729438"/>
                <a:ext cx="2695812" cy="338554"/>
              </a:xfrm>
              <a:prstGeom prst="rect">
                <a:avLst/>
              </a:prstGeom>
              <a:blipFill rotWithShape="0">
                <a:blip r:embed="rId11"/>
                <a:stretch>
                  <a:fillRect b="-10909"/>
                </a:stretch>
              </a:blipFill>
            </p:spPr>
            <p:txBody>
              <a:bodyPr/>
              <a:lstStyle/>
              <a:p>
                <a:r>
                  <a:rPr lang="en-US">
                    <a:noFill/>
                  </a:rPr>
                  <a:t> </a:t>
                </a:r>
              </a:p>
            </p:txBody>
          </p:sp>
        </mc:Fallback>
      </mc:AlternateContent>
      <p:sp>
        <p:nvSpPr>
          <p:cNvPr id="28" name="Left Brace 27"/>
          <p:cNvSpPr/>
          <p:nvPr/>
        </p:nvSpPr>
        <p:spPr>
          <a:xfrm>
            <a:off x="8263290" y="4913697"/>
            <a:ext cx="168441" cy="11542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Elbow Connector 30"/>
          <p:cNvCxnSpPr>
            <a:stCxn id="27" idx="6"/>
            <a:endCxn id="28" idx="1"/>
          </p:cNvCxnSpPr>
          <p:nvPr/>
        </p:nvCxnSpPr>
        <p:spPr>
          <a:xfrm>
            <a:off x="7825340" y="5375708"/>
            <a:ext cx="437950" cy="1151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ight Brace 32"/>
          <p:cNvSpPr/>
          <p:nvPr/>
        </p:nvSpPr>
        <p:spPr>
          <a:xfrm>
            <a:off x="11675677" y="4913697"/>
            <a:ext cx="45719" cy="16314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4" name="Straight Arrow Connector 43"/>
          <p:cNvCxnSpPr>
            <a:stCxn id="33" idx="1"/>
          </p:cNvCxnSpPr>
          <p:nvPr/>
        </p:nvCxnSpPr>
        <p:spPr>
          <a:xfrm>
            <a:off x="11721396" y="5729438"/>
            <a:ext cx="276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92505" y="221380"/>
            <a:ext cx="1848051" cy="64489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Policy evaluation</a:t>
            </a:r>
          </a:p>
        </p:txBody>
      </p:sp>
      <p:sp>
        <p:nvSpPr>
          <p:cNvPr id="22" name="Oval 21"/>
          <p:cNvSpPr/>
          <p:nvPr/>
        </p:nvSpPr>
        <p:spPr>
          <a:xfrm>
            <a:off x="3372452" y="4185565"/>
            <a:ext cx="1294598" cy="7281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r>
              <a:rPr lang="en-US" sz="1400" dirty="0"/>
              <a:t>&lt;</a:t>
            </a:r>
            <a:r>
              <a:rPr lang="en-US" dirty="0"/>
              <a:t>-t+1</a:t>
            </a:r>
          </a:p>
        </p:txBody>
      </p:sp>
      <p:cxnSp>
        <p:nvCxnSpPr>
          <p:cNvPr id="34" name="Elbow Connector 33"/>
          <p:cNvCxnSpPr>
            <a:stCxn id="22" idx="2"/>
            <a:endCxn id="10" idx="7"/>
          </p:cNvCxnSpPr>
          <p:nvPr/>
        </p:nvCxnSpPr>
        <p:spPr>
          <a:xfrm rot="10800000" flipH="1" flipV="1">
            <a:off x="3372451" y="4549630"/>
            <a:ext cx="15993" cy="861785"/>
          </a:xfrm>
          <a:prstGeom prst="bentConnector4">
            <a:avLst>
              <a:gd name="adj1" fmla="val -1429375"/>
              <a:gd name="adj2" fmla="val 598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endCxn id="16" idx="3"/>
          </p:cNvCxnSpPr>
          <p:nvPr/>
        </p:nvCxnSpPr>
        <p:spPr>
          <a:xfrm rot="16200000" flipV="1">
            <a:off x="10628096" y="4359643"/>
            <a:ext cx="2287204" cy="4523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9981398" y="6057899"/>
            <a:ext cx="741145" cy="342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Oval 59"/>
              <p:cNvSpPr/>
              <p:nvPr/>
            </p:nvSpPr>
            <p:spPr>
              <a:xfrm>
                <a:off x="7203771" y="6263415"/>
                <a:ext cx="2723949" cy="51191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ACTION VALUE FUNCTION WE SHOULD HAVE  </a:t>
                </a:r>
                <a14:m>
                  <m:oMath xmlns:m="http://schemas.openxmlformats.org/officeDocument/2006/math">
                    <m:sSub>
                      <m:sSubPr>
                        <m:ctrlPr>
                          <a:rPr lang="en-US" sz="1050" i="1" smtClean="0">
                            <a:latin typeface="Cambria Math" panose="02040503050406030204" pitchFamily="18" charset="0"/>
                          </a:rPr>
                        </m:ctrlPr>
                      </m:sSubPr>
                      <m:e>
                        <m:r>
                          <a:rPr lang="en-US" sz="1050" b="0" i="1" smtClean="0">
                            <a:latin typeface="Cambria Math" panose="02040503050406030204" pitchFamily="18" charset="0"/>
                          </a:rPr>
                          <m:t>𝐴</m:t>
                        </m:r>
                      </m:e>
                      <m:sub>
                        <m:r>
                          <a:rPr lang="en-US" sz="1050" b="0" i="1" smtClean="0">
                            <a:latin typeface="Cambria Math" panose="02040503050406030204" pitchFamily="18" charset="0"/>
                          </a:rPr>
                          <m:t>𝑡</m:t>
                        </m:r>
                        <m:r>
                          <a:rPr lang="en-US" sz="1050" b="0" i="1" smtClean="0">
                            <a:latin typeface="Cambria Math" panose="02040503050406030204" pitchFamily="18" charset="0"/>
                          </a:rPr>
                          <m:t>+</m:t>
                        </m:r>
                        <m:r>
                          <a:rPr lang="en-US" sz="1050" b="0" i="1" smtClean="0">
                            <a:latin typeface="Cambria Math" panose="02040503050406030204" pitchFamily="18" charset="0"/>
                          </a:rPr>
                          <m:t>1</m:t>
                        </m:r>
                      </m:sub>
                    </m:sSub>
                    <m:r>
                      <a:rPr lang="en-US" sz="1050" b="0" i="1" smtClean="0">
                        <a:latin typeface="Cambria Math" panose="02040503050406030204" pitchFamily="18" charset="0"/>
                      </a:rPr>
                      <m:t> </m:t>
                    </m:r>
                    <m:r>
                      <a:rPr lang="en-US" sz="1050" b="0" i="1" smtClean="0">
                        <a:latin typeface="Cambria Math" panose="02040503050406030204" pitchFamily="18" charset="0"/>
                      </a:rPr>
                      <m:t>𝑡𝑜𝑜</m:t>
                    </m:r>
                  </m:oMath>
                </a14:m>
                <a:endParaRPr lang="en-US" sz="600" dirty="0"/>
              </a:p>
            </p:txBody>
          </p:sp>
        </mc:Choice>
        <mc:Fallback xmlns="">
          <p:sp>
            <p:nvSpPr>
              <p:cNvPr id="60" name="Oval 59"/>
              <p:cNvSpPr>
                <a:spLocks noRot="1" noChangeAspect="1" noMove="1" noResize="1" noEditPoints="1" noAdjustHandles="1" noChangeArrowheads="1" noChangeShapeType="1" noTextEdit="1"/>
              </p:cNvSpPr>
              <p:nvPr/>
            </p:nvSpPr>
            <p:spPr>
              <a:xfrm>
                <a:off x="7203771" y="6263415"/>
                <a:ext cx="2723949" cy="511912"/>
              </a:xfrm>
              <a:prstGeom prst="ellipse">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6001441" y="3022428"/>
                <a:ext cx="3320715" cy="37057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100" b="0" i="1" smtClean="0">
                        <a:solidFill>
                          <a:schemeClr val="tx1"/>
                        </a:solidFill>
                        <a:latin typeface="Cambria Math" panose="02040503050406030204" pitchFamily="18" charset="0"/>
                      </a:rPr>
                      <m:t>𝑄</m:t>
                    </m:r>
                    <m:d>
                      <m:dPr>
                        <m:ctrlPr>
                          <a:rPr lang="en-US" sz="1100" i="1">
                            <a:solidFill>
                              <a:schemeClr val="tx1"/>
                            </a:solidFill>
                            <a:latin typeface="Cambria Math" panose="02040503050406030204" pitchFamily="18" charset="0"/>
                          </a:rPr>
                        </m:ctrlPr>
                      </m:dPr>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𝑠</m:t>
                            </m:r>
                          </m:e>
                          <m:sub>
                            <m:r>
                              <a:rPr lang="en-US" sz="1100" i="1">
                                <a:solidFill>
                                  <a:schemeClr val="tx1"/>
                                </a:solidFill>
                                <a:latin typeface="Cambria Math" panose="02040503050406030204" pitchFamily="18" charset="0"/>
                              </a:rPr>
                              <m:t>𝑡</m:t>
                            </m:r>
                          </m:sub>
                        </m:sSub>
                        <m:r>
                          <a:rPr lang="en-US" sz="1100" b="0" i="1" smtClean="0">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𝑎</m:t>
                            </m:r>
                          </m:e>
                          <m:sub>
                            <m:r>
                              <a:rPr lang="en-US" sz="1100" i="1">
                                <a:solidFill>
                                  <a:schemeClr val="tx1"/>
                                </a:solidFill>
                                <a:latin typeface="Cambria Math" panose="02040503050406030204" pitchFamily="18" charset="0"/>
                              </a:rPr>
                              <m:t>𝑡</m:t>
                            </m:r>
                          </m:sub>
                        </m:sSub>
                      </m:e>
                    </m:d>
                    <m:r>
                      <a:rPr lang="en-US" sz="1100" i="1">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𝑄</m:t>
                    </m:r>
                    <m:d>
                      <m:dPr>
                        <m:ctrlPr>
                          <a:rPr lang="en-US" sz="1100" i="1">
                            <a:solidFill>
                              <a:schemeClr val="tx1"/>
                            </a:solidFill>
                            <a:latin typeface="Cambria Math" panose="02040503050406030204" pitchFamily="18" charset="0"/>
                            <a:ea typeface="Cambria Math" panose="02040503050406030204" pitchFamily="18" charset="0"/>
                          </a:rPr>
                        </m:ctrlPr>
                      </m:dPr>
                      <m:e>
                        <m:sSub>
                          <m:sSubPr>
                            <m:ctrlPr>
                              <a:rPr lang="en-US" sz="1100" i="1">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𝑠</m:t>
                            </m:r>
                          </m:e>
                          <m:sub>
                            <m:r>
                              <a:rPr lang="en-US" sz="1100" i="1">
                                <a:solidFill>
                                  <a:schemeClr val="tx1"/>
                                </a:solidFill>
                                <a:latin typeface="Cambria Math" panose="02040503050406030204" pitchFamily="18" charset="0"/>
                                <a:ea typeface="Cambria Math" panose="02040503050406030204" pitchFamily="18" charset="0"/>
                              </a:rPr>
                              <m:t>𝑡</m:t>
                            </m:r>
                          </m:sub>
                        </m:sSub>
                        <m:r>
                          <a:rPr lang="en-US" sz="1100" b="0" i="1" smtClean="0">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𝑎</m:t>
                            </m:r>
                          </m:e>
                          <m:sub>
                            <m:r>
                              <a:rPr lang="en-US" sz="1100" i="1">
                                <a:solidFill>
                                  <a:schemeClr val="tx1"/>
                                </a:solidFill>
                                <a:latin typeface="Cambria Math" panose="02040503050406030204" pitchFamily="18" charset="0"/>
                              </a:rPr>
                              <m:t>𝑡</m:t>
                            </m:r>
                          </m:sub>
                        </m:sSub>
                      </m:e>
                    </m:d>
                    <m:r>
                      <a:rPr lang="en-US" sz="1100" i="1">
                        <a:solidFill>
                          <a:schemeClr val="tx1"/>
                        </a:solidFill>
                        <a:latin typeface="Cambria Math" panose="02040503050406030204" pitchFamily="18" charset="0"/>
                        <a:ea typeface="Cambria Math" panose="02040503050406030204" pitchFamily="18" charset="0"/>
                      </a:rPr>
                      <m:t>+</m:t>
                    </m:r>
                    <m:r>
                      <a:rPr lang="en-US" sz="1100" i="1" smtClean="0">
                        <a:solidFill>
                          <a:schemeClr val="tx1"/>
                        </a:solidFill>
                        <a:latin typeface="Cambria Math" panose="02040503050406030204" pitchFamily="18" charset="0"/>
                        <a:ea typeface="Cambria Math" panose="02040503050406030204" pitchFamily="18" charset="0"/>
                      </a:rPr>
                      <m:t>𝛼</m:t>
                    </m:r>
                  </m:oMath>
                </a14:m>
                <a:r>
                  <a:rPr lang="en-US" sz="1100" dirty="0">
                    <a:solidFill>
                      <a:schemeClr val="tx1"/>
                    </a:solidFill>
                  </a:rPr>
                  <a:t>(</a:t>
                </a:r>
                <a14:m>
                  <m:oMath xmlns:m="http://schemas.openxmlformats.org/officeDocument/2006/math">
                    <m:sSub>
                      <m:sSubPr>
                        <m:ctrlPr>
                          <a:rPr lang="en-US" sz="1100" i="1" dirty="0">
                            <a:solidFill>
                              <a:schemeClr val="tx1"/>
                            </a:solidFill>
                            <a:latin typeface="Cambria Math" panose="02040503050406030204" pitchFamily="18" charset="0"/>
                          </a:rPr>
                        </m:ctrlPr>
                      </m:sSubPr>
                      <m:e>
                        <m:r>
                          <a:rPr lang="en-US" sz="1100" i="1" dirty="0">
                            <a:solidFill>
                              <a:schemeClr val="tx1"/>
                            </a:solidFill>
                            <a:latin typeface="Cambria Math" panose="02040503050406030204" pitchFamily="18" charset="0"/>
                          </a:rPr>
                          <m:t>𝐺</m:t>
                        </m:r>
                      </m:e>
                      <m:sub>
                        <m:r>
                          <a:rPr lang="en-US" sz="1100" i="1" dirty="0">
                            <a:solidFill>
                              <a:schemeClr val="tx1"/>
                            </a:solidFill>
                            <a:latin typeface="Cambria Math" panose="02040503050406030204" pitchFamily="18" charset="0"/>
                          </a:rPr>
                          <m:t>𝑡</m:t>
                        </m:r>
                      </m:sub>
                    </m:sSub>
                    <m:r>
                      <a:rPr lang="en-US" sz="1100" i="1" dirty="0">
                        <a:solidFill>
                          <a:schemeClr val="tx1"/>
                        </a:solidFill>
                        <a:latin typeface="Cambria Math" panose="02040503050406030204" pitchFamily="18" charset="0"/>
                      </a:rPr>
                      <m:t>−</m:t>
                    </m:r>
                    <m:r>
                      <a:rPr lang="en-US" sz="1100" b="0" i="1" dirty="0" smtClean="0">
                        <a:solidFill>
                          <a:schemeClr val="tx1"/>
                        </a:solidFill>
                        <a:latin typeface="Cambria Math" panose="02040503050406030204" pitchFamily="18" charset="0"/>
                      </a:rPr>
                      <m:t>𝑄</m:t>
                    </m:r>
                    <m:r>
                      <a:rPr lang="en-US" sz="1100" i="1" dirty="0">
                        <a:solidFill>
                          <a:schemeClr val="tx1"/>
                        </a:solidFill>
                        <a:latin typeface="Cambria Math" panose="02040503050406030204" pitchFamily="18" charset="0"/>
                      </a:rPr>
                      <m:t>(</m:t>
                    </m:r>
                    <m:sSub>
                      <m:sSubPr>
                        <m:ctrlPr>
                          <a:rPr lang="en-US" sz="1100" i="1" dirty="0">
                            <a:solidFill>
                              <a:schemeClr val="tx1"/>
                            </a:solidFill>
                            <a:latin typeface="Cambria Math" panose="02040503050406030204" pitchFamily="18" charset="0"/>
                          </a:rPr>
                        </m:ctrlPr>
                      </m:sSubPr>
                      <m:e>
                        <m:r>
                          <a:rPr lang="en-US" sz="1100" b="0" i="1" dirty="0" smtClean="0">
                            <a:solidFill>
                              <a:schemeClr val="tx1"/>
                            </a:solidFill>
                            <a:latin typeface="Cambria Math" panose="02040503050406030204" pitchFamily="18" charset="0"/>
                          </a:rPr>
                          <m:t>𝑠</m:t>
                        </m:r>
                      </m:e>
                      <m:sub>
                        <m:r>
                          <a:rPr lang="en-US" sz="1100" i="1" dirty="0">
                            <a:solidFill>
                              <a:schemeClr val="tx1"/>
                            </a:solidFill>
                            <a:latin typeface="Cambria Math" panose="02040503050406030204" pitchFamily="18" charset="0"/>
                          </a:rPr>
                          <m:t>𝑡</m:t>
                        </m:r>
                        <m:r>
                          <a:rPr lang="en-US" sz="1100" b="0" i="1" dirty="0" smtClean="0">
                            <a:solidFill>
                              <a:schemeClr val="tx1"/>
                            </a:solidFill>
                            <a:latin typeface="Cambria Math" panose="02040503050406030204" pitchFamily="18" charset="0"/>
                          </a:rPr>
                          <m:t>,</m:t>
                        </m:r>
                      </m:sub>
                    </m:sSub>
                    <m:sSub>
                      <m:sSubPr>
                        <m:ctrlPr>
                          <a:rPr lang="en-US" sz="1100" i="1">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𝑎</m:t>
                        </m:r>
                      </m:e>
                      <m:sub>
                        <m:r>
                          <a:rPr lang="en-US" sz="1100" i="1">
                            <a:solidFill>
                              <a:schemeClr val="tx1"/>
                            </a:solidFill>
                            <a:latin typeface="Cambria Math" panose="02040503050406030204" pitchFamily="18" charset="0"/>
                          </a:rPr>
                          <m:t>𝑡</m:t>
                        </m:r>
                      </m:sub>
                    </m:sSub>
                    <m:r>
                      <a:rPr lang="en-US" sz="1100" i="1" dirty="0">
                        <a:solidFill>
                          <a:schemeClr val="tx1"/>
                        </a:solidFill>
                        <a:latin typeface="Cambria Math" panose="02040503050406030204" pitchFamily="18" charset="0"/>
                      </a:rPr>
                      <m:t>)</m:t>
                    </m:r>
                    <m:r>
                      <a:rPr lang="en-US" sz="1100" b="0" i="1" dirty="0" smtClean="0">
                        <a:solidFill>
                          <a:schemeClr val="tx1"/>
                        </a:solidFill>
                        <a:latin typeface="Cambria Math" panose="02040503050406030204" pitchFamily="18" charset="0"/>
                      </a:rPr>
                      <m:t>)</m:t>
                    </m:r>
                  </m:oMath>
                </a14:m>
                <a:endParaRPr lang="en-US" sz="1100" dirty="0">
                  <a:solidFill>
                    <a:schemeClr val="tx1"/>
                  </a:solidFill>
                </a:endParaRPr>
              </a:p>
            </p:txBody>
          </p:sp>
        </mc:Choice>
        <mc:Fallback xmlns="">
          <p:sp>
            <p:nvSpPr>
              <p:cNvPr id="65" name="Rectangle 64"/>
              <p:cNvSpPr>
                <a:spLocks noRot="1" noChangeAspect="1" noMove="1" noResize="1" noEditPoints="1" noAdjustHandles="1" noChangeArrowheads="1" noChangeShapeType="1" noTextEdit="1"/>
              </p:cNvSpPr>
              <p:nvPr/>
            </p:nvSpPr>
            <p:spPr>
              <a:xfrm>
                <a:off x="6001441" y="3022428"/>
                <a:ext cx="3320715" cy="370573"/>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6304549" y="3551135"/>
                <a:ext cx="2873143" cy="4138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200" b="0" i="1" smtClean="0">
                        <a:solidFill>
                          <a:schemeClr val="tx1"/>
                        </a:solidFill>
                        <a:latin typeface="Cambria Math" panose="02040503050406030204" pitchFamily="18" charset="0"/>
                      </a:rPr>
                      <m:t>𝑣</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𝑠</m:t>
                            </m:r>
                          </m:e>
                          <m:sub>
                            <m:r>
                              <a:rPr lang="en-US" sz="1200" b="0" i="1" smtClean="0">
                                <a:solidFill>
                                  <a:schemeClr val="tx1"/>
                                </a:solidFill>
                                <a:latin typeface="Cambria Math" panose="02040503050406030204" pitchFamily="18" charset="0"/>
                              </a:rPr>
                              <m:t>𝑡</m:t>
                            </m:r>
                          </m:sub>
                        </m:sSub>
                      </m:e>
                    </m:d>
                    <m:r>
                      <a:rPr lang="en-US" sz="120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𝑣</m:t>
                    </m:r>
                    <m:d>
                      <m:dPr>
                        <m:ctrlPr>
                          <a:rPr lang="en-US" sz="1200" b="0" i="1" smtClean="0">
                            <a:solidFill>
                              <a:schemeClr val="tx1"/>
                            </a:solidFill>
                            <a:latin typeface="Cambria Math" panose="02040503050406030204" pitchFamily="18" charset="0"/>
                            <a:ea typeface="Cambria Math" panose="02040503050406030204" pitchFamily="18" charset="0"/>
                          </a:rPr>
                        </m:ctrlPr>
                      </m:dPr>
                      <m:e>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𝑆</m:t>
                            </m:r>
                          </m:e>
                          <m:sub>
                            <m:r>
                              <a:rPr lang="en-US" sz="1200" b="0" i="1" smtClean="0">
                                <a:solidFill>
                                  <a:schemeClr val="tx1"/>
                                </a:solidFill>
                                <a:latin typeface="Cambria Math" panose="02040503050406030204" pitchFamily="18" charset="0"/>
                                <a:ea typeface="Cambria Math" panose="02040503050406030204" pitchFamily="18" charset="0"/>
                              </a:rPr>
                              <m:t>𝑡</m:t>
                            </m:r>
                          </m:sub>
                        </m:sSub>
                      </m:e>
                    </m:d>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𝛼</m:t>
                    </m:r>
                    <m:r>
                      <a:rPr lang="en-US" sz="1200" b="0" i="1" smtClean="0">
                        <a:solidFill>
                          <a:schemeClr val="tx1"/>
                        </a:solidFill>
                        <a:latin typeface="Cambria Math" panose="02040503050406030204" pitchFamily="18" charset="0"/>
                        <a:ea typeface="Cambria Math" panose="02040503050406030204" pitchFamily="18" charset="0"/>
                      </a:rPr>
                      <m:t> </m:t>
                    </m:r>
                  </m:oMath>
                </a14:m>
                <a:r>
                  <a:rPr lang="en-US" sz="1200" dirty="0">
                    <a:solidFill>
                      <a:schemeClr val="tx1"/>
                    </a:solidFill>
                  </a:rPr>
                  <a:t>(</a:t>
                </a:r>
                <a14:m>
                  <m:oMath xmlns:m="http://schemas.openxmlformats.org/officeDocument/2006/math">
                    <m:sSub>
                      <m:sSubPr>
                        <m:ctrlPr>
                          <a:rPr lang="en-US" sz="120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𝐺</m:t>
                        </m:r>
                      </m:e>
                      <m:sub>
                        <m:r>
                          <a:rPr lang="en-US" sz="1200" b="0" i="1" dirty="0" smtClean="0">
                            <a:solidFill>
                              <a:schemeClr val="tx1"/>
                            </a:solidFill>
                            <a:latin typeface="Cambria Math" panose="02040503050406030204" pitchFamily="18" charset="0"/>
                          </a:rPr>
                          <m:t>𝑡</m:t>
                        </m:r>
                      </m:sub>
                    </m:sSub>
                    <m:r>
                      <a:rPr lang="en-US" sz="1200" b="0" i="1" dirty="0" smtClean="0">
                        <a:solidFill>
                          <a:schemeClr val="tx1"/>
                        </a:solidFill>
                        <a:latin typeface="Cambria Math" panose="02040503050406030204" pitchFamily="18" charset="0"/>
                      </a:rPr>
                      <m:t>−</m:t>
                    </m:r>
                    <m:r>
                      <a:rPr lang="en-US" sz="1200" b="0" i="1" dirty="0" smtClean="0">
                        <a:solidFill>
                          <a:schemeClr val="tx1"/>
                        </a:solidFill>
                        <a:latin typeface="Cambria Math" panose="02040503050406030204" pitchFamily="18" charset="0"/>
                      </a:rPr>
                      <m:t>𝑉</m:t>
                    </m:r>
                    <m:r>
                      <a:rPr lang="en-US" sz="1200" b="0" i="1" dirty="0" smtClean="0">
                        <a:solidFill>
                          <a:schemeClr val="tx1"/>
                        </a:solidFill>
                        <a:latin typeface="Cambria Math" panose="02040503050406030204" pitchFamily="18" charset="0"/>
                      </a:rPr>
                      <m:t>(</m:t>
                    </m:r>
                    <m:sSub>
                      <m:sSubPr>
                        <m:ctrlPr>
                          <a:rPr lang="en-US" sz="1200" b="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𝑆</m:t>
                        </m:r>
                      </m:e>
                      <m:sub>
                        <m:r>
                          <a:rPr lang="en-US" sz="1200" b="0" i="1" dirty="0" smtClean="0">
                            <a:solidFill>
                              <a:schemeClr val="tx1"/>
                            </a:solidFill>
                            <a:latin typeface="Cambria Math" panose="02040503050406030204" pitchFamily="18" charset="0"/>
                          </a:rPr>
                          <m:t>𝑡</m:t>
                        </m:r>
                      </m:sub>
                    </m:sSub>
                    <m:r>
                      <a:rPr lang="en-US" sz="1200" b="0" i="1" dirty="0" smtClean="0">
                        <a:solidFill>
                          <a:schemeClr val="tx1"/>
                        </a:solidFill>
                        <a:latin typeface="Cambria Math" panose="02040503050406030204" pitchFamily="18" charset="0"/>
                      </a:rPr>
                      <m:t>))</m:t>
                    </m:r>
                  </m:oMath>
                </a14:m>
                <a:endParaRPr lang="en-US" sz="1200" dirty="0">
                  <a:solidFill>
                    <a:schemeClr val="tx1"/>
                  </a:solidFill>
                </a:endParaRPr>
              </a:p>
            </p:txBody>
          </p:sp>
        </mc:Choice>
        <mc:Fallback xmlns="">
          <p:sp>
            <p:nvSpPr>
              <p:cNvPr id="67" name="Rectangle 66"/>
              <p:cNvSpPr>
                <a:spLocks noRot="1" noChangeAspect="1" noMove="1" noResize="1" noEditPoints="1" noAdjustHandles="1" noChangeArrowheads="1" noChangeShapeType="1" noTextEdit="1"/>
              </p:cNvSpPr>
              <p:nvPr/>
            </p:nvSpPr>
            <p:spPr>
              <a:xfrm>
                <a:off x="6304549" y="3551135"/>
                <a:ext cx="2873143" cy="413886"/>
              </a:xfrm>
              <a:prstGeom prst="rect">
                <a:avLst/>
              </a:prstGeom>
              <a:blipFill rotWithShape="0">
                <a:blip r:embed="rId14"/>
                <a:stretch>
                  <a:fillRect/>
                </a:stretch>
              </a:blipFill>
            </p:spPr>
            <p:txBody>
              <a:bodyPr/>
              <a:lstStyle/>
              <a:p>
                <a:r>
                  <a:rPr lang="en-US">
                    <a:noFill/>
                  </a:rPr>
                  <a:t> </a:t>
                </a:r>
              </a:p>
            </p:txBody>
          </p:sp>
        </mc:Fallback>
      </mc:AlternateContent>
      <p:sp>
        <p:nvSpPr>
          <p:cNvPr id="79" name="Right Brace 78"/>
          <p:cNvSpPr/>
          <p:nvPr/>
        </p:nvSpPr>
        <p:spPr>
          <a:xfrm>
            <a:off x="9322156" y="2862090"/>
            <a:ext cx="197229" cy="11708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Left Brace 79"/>
          <p:cNvSpPr/>
          <p:nvPr/>
        </p:nvSpPr>
        <p:spPr>
          <a:xfrm>
            <a:off x="5835317" y="3000771"/>
            <a:ext cx="166124" cy="10322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2" name="Straight Arrow Connector 81"/>
          <p:cNvCxnSpPr>
            <a:stCxn id="80" idx="1"/>
            <a:endCxn id="64" idx="6"/>
          </p:cNvCxnSpPr>
          <p:nvPr/>
        </p:nvCxnSpPr>
        <p:spPr>
          <a:xfrm flipH="1" flipV="1">
            <a:off x="4640404" y="3515050"/>
            <a:ext cx="1194913" cy="1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64" idx="4"/>
            <a:endCxn id="22" idx="0"/>
          </p:cNvCxnSpPr>
          <p:nvPr/>
        </p:nvCxnSpPr>
        <p:spPr>
          <a:xfrm>
            <a:off x="4019751" y="4003532"/>
            <a:ext cx="0" cy="18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8807116" y="4340994"/>
            <a:ext cx="2387065" cy="269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These are TD targets</a:t>
            </a:r>
          </a:p>
        </p:txBody>
      </p:sp>
      <p:sp>
        <p:nvSpPr>
          <p:cNvPr id="95" name="Right Brace 94"/>
          <p:cNvSpPr/>
          <p:nvPr/>
        </p:nvSpPr>
        <p:spPr>
          <a:xfrm rot="16200000">
            <a:off x="9868321" y="3110399"/>
            <a:ext cx="322448" cy="31956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53062547"/>
      </p:ext>
    </p:extLst>
  </p:cSld>
  <p:clrMapOvr>
    <a:masterClrMapping/>
  </p:clrMapOvr>
  <p:transition spd="slow">
    <p:circl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408371" y="250257"/>
            <a:ext cx="3522846" cy="90477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Compression between MC and TD Incremental update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851" y="1625443"/>
            <a:ext cx="4985886" cy="3206439"/>
          </a:xfrm>
          <a:prstGeom prst="rect">
            <a:avLst/>
          </a:prstGeom>
          <a:ln w="88900" cap="sq" cmpd="thickThin">
            <a:solidFill>
              <a:srgbClr val="000000"/>
            </a:solidFill>
            <a:prstDash val="solid"/>
            <a:miter lim="800000"/>
          </a:ln>
          <a:effectLst>
            <a:innerShdw blurRad="76200">
              <a:srgbClr val="000000"/>
            </a:innerShdw>
          </a:effectLst>
        </p:spPr>
      </p:pic>
      <p:graphicFrame>
        <p:nvGraphicFramePr>
          <p:cNvPr id="8" name="Diagram 7"/>
          <p:cNvGraphicFramePr/>
          <p:nvPr>
            <p:extLst>
              <p:ext uri="{D42A27DB-BD31-4B8C-83A1-F6EECF244321}">
                <p14:modId xmlns:p14="http://schemas.microsoft.com/office/powerpoint/2010/main" val="3923775303"/>
              </p:ext>
            </p:extLst>
          </p:nvPr>
        </p:nvGraphicFramePr>
        <p:xfrm>
          <a:off x="3975234" y="5515276"/>
          <a:ext cx="4494998" cy="127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p:cNvSpPr/>
          <p:nvPr/>
        </p:nvSpPr>
        <p:spPr>
          <a:xfrm>
            <a:off x="3676851" y="5505650"/>
            <a:ext cx="86627" cy="13523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p:cNvSpPr/>
          <p:nvPr/>
        </p:nvSpPr>
        <p:spPr>
          <a:xfrm>
            <a:off x="8662737" y="5515276"/>
            <a:ext cx="125128" cy="12320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Down Arrow 6"/>
          <p:cNvSpPr/>
          <p:nvPr/>
        </p:nvSpPr>
        <p:spPr>
          <a:xfrm>
            <a:off x="5938787" y="5043638"/>
            <a:ext cx="433137" cy="3753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8787865" y="3242554"/>
            <a:ext cx="885525" cy="5605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Diagram 12"/>
          <p:cNvGraphicFramePr/>
          <p:nvPr>
            <p:extLst>
              <p:ext uri="{D42A27DB-BD31-4B8C-83A1-F6EECF244321}">
                <p14:modId xmlns:p14="http://schemas.microsoft.com/office/powerpoint/2010/main" val="3325095491"/>
              </p:ext>
            </p:extLst>
          </p:nvPr>
        </p:nvGraphicFramePr>
        <p:xfrm>
          <a:off x="9952522" y="2666198"/>
          <a:ext cx="1915427" cy="11165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ight Arrow 10"/>
          <p:cNvSpPr/>
          <p:nvPr/>
        </p:nvSpPr>
        <p:spPr>
          <a:xfrm rot="10800000">
            <a:off x="2471285" y="3228662"/>
            <a:ext cx="962527" cy="61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50257" y="3249839"/>
            <a:ext cx="1915427" cy="517140"/>
            <a:chOff x="0" y="576985"/>
            <a:chExt cx="1915427" cy="517140"/>
          </a:xfrm>
        </p:grpSpPr>
        <p:sp>
          <p:nvSpPr>
            <p:cNvPr id="15" name="Rounded Rectangle 14"/>
            <p:cNvSpPr/>
            <p:nvPr/>
          </p:nvSpPr>
          <p:spPr>
            <a:xfrm>
              <a:off x="0" y="576985"/>
              <a:ext cx="1915427" cy="5171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4"/>
            <p:cNvSpPr/>
            <p:nvPr/>
          </p:nvSpPr>
          <p:spPr>
            <a:xfrm>
              <a:off x="25245" y="602230"/>
              <a:ext cx="1864937" cy="466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a:t>MC works just in episodic environment</a:t>
              </a:r>
            </a:p>
          </p:txBody>
        </p:sp>
      </p:grpSp>
      <p:grpSp>
        <p:nvGrpSpPr>
          <p:cNvPr id="17" name="Group 16"/>
          <p:cNvGrpSpPr/>
          <p:nvPr/>
        </p:nvGrpSpPr>
        <p:grpSpPr>
          <a:xfrm>
            <a:off x="275502" y="2633821"/>
            <a:ext cx="1915427" cy="517140"/>
            <a:chOff x="0" y="22404"/>
            <a:chExt cx="1915427" cy="517140"/>
          </a:xfrm>
        </p:grpSpPr>
        <p:sp>
          <p:nvSpPr>
            <p:cNvPr id="18" name="Rounded Rectangle 17"/>
            <p:cNvSpPr/>
            <p:nvPr/>
          </p:nvSpPr>
          <p:spPr>
            <a:xfrm>
              <a:off x="0" y="22404"/>
              <a:ext cx="1915427" cy="5171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ounded Rectangle 4"/>
            <p:cNvSpPr/>
            <p:nvPr/>
          </p:nvSpPr>
          <p:spPr>
            <a:xfrm>
              <a:off x="25245" y="47649"/>
              <a:ext cx="1864937" cy="466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a:t>MC method is Offline process</a:t>
              </a:r>
            </a:p>
          </p:txBody>
        </p:sp>
      </p:grpSp>
      <p:graphicFrame>
        <p:nvGraphicFramePr>
          <p:cNvPr id="22" name="Diagram 21"/>
          <p:cNvGraphicFramePr/>
          <p:nvPr>
            <p:extLst>
              <p:ext uri="{D42A27DB-BD31-4B8C-83A1-F6EECF244321}">
                <p14:modId xmlns:p14="http://schemas.microsoft.com/office/powerpoint/2010/main" val="1103900970"/>
              </p:ext>
            </p:extLst>
          </p:nvPr>
        </p:nvGraphicFramePr>
        <p:xfrm>
          <a:off x="9942897" y="3795855"/>
          <a:ext cx="1944302" cy="5293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3" name="Diagram 22"/>
          <p:cNvGraphicFramePr/>
          <p:nvPr>
            <p:extLst>
              <p:ext uri="{D42A27DB-BD31-4B8C-83A1-F6EECF244321}">
                <p14:modId xmlns:p14="http://schemas.microsoft.com/office/powerpoint/2010/main" val="3632455206"/>
              </p:ext>
            </p:extLst>
          </p:nvPr>
        </p:nvGraphicFramePr>
        <p:xfrm>
          <a:off x="300747" y="3907858"/>
          <a:ext cx="1890182" cy="54864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4" name="Left Brace 23"/>
          <p:cNvSpPr/>
          <p:nvPr/>
        </p:nvSpPr>
        <p:spPr>
          <a:xfrm>
            <a:off x="9798519" y="2743200"/>
            <a:ext cx="105878" cy="20886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a:off x="2290813" y="2659065"/>
            <a:ext cx="117910" cy="22847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7" name="Diagram 26"/>
          <p:cNvGraphicFramePr/>
          <p:nvPr>
            <p:extLst>
              <p:ext uri="{D42A27DB-BD31-4B8C-83A1-F6EECF244321}">
                <p14:modId xmlns:p14="http://schemas.microsoft.com/office/powerpoint/2010/main" val="1183459622"/>
              </p:ext>
            </p:extLst>
          </p:nvPr>
        </p:nvGraphicFramePr>
        <p:xfrm>
          <a:off x="9904396" y="4417996"/>
          <a:ext cx="1953928" cy="49088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nvGrpSpPr>
          <p:cNvPr id="28" name="Group 27"/>
          <p:cNvGrpSpPr/>
          <p:nvPr/>
        </p:nvGrpSpPr>
        <p:grpSpPr>
          <a:xfrm>
            <a:off x="275502" y="4489731"/>
            <a:ext cx="1953928" cy="477359"/>
            <a:chOff x="0" y="6764"/>
            <a:chExt cx="1953928" cy="477359"/>
          </a:xfrm>
        </p:grpSpPr>
        <p:sp>
          <p:nvSpPr>
            <p:cNvPr id="29" name="Rounded Rectangle 28"/>
            <p:cNvSpPr/>
            <p:nvPr/>
          </p:nvSpPr>
          <p:spPr>
            <a:xfrm>
              <a:off x="0" y="6764"/>
              <a:ext cx="1953928" cy="47735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4"/>
            <p:cNvSpPr/>
            <p:nvPr/>
          </p:nvSpPr>
          <p:spPr>
            <a:xfrm>
              <a:off x="23303" y="30067"/>
              <a:ext cx="1907322" cy="4307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t>We don’t use this in markov decision environment</a:t>
              </a:r>
            </a:p>
          </p:txBody>
        </p:sp>
      </p:grpSp>
    </p:spTree>
    <p:extLst>
      <p:ext uri="{BB962C8B-B14F-4D97-AF65-F5344CB8AC3E}">
        <p14:creationId xmlns:p14="http://schemas.microsoft.com/office/powerpoint/2010/main" val="3848607288"/>
      </p:ext>
    </p:extLst>
  </p:cSld>
  <p:clrMapOvr>
    <a:masterClrMapping/>
  </p:clrMapOvr>
  <p:transition spd="slow">
    <p:circl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562375" y="327259"/>
            <a:ext cx="3416968" cy="125128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Bias and variance trade-off between MC and TD(0)</a:t>
            </a:r>
          </a:p>
        </p:txBody>
      </p:sp>
      <p:sp>
        <p:nvSpPr>
          <p:cNvPr id="5" name="Oval 4"/>
          <p:cNvSpPr/>
          <p:nvPr/>
        </p:nvSpPr>
        <p:spPr>
          <a:xfrm>
            <a:off x="154003" y="2926081"/>
            <a:ext cx="2464067" cy="8470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sp>
        <p:nvSpPr>
          <p:cNvPr id="7" name="Right Arrow 6"/>
          <p:cNvSpPr/>
          <p:nvPr/>
        </p:nvSpPr>
        <p:spPr>
          <a:xfrm>
            <a:off x="3955983" y="2560320"/>
            <a:ext cx="500513" cy="404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29752" y="2367815"/>
            <a:ext cx="2791326" cy="760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Since for updating our value-function we </a:t>
            </a:r>
            <a:r>
              <a:rPr lang="en-US" sz="1200" dirty="0">
                <a:solidFill>
                  <a:schemeClr val="tx1"/>
                </a:solidFill>
              </a:rPr>
              <a:t>go to end of episode </a:t>
            </a:r>
            <a:r>
              <a:rPr lang="en-US" sz="1200" dirty="0"/>
              <a:t>and then we update our states value functions</a:t>
            </a:r>
          </a:p>
        </p:txBody>
      </p:sp>
      <p:sp>
        <p:nvSpPr>
          <p:cNvPr id="10" name="Rectangle 9"/>
          <p:cNvSpPr/>
          <p:nvPr/>
        </p:nvSpPr>
        <p:spPr>
          <a:xfrm>
            <a:off x="8758992" y="2560320"/>
            <a:ext cx="2261934" cy="3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is no bias</a:t>
            </a:r>
          </a:p>
        </p:txBody>
      </p:sp>
      <p:sp>
        <p:nvSpPr>
          <p:cNvPr id="12" name="Rectangle 11"/>
          <p:cNvSpPr/>
          <p:nvPr/>
        </p:nvSpPr>
        <p:spPr>
          <a:xfrm>
            <a:off x="8758992" y="3578191"/>
            <a:ext cx="2261934" cy="332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have bias</a:t>
            </a:r>
          </a:p>
        </p:txBody>
      </p:sp>
      <p:sp>
        <p:nvSpPr>
          <p:cNvPr id="18" name="Rectangle 17"/>
          <p:cNvSpPr/>
          <p:nvPr/>
        </p:nvSpPr>
        <p:spPr>
          <a:xfrm>
            <a:off x="4629752" y="3364029"/>
            <a:ext cx="2791326" cy="760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Since for updating our value-function we </a:t>
            </a:r>
            <a:r>
              <a:rPr lang="en-US" sz="1200" dirty="0">
                <a:solidFill>
                  <a:schemeClr val="tx1"/>
                </a:solidFill>
              </a:rPr>
              <a:t>don’t</a:t>
            </a:r>
            <a:r>
              <a:rPr lang="en-US" sz="1200" dirty="0"/>
              <a:t> </a:t>
            </a:r>
            <a:r>
              <a:rPr lang="en-US" sz="1200" dirty="0">
                <a:solidFill>
                  <a:schemeClr val="tx1"/>
                </a:solidFill>
              </a:rPr>
              <a:t>go to end of episode</a:t>
            </a:r>
            <a:r>
              <a:rPr lang="en-US" sz="1200" dirty="0"/>
              <a:t> and we just go one step forward so we </a:t>
            </a:r>
            <a:r>
              <a:rPr lang="en-US" sz="1200" dirty="0">
                <a:solidFill>
                  <a:schemeClr val="tx1"/>
                </a:solidFill>
              </a:rPr>
              <a:t>estimate</a:t>
            </a:r>
            <a:r>
              <a:rPr lang="en-US" sz="1200" dirty="0"/>
              <a:t> how much reward we will get </a:t>
            </a:r>
          </a:p>
        </p:txBody>
      </p:sp>
      <p:cxnSp>
        <p:nvCxnSpPr>
          <p:cNvPr id="29" name="Straight Arrow Connector 28"/>
          <p:cNvCxnSpPr>
            <a:stCxn id="8" idx="3"/>
            <a:endCxn id="10" idx="1"/>
          </p:cNvCxnSpPr>
          <p:nvPr/>
        </p:nvCxnSpPr>
        <p:spPr>
          <a:xfrm flipV="1">
            <a:off x="7421078" y="2743201"/>
            <a:ext cx="1337914" cy="4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12" idx="1"/>
          </p:cNvCxnSpPr>
          <p:nvPr/>
        </p:nvCxnSpPr>
        <p:spPr>
          <a:xfrm>
            <a:off x="7421078" y="3744227"/>
            <a:ext cx="1337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54004" y="4877598"/>
            <a:ext cx="2382254" cy="8470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Variance</a:t>
            </a:r>
          </a:p>
        </p:txBody>
      </p:sp>
      <p:sp>
        <p:nvSpPr>
          <p:cNvPr id="38" name="Right Arrow 37"/>
          <p:cNvSpPr/>
          <p:nvPr/>
        </p:nvSpPr>
        <p:spPr>
          <a:xfrm>
            <a:off x="3955983" y="4754878"/>
            <a:ext cx="500514" cy="404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629752" y="4562373"/>
            <a:ext cx="2791326" cy="760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Since for updating our value-function we </a:t>
            </a:r>
            <a:r>
              <a:rPr lang="en-US" sz="1200" dirty="0">
                <a:solidFill>
                  <a:schemeClr val="tx1"/>
                </a:solidFill>
              </a:rPr>
              <a:t>go to end of episode </a:t>
            </a:r>
            <a:r>
              <a:rPr lang="en-US" sz="1200" dirty="0"/>
              <a:t>so we have some error in each state and we pile up these errors and get variance</a:t>
            </a:r>
          </a:p>
        </p:txBody>
      </p:sp>
      <p:sp>
        <p:nvSpPr>
          <p:cNvPr id="40" name="Rectangle 39"/>
          <p:cNvSpPr/>
          <p:nvPr/>
        </p:nvSpPr>
        <p:spPr>
          <a:xfrm>
            <a:off x="8758992" y="4754878"/>
            <a:ext cx="2261934" cy="3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have variance</a:t>
            </a:r>
          </a:p>
        </p:txBody>
      </p:sp>
      <p:sp>
        <p:nvSpPr>
          <p:cNvPr id="41" name="Rectangle 40"/>
          <p:cNvSpPr/>
          <p:nvPr/>
        </p:nvSpPr>
        <p:spPr>
          <a:xfrm>
            <a:off x="8758992" y="5772749"/>
            <a:ext cx="2261934" cy="332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is no variance</a:t>
            </a:r>
          </a:p>
        </p:txBody>
      </p:sp>
      <p:sp>
        <p:nvSpPr>
          <p:cNvPr id="42" name="Rectangle 41"/>
          <p:cNvSpPr/>
          <p:nvPr/>
        </p:nvSpPr>
        <p:spPr>
          <a:xfrm>
            <a:off x="4629752" y="5558587"/>
            <a:ext cx="2791326" cy="760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Since for updating our value-function we </a:t>
            </a:r>
            <a:r>
              <a:rPr lang="en-US" sz="1200" dirty="0">
                <a:solidFill>
                  <a:schemeClr val="tx1"/>
                </a:solidFill>
              </a:rPr>
              <a:t>don’t</a:t>
            </a:r>
            <a:r>
              <a:rPr lang="en-US" sz="1200" dirty="0"/>
              <a:t> </a:t>
            </a:r>
            <a:r>
              <a:rPr lang="en-US" sz="1200" dirty="0">
                <a:solidFill>
                  <a:schemeClr val="tx1"/>
                </a:solidFill>
              </a:rPr>
              <a:t>go to end of episode</a:t>
            </a:r>
            <a:r>
              <a:rPr lang="en-US" sz="1200" dirty="0"/>
              <a:t> and we just go one step forward so we don’t pile up errors and we won’t have variance</a:t>
            </a:r>
          </a:p>
        </p:txBody>
      </p:sp>
      <p:cxnSp>
        <p:nvCxnSpPr>
          <p:cNvPr id="43" name="Straight Arrow Connector 42"/>
          <p:cNvCxnSpPr>
            <a:stCxn id="39" idx="3"/>
            <a:endCxn id="40" idx="1"/>
          </p:cNvCxnSpPr>
          <p:nvPr/>
        </p:nvCxnSpPr>
        <p:spPr>
          <a:xfrm flipV="1">
            <a:off x="7421078" y="4937759"/>
            <a:ext cx="1337914" cy="4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2" idx="3"/>
            <a:endCxn id="41" idx="1"/>
          </p:cNvCxnSpPr>
          <p:nvPr/>
        </p:nvCxnSpPr>
        <p:spPr>
          <a:xfrm>
            <a:off x="7421078" y="5938785"/>
            <a:ext cx="1337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3955983" y="3578191"/>
            <a:ext cx="500514" cy="425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877954" y="2560320"/>
            <a:ext cx="837398" cy="471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MC</a:t>
            </a:r>
          </a:p>
        </p:txBody>
      </p:sp>
      <p:sp>
        <p:nvSpPr>
          <p:cNvPr id="47" name="Oval 46"/>
          <p:cNvSpPr/>
          <p:nvPr/>
        </p:nvSpPr>
        <p:spPr>
          <a:xfrm>
            <a:off x="2877954" y="3578191"/>
            <a:ext cx="837398" cy="425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TD(0)</a:t>
            </a:r>
          </a:p>
        </p:txBody>
      </p:sp>
      <p:sp>
        <p:nvSpPr>
          <p:cNvPr id="48" name="Right Arrow 47"/>
          <p:cNvSpPr/>
          <p:nvPr/>
        </p:nvSpPr>
        <p:spPr>
          <a:xfrm>
            <a:off x="3955983" y="5772749"/>
            <a:ext cx="500513" cy="332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877955" y="4754878"/>
            <a:ext cx="736330" cy="3657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MC</a:t>
            </a:r>
          </a:p>
        </p:txBody>
      </p:sp>
      <p:sp>
        <p:nvSpPr>
          <p:cNvPr id="58" name="Oval 57"/>
          <p:cNvSpPr/>
          <p:nvPr/>
        </p:nvSpPr>
        <p:spPr>
          <a:xfrm>
            <a:off x="2882765" y="5736650"/>
            <a:ext cx="731519" cy="42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TD(0)</a:t>
            </a:r>
          </a:p>
        </p:txBody>
      </p:sp>
    </p:spTree>
    <p:extLst>
      <p:ext uri="{BB962C8B-B14F-4D97-AF65-F5344CB8AC3E}">
        <p14:creationId xmlns:p14="http://schemas.microsoft.com/office/powerpoint/2010/main" val="3904401701"/>
      </p:ext>
    </p:extLst>
  </p:cSld>
  <p:clrMapOvr>
    <a:masterClrMapping/>
  </p:clrMapOvr>
  <p:transition spd="slow">
    <p:circl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5956894" y="548821"/>
            <a:ext cx="2800952" cy="15881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 MC and TD</a:t>
            </a:r>
          </a:p>
        </p:txBody>
      </p:sp>
      <mc:AlternateContent xmlns:mc="http://schemas.openxmlformats.org/markup-compatibility/2006" xmlns:a14="http://schemas.microsoft.com/office/drawing/2010/main">
        <mc:Choice Requires="a14">
          <p:sp>
            <p:nvSpPr>
              <p:cNvPr id="3" name="Rectangle 2"/>
              <p:cNvSpPr/>
              <p:nvPr/>
            </p:nvSpPr>
            <p:spPr>
              <a:xfrm>
                <a:off x="837398" y="2791324"/>
                <a:ext cx="3821229" cy="2290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sub>
                        <m:sup>
                          <m:r>
                            <a:rPr lang="en-US" b="0" i="1" smtClean="0">
                              <a:latin typeface="Cambria Math" panose="02040503050406030204" pitchFamily="18" charset="0"/>
                            </a:rPr>
                            <m:t>1</m:t>
                          </m:r>
                        </m:sup>
                      </m:sSubSup>
                    </m:oMath>
                  </m:oMathPara>
                </a14:m>
                <a:endParaRPr lang="en-US" dirty="0"/>
              </a:p>
              <a:p>
                <a:pPr algn="ctr"/>
                <a:r>
                  <a:rPr lang="en-US" dirty="0"/>
                  <a:t>.</a:t>
                </a:r>
              </a:p>
              <a:p>
                <a:pPr algn="ctr"/>
                <a:r>
                  <a:rPr lang="en-US" dirty="0"/>
                  <a:t>.</a:t>
                </a:r>
              </a:p>
              <a:p>
                <a:pPr algn="ctr"/>
                <a:r>
                  <a:rPr lang="en-US" dirty="0"/>
                  <a:t>.</a:t>
                </a:r>
              </a:p>
              <a:p>
                <a:pPr algn="ctr"/>
                <a:r>
                  <a:rPr lang="en-US" dirty="0"/>
                  <a:t>.</a:t>
                </a:r>
              </a:p>
              <a:p>
                <a:pPr algn="ctr"/>
                <a:endParaRPr lang="en-US" dirty="0"/>
              </a:p>
              <a:p>
                <a:pPr algn="ct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1</m:t>
                          </m:r>
                        </m:sub>
                        <m:sup>
                          <m:r>
                            <a:rPr lang="en-US" b="0" i="1" smtClean="0">
                              <a:latin typeface="Cambria Math" panose="02040503050406030204" pitchFamily="18" charset="0"/>
                            </a:rPr>
                            <m:t>𝐾</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1</m:t>
                          </m:r>
                        </m:sub>
                        <m:sup>
                          <m:r>
                            <a:rPr lang="en-US" b="0" i="1" smtClean="0">
                              <a:latin typeface="Cambria Math" panose="02040503050406030204" pitchFamily="18" charset="0"/>
                            </a:rPr>
                            <m:t>𝐾</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2</m:t>
                          </m:r>
                        </m:sub>
                        <m:sup>
                          <m:r>
                            <a:rPr lang="en-US" b="0" i="1" smtClean="0">
                              <a:latin typeface="Cambria Math" panose="02040503050406030204" pitchFamily="18" charset="0"/>
                            </a:rPr>
                            <m:t>𝐾</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𝐾</m:t>
                              </m:r>
                            </m:sub>
                          </m:sSub>
                        </m:sub>
                        <m:sup>
                          <m:r>
                            <a:rPr lang="en-US" b="0" i="1" smtClean="0">
                              <a:latin typeface="Cambria Math" panose="02040503050406030204" pitchFamily="18" charset="0"/>
                            </a:rPr>
                            <m:t>𝐾</m:t>
                          </m:r>
                        </m:sup>
                      </m:sSubSup>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837398" y="2791324"/>
                <a:ext cx="3821229" cy="2290813"/>
              </a:xfrm>
              <a:prstGeom prst="rect">
                <a:avLst/>
              </a:prstGeom>
              <a:blipFill rotWithShape="0">
                <a:blip r:embed="rId2"/>
                <a:stretch>
                  <a:fillRect/>
                </a:stretch>
              </a:blipFill>
            </p:spPr>
            <p:txBody>
              <a:bodyPr/>
              <a:lstStyle/>
              <a:p>
                <a:r>
                  <a:rPr lang="en-US">
                    <a:noFill/>
                  </a:rPr>
                  <a:t> </a:t>
                </a:r>
              </a:p>
            </p:txBody>
          </p:sp>
        </mc:Fallback>
      </mc:AlternateContent>
      <p:sp>
        <p:nvSpPr>
          <p:cNvPr id="4" name="Rectangle 3"/>
          <p:cNvSpPr/>
          <p:nvPr/>
        </p:nvSpPr>
        <p:spPr>
          <a:xfrm>
            <a:off x="837398" y="952902"/>
            <a:ext cx="3821229" cy="606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have finite experiences or episodes</a:t>
            </a:r>
          </a:p>
        </p:txBody>
      </p:sp>
      <p:cxnSp>
        <p:nvCxnSpPr>
          <p:cNvPr id="8" name="Straight Arrow Connector 7"/>
          <p:cNvCxnSpPr>
            <a:stCxn id="4" idx="2"/>
            <a:endCxn id="3" idx="0"/>
          </p:cNvCxnSpPr>
          <p:nvPr/>
        </p:nvCxnSpPr>
        <p:spPr>
          <a:xfrm>
            <a:off x="2748013" y="1559293"/>
            <a:ext cx="0" cy="1232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3"/>
          </p:cNvCxnSpPr>
          <p:nvPr/>
        </p:nvCxnSpPr>
        <p:spPr>
          <a:xfrm flipV="1">
            <a:off x="4658627" y="3927107"/>
            <a:ext cx="750771" cy="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406991" y="3508405"/>
            <a:ext cx="1357162" cy="85664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a:t>
            </a:r>
            <a:r>
              <a:rPr lang="en-US" sz="1400" dirty="0">
                <a:sym typeface="Wingdings" panose="05000000000000000000" pitchFamily="2" charset="2"/>
              </a:rPr>
              <a:t>=number of episodes</a:t>
            </a:r>
            <a:endParaRPr lang="en-US" sz="1400" dirty="0"/>
          </a:p>
        </p:txBody>
      </p:sp>
      <mc:AlternateContent xmlns:mc="http://schemas.openxmlformats.org/markup-compatibility/2006" xmlns:a14="http://schemas.microsoft.com/office/drawing/2010/main">
        <mc:Choice Requires="a14">
          <p:sp>
            <p:nvSpPr>
              <p:cNvPr id="12" name="Rectangle 11"/>
              <p:cNvSpPr/>
              <p:nvPr/>
            </p:nvSpPr>
            <p:spPr>
              <a:xfrm>
                <a:off x="4403558" y="5447899"/>
                <a:ext cx="3364029" cy="112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from episode: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403558" y="5447899"/>
                <a:ext cx="3364029" cy="1126156"/>
              </a:xfrm>
              <a:prstGeom prst="rect">
                <a:avLst/>
              </a:prstGeom>
              <a:blipFill rotWithShape="0">
                <a:blip r:embed="rId3"/>
                <a:stretch>
                  <a:fillRect/>
                </a:stretch>
              </a:blipFill>
            </p:spPr>
            <p:txBody>
              <a:bodyPr/>
              <a:lstStyle/>
              <a:p>
                <a:r>
                  <a:rPr lang="en-US">
                    <a:noFill/>
                  </a:rPr>
                  <a:t> </a:t>
                </a:r>
              </a:p>
            </p:txBody>
          </p:sp>
        </mc:Fallback>
      </mc:AlternateContent>
      <p:cxnSp>
        <p:nvCxnSpPr>
          <p:cNvPr id="14" name="Elbow Connector 13"/>
          <p:cNvCxnSpPr>
            <a:stCxn id="3" idx="2"/>
            <a:endCxn id="12" idx="1"/>
          </p:cNvCxnSpPr>
          <p:nvPr/>
        </p:nvCxnSpPr>
        <p:spPr>
          <a:xfrm rot="16200000" flipH="1">
            <a:off x="3111365" y="4718784"/>
            <a:ext cx="928840" cy="1655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479856" y="3936729"/>
            <a:ext cx="3176337" cy="125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Apply MC or TD(0) to that specific episode</a:t>
            </a:r>
            <a:r>
              <a:rPr lang="en-US" dirty="0">
                <a:sym typeface="Wingdings" panose="05000000000000000000" pitchFamily="2" charset="2"/>
              </a:rPr>
              <a:t>(k)</a:t>
            </a:r>
            <a:endParaRPr lang="en-US" dirty="0"/>
          </a:p>
        </p:txBody>
      </p:sp>
      <p:cxnSp>
        <p:nvCxnSpPr>
          <p:cNvPr id="17" name="Straight Arrow Connector 16"/>
          <p:cNvCxnSpPr>
            <a:stCxn id="12" idx="3"/>
            <a:endCxn id="15" idx="1"/>
          </p:cNvCxnSpPr>
          <p:nvPr/>
        </p:nvCxnSpPr>
        <p:spPr>
          <a:xfrm flipV="1">
            <a:off x="7767587" y="4564776"/>
            <a:ext cx="712269" cy="1446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 idx="2"/>
            <a:endCxn id="4" idx="0"/>
          </p:cNvCxnSpPr>
          <p:nvPr/>
        </p:nvCxnSpPr>
        <p:spPr>
          <a:xfrm rot="10800000">
            <a:off x="2748014" y="952903"/>
            <a:ext cx="3208881" cy="390003"/>
          </a:xfrm>
          <a:prstGeom prst="bentConnector4">
            <a:avLst>
              <a:gd name="adj1" fmla="val 20229"/>
              <a:gd name="adj2" fmla="val 15861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574744"/>
      </p:ext>
    </p:extLst>
  </p:cSld>
  <p:clrMapOvr>
    <a:masterClrMapping/>
  </p:clrMapOvr>
  <p:transition spd="slow">
    <p:circl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Oval 1"/>
          <p:cNvSpPr/>
          <p:nvPr/>
        </p:nvSpPr>
        <p:spPr>
          <a:xfrm>
            <a:off x="4485373" y="356135"/>
            <a:ext cx="3416968" cy="10972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p>
          <a:p>
            <a:pPr algn="ctr"/>
            <a:r>
              <a:rPr lang="en-US" dirty="0"/>
              <a:t>(Having Finite Experience)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66" y="1770515"/>
            <a:ext cx="4965778" cy="188708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6392" y="1783421"/>
            <a:ext cx="5473667" cy="1874179"/>
          </a:xfrm>
          <a:prstGeom prst="rect">
            <a:avLst/>
          </a:prstGeom>
        </p:spPr>
      </p:pic>
      <p:sp>
        <p:nvSpPr>
          <p:cNvPr id="7" name="Rectangle 6"/>
          <p:cNvSpPr/>
          <p:nvPr/>
        </p:nvSpPr>
        <p:spPr>
          <a:xfrm>
            <a:off x="648000" y="3776712"/>
            <a:ext cx="10356783" cy="869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use MC </a:t>
            </a:r>
            <a:r>
              <a:rPr lang="en-US" dirty="0">
                <a:sym typeface="Wingdings" panose="05000000000000000000" pitchFamily="2" charset="2"/>
              </a:rPr>
              <a:t></a:t>
            </a:r>
            <a:endParaRPr lang="en-US" dirty="0"/>
          </a:p>
        </p:txBody>
      </p:sp>
      <p:sp>
        <p:nvSpPr>
          <p:cNvPr id="8" name="Rectangle 7"/>
          <p:cNvSpPr/>
          <p:nvPr/>
        </p:nvSpPr>
        <p:spPr>
          <a:xfrm>
            <a:off x="609498" y="5268624"/>
            <a:ext cx="10356783" cy="1497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use TD(~) </a:t>
            </a:r>
            <a:r>
              <a:rPr lang="en-US" dirty="0">
                <a:sym typeface="Wingdings" panose="05000000000000000000" pitchFamily="2" charset="2"/>
              </a:rPr>
              <a:t></a:t>
            </a:r>
            <a:endParaRPr lang="en-US" dirty="0"/>
          </a:p>
        </p:txBody>
      </p:sp>
      <mc:AlternateContent xmlns:mc="http://schemas.openxmlformats.org/markup-compatibility/2006" xmlns:a14="http://schemas.microsoft.com/office/drawing/2010/main">
        <mc:Choice Requires="a14">
          <p:sp>
            <p:nvSpPr>
              <p:cNvPr id="9" name="Rectangle 8"/>
              <p:cNvSpPr/>
              <p:nvPr/>
            </p:nvSpPr>
            <p:spPr>
              <a:xfrm>
                <a:off x="2340441" y="3860630"/>
                <a:ext cx="2244291" cy="7418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sz="1000" i="1" smtClean="0">
                              <a:solidFill>
                                <a:schemeClr val="tx1"/>
                              </a:solidFill>
                              <a:latin typeface="Cambria Math" panose="02040503050406030204" pitchFamily="18" charset="0"/>
                            </a:rPr>
                          </m:ctrlPr>
                        </m:naryPr>
                        <m:sub>
                          <m:r>
                            <m:rPr>
                              <m:brk m:alnAt="23"/>
                            </m:rPr>
                            <a:rPr lang="en-US" sz="1000" b="0" i="1" smtClean="0">
                              <a:solidFill>
                                <a:schemeClr val="tx1"/>
                              </a:solidFill>
                              <a:latin typeface="Cambria Math" panose="02040503050406030204" pitchFamily="18" charset="0"/>
                            </a:rPr>
                            <m:t>𝑘</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m:t>
                          </m:r>
                        </m:sub>
                        <m:sup>
                          <m:r>
                            <a:rPr lang="en-US" sz="1000" b="0" i="1" smtClean="0">
                              <a:solidFill>
                                <a:schemeClr val="tx1"/>
                              </a:solidFill>
                              <a:latin typeface="Cambria Math" panose="02040503050406030204" pitchFamily="18" charset="0"/>
                            </a:rPr>
                            <m:t>𝐾</m:t>
                          </m:r>
                        </m:sup>
                        <m:e>
                          <m:nary>
                            <m:naryPr>
                              <m:chr m:val="∑"/>
                              <m:ctrlPr>
                                <a:rPr lang="en-US" sz="1000" i="1" smtClean="0">
                                  <a:solidFill>
                                    <a:schemeClr val="tx1"/>
                                  </a:solidFill>
                                  <a:latin typeface="Cambria Math" panose="02040503050406030204" pitchFamily="18" charset="0"/>
                                </a:rPr>
                              </m:ctrlPr>
                            </m:naryPr>
                            <m:sub>
                              <m:r>
                                <m:rPr>
                                  <m:brk m:alnAt="23"/>
                                </m:rPr>
                                <a:rPr lang="en-US" sz="1000" b="0" i="1" smtClean="0">
                                  <a:solidFill>
                                    <a:schemeClr val="tx1"/>
                                  </a:solidFill>
                                  <a:latin typeface="Cambria Math" panose="02040503050406030204" pitchFamily="18" charset="0"/>
                                </a:rPr>
                                <m:t>𝑡</m:t>
                              </m:r>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m:t>
                              </m:r>
                            </m:sub>
                            <m:sup>
                              <m:sSub>
                                <m:sSubPr>
                                  <m:ctrlPr>
                                    <a:rPr lang="en-US" sz="100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𝑇</m:t>
                                  </m:r>
                                </m:e>
                                <m:sub>
                                  <m:r>
                                    <a:rPr lang="en-US" sz="1000" b="0" i="1" smtClean="0">
                                      <a:solidFill>
                                        <a:schemeClr val="tx1"/>
                                      </a:solidFill>
                                      <a:latin typeface="Cambria Math" panose="02040503050406030204" pitchFamily="18" charset="0"/>
                                    </a:rPr>
                                    <m:t>𝑘</m:t>
                                  </m:r>
                                </m:sub>
                              </m:sSub>
                            </m:sup>
                            <m:e>
                              <m:sSup>
                                <m:sSupPr>
                                  <m:ctrlPr>
                                    <a:rPr lang="en-US" sz="1000" i="1">
                                      <a:solidFill>
                                        <a:schemeClr val="tx1"/>
                                      </a:solidFill>
                                      <a:latin typeface="Cambria Math" panose="02040503050406030204" pitchFamily="18" charset="0"/>
                                    </a:rPr>
                                  </m:ctrlPr>
                                </m:sSupPr>
                                <m:e>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𝐺</m:t>
                                      </m:r>
                                    </m:e>
                                    <m:sub>
                                      <m:r>
                                        <a:rPr lang="en-US" sz="1000" i="1">
                                          <a:solidFill>
                                            <a:schemeClr val="tx1"/>
                                          </a:solidFill>
                                          <a:latin typeface="Cambria Math" panose="02040503050406030204" pitchFamily="18" charset="0"/>
                                        </a:rPr>
                                        <m:t>𝑡</m:t>
                                      </m:r>
                                    </m:sub>
                                    <m:sup>
                                      <m:r>
                                        <a:rPr lang="en-US" sz="1000" i="1">
                                          <a:solidFill>
                                            <a:schemeClr val="tx1"/>
                                          </a:solidFill>
                                          <a:latin typeface="Cambria Math" panose="02040503050406030204" pitchFamily="18" charset="0"/>
                                        </a:rPr>
                                        <m:t>𝑘</m:t>
                                      </m:r>
                                    </m:sup>
                                  </m:sSubSup>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𝑉</m:t>
                                  </m:r>
                                  <m:r>
                                    <a:rPr lang="en-US" sz="1000" i="1">
                                      <a:solidFill>
                                        <a:schemeClr val="tx1"/>
                                      </a:solidFill>
                                      <a:latin typeface="Cambria Math" panose="02040503050406030204" pitchFamily="18" charset="0"/>
                                    </a:rPr>
                                    <m:t>(</m:t>
                                  </m:r>
                                  <m:sSubSup>
                                    <m:sSubSupPr>
                                      <m:ctrlPr>
                                        <a:rPr lang="en-US" sz="1000" i="1">
                                          <a:solidFill>
                                            <a:schemeClr val="tx1"/>
                                          </a:solidFill>
                                          <a:latin typeface="Cambria Math" panose="02040503050406030204" pitchFamily="18" charset="0"/>
                                        </a:rPr>
                                      </m:ctrlPr>
                                    </m:sSubSupPr>
                                    <m:e>
                                      <m:r>
                                        <a:rPr lang="en-US" sz="1000" i="1">
                                          <a:solidFill>
                                            <a:schemeClr val="tx1"/>
                                          </a:solidFill>
                                          <a:latin typeface="Cambria Math" panose="02040503050406030204" pitchFamily="18" charset="0"/>
                                        </a:rPr>
                                        <m:t>𝑠</m:t>
                                      </m:r>
                                    </m:e>
                                    <m:sub>
                                      <m:r>
                                        <a:rPr lang="en-US" sz="1000" i="1">
                                          <a:solidFill>
                                            <a:schemeClr val="tx1"/>
                                          </a:solidFill>
                                          <a:latin typeface="Cambria Math" panose="02040503050406030204" pitchFamily="18" charset="0"/>
                                        </a:rPr>
                                        <m:t>𝑡</m:t>
                                      </m:r>
                                    </m:sub>
                                    <m:sup>
                                      <m:r>
                                        <a:rPr lang="en-US" sz="1000" i="1">
                                          <a:solidFill>
                                            <a:schemeClr val="tx1"/>
                                          </a:solidFill>
                                          <a:latin typeface="Cambria Math" panose="02040503050406030204" pitchFamily="18" charset="0"/>
                                        </a:rPr>
                                        <m:t>𝑘</m:t>
                                      </m:r>
                                    </m:sup>
                                  </m:sSubSup>
                                  <m:r>
                                    <a:rPr lang="en-US" sz="1000" i="1">
                                      <a:solidFill>
                                        <a:schemeClr val="tx1"/>
                                      </a:solidFill>
                                      <a:latin typeface="Cambria Math" panose="02040503050406030204" pitchFamily="18" charset="0"/>
                                    </a:rPr>
                                    <m:t>))</m:t>
                                  </m:r>
                                </m:e>
                                <m:sup>
                                  <m:r>
                                    <a:rPr lang="en-US" sz="1000" i="1">
                                      <a:solidFill>
                                        <a:schemeClr val="tx1"/>
                                      </a:solidFill>
                                      <a:latin typeface="Cambria Math" panose="02040503050406030204" pitchFamily="18" charset="0"/>
                                    </a:rPr>
                                    <m:t>2</m:t>
                                  </m:r>
                                </m:sup>
                              </m:sSup>
                            </m:e>
                          </m:nary>
                        </m:e>
                      </m:nary>
                    </m:oMath>
                  </m:oMathPara>
                </a14:m>
                <a:endParaRPr lang="en-US" sz="1000" dirty="0">
                  <a:solidFill>
                    <a:schemeClr val="tx1"/>
                  </a:solidFill>
                </a:endParaRPr>
              </a:p>
              <a:p>
                <a:pPr algn="ctr"/>
                <a:endParaRPr lang="en-US" sz="1000" dirty="0">
                  <a:solidFill>
                    <a:schemeClr val="tx1"/>
                  </a:solidFill>
                </a:endParaRPr>
              </a:p>
              <a:p>
                <a:pPr algn="ctr"/>
                <a:r>
                  <a:rPr lang="en-US" sz="1000" dirty="0">
                    <a:solidFill>
                      <a:schemeClr val="tx1"/>
                    </a:solidFill>
                  </a:rPr>
                  <a:t>V(A)=0</a:t>
                </a:r>
              </a:p>
            </p:txBody>
          </p:sp>
        </mc:Choice>
        <mc:Fallback xmlns="">
          <p:sp>
            <p:nvSpPr>
              <p:cNvPr id="9" name="Rectangle 8"/>
              <p:cNvSpPr>
                <a:spLocks noRot="1" noChangeAspect="1" noMove="1" noResize="1" noEditPoints="1" noAdjustHandles="1" noChangeArrowheads="1" noChangeShapeType="1" noTextEdit="1"/>
              </p:cNvSpPr>
              <p:nvPr/>
            </p:nvSpPr>
            <p:spPr>
              <a:xfrm>
                <a:off x="2340441" y="3860630"/>
                <a:ext cx="2244291" cy="741849"/>
              </a:xfrm>
              <a:prstGeom prst="rect">
                <a:avLst/>
              </a:prstGeom>
              <a:blipFill>
                <a:blip r:embed="rId5"/>
                <a:stretch>
                  <a:fillRect t="-64516" b="-62097"/>
                </a:stretch>
              </a:blipFill>
            </p:spPr>
            <p:txBody>
              <a:bodyPr/>
              <a:lstStyle/>
              <a:p>
                <a:r>
                  <a:rPr lang="fa-IR">
                    <a:noFill/>
                  </a:rPr>
                  <a:t> </a:t>
                </a:r>
              </a:p>
            </p:txBody>
          </p:sp>
        </mc:Fallback>
      </mc:AlternateContent>
      <p:sp>
        <p:nvSpPr>
          <p:cNvPr id="10" name="Right Arrow 9"/>
          <p:cNvSpPr/>
          <p:nvPr/>
        </p:nvSpPr>
        <p:spPr>
          <a:xfrm>
            <a:off x="4664993" y="4017944"/>
            <a:ext cx="904775" cy="5005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650029" y="3860631"/>
            <a:ext cx="4206240" cy="64399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MC will converges to mean-square error solution</a:t>
            </a:r>
          </a:p>
        </p:txBody>
      </p:sp>
      <mc:AlternateContent xmlns:mc="http://schemas.openxmlformats.org/markup-compatibility/2006" xmlns:a14="http://schemas.microsoft.com/office/drawing/2010/main">
        <mc:Choice Requires="a14">
          <p:sp>
            <p:nvSpPr>
              <p:cNvPr id="12" name="Rectangle 11"/>
              <p:cNvSpPr/>
              <p:nvPr/>
            </p:nvSpPr>
            <p:spPr>
              <a:xfrm>
                <a:off x="2539465" y="5340213"/>
                <a:ext cx="2204185" cy="135896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80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𝑝</m:t>
                          </m:r>
                        </m:e>
                        <m:sub>
                          <m:r>
                            <a:rPr lang="en-US" sz="800" b="0" i="1" smtClean="0">
                              <a:solidFill>
                                <a:schemeClr val="tx1"/>
                              </a:solidFill>
                              <a:latin typeface="Cambria Math" panose="02040503050406030204" pitchFamily="18" charset="0"/>
                            </a:rPr>
                            <m:t>𝑠</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𝑠</m:t>
                          </m:r>
                          <m:r>
                            <a:rPr lang="en-US" sz="800" b="0" i="1" smtClean="0">
                              <a:solidFill>
                                <a:schemeClr val="tx1"/>
                              </a:solidFill>
                              <a:latin typeface="Cambria Math" panose="02040503050406030204" pitchFamily="18" charset="0"/>
                            </a:rPr>
                            <m:t>′</m:t>
                          </m:r>
                        </m:sub>
                        <m:sup>
                          <m:r>
                            <a:rPr lang="en-US" sz="800" b="0" i="1" smtClean="0">
                              <a:solidFill>
                                <a:schemeClr val="tx1"/>
                              </a:solidFill>
                              <a:latin typeface="Cambria Math" panose="02040503050406030204" pitchFamily="18" charset="0"/>
                            </a:rPr>
                            <m:t>𝑎</m:t>
                          </m:r>
                        </m:sup>
                      </m:sSubSup>
                      <m:r>
                        <a:rPr lang="en-US" sz="800" b="0" i="1" smtClean="0">
                          <a:solidFill>
                            <a:schemeClr val="tx1"/>
                          </a:solidFill>
                          <a:latin typeface="Cambria Math" panose="02040503050406030204" pitchFamily="18" charset="0"/>
                        </a:rPr>
                        <m:t>=</m:t>
                      </m:r>
                      <m:f>
                        <m:fPr>
                          <m:ctrlPr>
                            <a:rPr lang="en-US" sz="800" b="0" i="1" smtClean="0">
                              <a:solidFill>
                                <a:schemeClr val="tx1"/>
                              </a:solidFill>
                              <a:latin typeface="Cambria Math" panose="02040503050406030204" pitchFamily="18" charset="0"/>
                            </a:rPr>
                          </m:ctrlPr>
                        </m:fPr>
                        <m:num>
                          <m:r>
                            <a:rPr lang="en-US" sz="800" b="0" i="1" smtClean="0">
                              <a:solidFill>
                                <a:schemeClr val="tx1"/>
                              </a:solidFill>
                              <a:latin typeface="Cambria Math" panose="02040503050406030204" pitchFamily="18" charset="0"/>
                            </a:rPr>
                            <m:t>1</m:t>
                          </m:r>
                        </m:num>
                        <m:den>
                          <m:r>
                            <a:rPr lang="en-US" sz="800" b="0" i="1" smtClean="0">
                              <a:solidFill>
                                <a:schemeClr val="tx1"/>
                              </a:solidFill>
                              <a:latin typeface="Cambria Math" panose="02040503050406030204" pitchFamily="18" charset="0"/>
                            </a:rPr>
                            <m:t>𝑁</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𝑠</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𝑎</m:t>
                          </m:r>
                          <m:r>
                            <a:rPr lang="en-US" sz="800" b="0" i="1" smtClean="0">
                              <a:solidFill>
                                <a:schemeClr val="tx1"/>
                              </a:solidFill>
                              <a:latin typeface="Cambria Math" panose="02040503050406030204" pitchFamily="18" charset="0"/>
                            </a:rPr>
                            <m:t>)</m:t>
                          </m:r>
                        </m:den>
                      </m:f>
                      <m:nary>
                        <m:naryPr>
                          <m:chr m:val="∑"/>
                          <m:ctrlPr>
                            <a:rPr lang="en-US" sz="800" i="1" smtClean="0">
                              <a:solidFill>
                                <a:schemeClr val="tx1"/>
                              </a:solidFill>
                              <a:latin typeface="Cambria Math" panose="02040503050406030204" pitchFamily="18" charset="0"/>
                            </a:rPr>
                          </m:ctrlPr>
                        </m:naryPr>
                        <m:sub>
                          <m:r>
                            <m:rPr>
                              <m:brk m:alnAt="23"/>
                            </m:rPr>
                            <a:rPr lang="en-US" sz="800" b="0" i="1" smtClean="0">
                              <a:solidFill>
                                <a:schemeClr val="tx1"/>
                              </a:solidFill>
                              <a:latin typeface="Cambria Math" panose="02040503050406030204" pitchFamily="18" charset="0"/>
                            </a:rPr>
                            <m:t>𝑘</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1</m:t>
                          </m:r>
                        </m:sub>
                        <m:sup>
                          <m:r>
                            <a:rPr lang="en-US" sz="800" b="0" i="1" smtClean="0">
                              <a:solidFill>
                                <a:schemeClr val="tx1"/>
                              </a:solidFill>
                              <a:latin typeface="Cambria Math" panose="02040503050406030204" pitchFamily="18" charset="0"/>
                            </a:rPr>
                            <m:t>𝐾</m:t>
                          </m:r>
                        </m:sup>
                        <m:e>
                          <m:nary>
                            <m:naryPr>
                              <m:chr m:val="∑"/>
                              <m:ctrlPr>
                                <a:rPr lang="en-US" sz="800" i="1" smtClean="0">
                                  <a:solidFill>
                                    <a:schemeClr val="tx1"/>
                                  </a:solidFill>
                                  <a:latin typeface="Cambria Math" panose="02040503050406030204" pitchFamily="18" charset="0"/>
                                </a:rPr>
                              </m:ctrlPr>
                            </m:naryPr>
                            <m:sub>
                              <m:r>
                                <m:rPr>
                                  <m:brk m:alnAt="23"/>
                                </m:rPr>
                                <a:rPr lang="en-US" sz="800" b="0" i="1" smtClean="0">
                                  <a:solidFill>
                                    <a:schemeClr val="tx1"/>
                                  </a:solidFill>
                                  <a:latin typeface="Cambria Math" panose="02040503050406030204" pitchFamily="18" charset="0"/>
                                </a:rPr>
                                <m:t>𝑡</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1</m:t>
                              </m:r>
                            </m:sub>
                            <m:sup>
                              <m:sSub>
                                <m:sSubPr>
                                  <m:ctrlPr>
                                    <a:rPr lang="en-US" sz="80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𝑇</m:t>
                                  </m:r>
                                </m:e>
                                <m:sub>
                                  <m:r>
                                    <a:rPr lang="en-US" sz="800" b="0" i="1" smtClean="0">
                                      <a:solidFill>
                                        <a:schemeClr val="tx1"/>
                                      </a:solidFill>
                                      <a:latin typeface="Cambria Math" panose="02040503050406030204" pitchFamily="18" charset="0"/>
                                    </a:rPr>
                                    <m:t>𝑘</m:t>
                                  </m:r>
                                </m:sub>
                              </m:sSub>
                            </m:sup>
                            <m:e>
                              <m:r>
                                <a:rPr lang="en-US" sz="800" b="0" i="1" smtClean="0">
                                  <a:solidFill>
                                    <a:schemeClr val="tx1"/>
                                  </a:solidFill>
                                  <a:latin typeface="Cambria Math" panose="02040503050406030204" pitchFamily="18" charset="0"/>
                                </a:rPr>
                                <m:t>1</m:t>
                              </m:r>
                              <m:r>
                                <a:rPr lang="en-US" sz="800" b="0" i="1" smtClean="0">
                                  <a:solidFill>
                                    <a:schemeClr val="tx1"/>
                                  </a:solidFill>
                                  <a:latin typeface="Cambria Math" panose="02040503050406030204" pitchFamily="18" charset="0"/>
                                </a:rPr>
                                <m:t>(</m:t>
                              </m:r>
                              <m:sSubSup>
                                <m:sSubSupPr>
                                  <m:ctrlPr>
                                    <a:rPr lang="en-US" sz="800" b="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𝑠</m:t>
                                  </m:r>
                                </m:e>
                                <m:sub>
                                  <m:r>
                                    <a:rPr lang="en-US" sz="800" b="0" i="1" smtClean="0">
                                      <a:solidFill>
                                        <a:schemeClr val="tx1"/>
                                      </a:solidFill>
                                      <a:latin typeface="Cambria Math" panose="02040503050406030204" pitchFamily="18" charset="0"/>
                                    </a:rPr>
                                    <m:t>𝑡</m:t>
                                  </m:r>
                                </m:sub>
                                <m:sup>
                                  <m:r>
                                    <a:rPr lang="en-US" sz="800" b="0" i="1" smtClean="0">
                                      <a:solidFill>
                                        <a:schemeClr val="tx1"/>
                                      </a:solidFill>
                                      <a:latin typeface="Cambria Math" panose="02040503050406030204" pitchFamily="18" charset="0"/>
                                    </a:rPr>
                                    <m:t>𝑘</m:t>
                                  </m:r>
                                </m:sup>
                              </m:sSubSup>
                              <m:r>
                                <a:rPr lang="en-US" sz="800" b="0" i="1" smtClean="0">
                                  <a:solidFill>
                                    <a:schemeClr val="tx1"/>
                                  </a:solidFill>
                                  <a:latin typeface="Cambria Math" panose="02040503050406030204" pitchFamily="18" charset="0"/>
                                </a:rPr>
                                <m:t>,</m:t>
                              </m:r>
                              <m:sSubSup>
                                <m:sSubSupPr>
                                  <m:ctrlPr>
                                    <a:rPr lang="en-US" sz="800" b="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𝑎</m:t>
                                  </m:r>
                                </m:e>
                                <m:sub>
                                  <m:r>
                                    <a:rPr lang="en-US" sz="800" b="0" i="1" smtClean="0">
                                      <a:solidFill>
                                        <a:schemeClr val="tx1"/>
                                      </a:solidFill>
                                      <a:latin typeface="Cambria Math" panose="02040503050406030204" pitchFamily="18" charset="0"/>
                                    </a:rPr>
                                    <m:t>𝑡</m:t>
                                  </m:r>
                                </m:sub>
                                <m:sup>
                                  <m:r>
                                    <a:rPr lang="en-US" sz="800" b="0" i="1" smtClean="0">
                                      <a:solidFill>
                                        <a:schemeClr val="tx1"/>
                                      </a:solidFill>
                                      <a:latin typeface="Cambria Math" panose="02040503050406030204" pitchFamily="18" charset="0"/>
                                    </a:rPr>
                                    <m:t>𝑘</m:t>
                                  </m:r>
                                </m:sup>
                              </m:sSubSup>
                              <m:r>
                                <a:rPr lang="en-US" sz="800" b="0" i="1" smtClean="0">
                                  <a:solidFill>
                                    <a:schemeClr val="tx1"/>
                                  </a:solidFill>
                                  <a:latin typeface="Cambria Math" panose="02040503050406030204" pitchFamily="18" charset="0"/>
                                </a:rPr>
                                <m:t>,</m:t>
                              </m:r>
                              <m:sSubSup>
                                <m:sSubSupPr>
                                  <m:ctrlPr>
                                    <a:rPr lang="en-US" sz="800" b="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𝑠</m:t>
                                  </m:r>
                                </m:e>
                                <m:sub>
                                  <m:r>
                                    <a:rPr lang="en-US" sz="800" b="0" i="1" smtClean="0">
                                      <a:solidFill>
                                        <a:schemeClr val="tx1"/>
                                      </a:solidFill>
                                      <a:latin typeface="Cambria Math" panose="02040503050406030204" pitchFamily="18" charset="0"/>
                                    </a:rPr>
                                    <m:t>𝑡</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1</m:t>
                                  </m:r>
                                </m:sub>
                                <m:sup>
                                  <m:r>
                                    <a:rPr lang="en-US" sz="800" b="0" i="1" smtClean="0">
                                      <a:solidFill>
                                        <a:schemeClr val="tx1"/>
                                      </a:solidFill>
                                      <a:latin typeface="Cambria Math" panose="02040503050406030204" pitchFamily="18" charset="0"/>
                                    </a:rPr>
                                    <m:t>𝑘</m:t>
                                  </m:r>
                                </m:sup>
                              </m:sSubSup>
                              <m:r>
                                <a:rPr lang="en-US" sz="800" b="0" i="1" smtClean="0">
                                  <a:solidFill>
                                    <a:schemeClr val="tx1"/>
                                  </a:solidFill>
                                  <a:latin typeface="Cambria Math" panose="02040503050406030204" pitchFamily="18" charset="0"/>
                                </a:rPr>
                                <m:t> =</m:t>
                              </m:r>
                              <m:r>
                                <a:rPr lang="en-US" sz="800" b="0" i="1" smtClean="0">
                                  <a:solidFill>
                                    <a:schemeClr val="tx1"/>
                                  </a:solidFill>
                                  <a:latin typeface="Cambria Math" panose="02040503050406030204" pitchFamily="18" charset="0"/>
                                </a:rPr>
                                <m:t>𝑠</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𝑎</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𝑠</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m:t>
                              </m:r>
                            </m:e>
                          </m:nary>
                        </m:e>
                      </m:nary>
                    </m:oMath>
                  </m:oMathPara>
                </a14:m>
                <a:endParaRPr lang="en-US" sz="1400" dirty="0">
                  <a:solidFill>
                    <a:schemeClr val="tx1"/>
                  </a:solidFill>
                </a:endParaRPr>
              </a:p>
              <a:p>
                <a:pPr algn="ctr"/>
                <a:endParaRPr lang="en-US" sz="1400" dirty="0">
                  <a:solidFill>
                    <a:schemeClr val="tx1"/>
                  </a:solidFill>
                </a:endParaRPr>
              </a:p>
              <a:p>
                <a:pPr algn="ctr"/>
                <a14:m>
                  <m:oMathPara xmlns:m="http://schemas.openxmlformats.org/officeDocument/2006/math">
                    <m:oMathParaPr>
                      <m:jc m:val="centerGroup"/>
                    </m:oMathParaPr>
                    <m:oMath xmlns:m="http://schemas.openxmlformats.org/officeDocument/2006/math">
                      <m:sSubSup>
                        <m:sSubSupPr>
                          <m:ctrlPr>
                            <a:rPr lang="en-US" sz="80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𝑅</m:t>
                          </m:r>
                        </m:e>
                        <m:sub>
                          <m:r>
                            <a:rPr lang="en-US" sz="800" b="0" i="1" smtClean="0">
                              <a:solidFill>
                                <a:schemeClr val="tx1"/>
                              </a:solidFill>
                              <a:latin typeface="Cambria Math" panose="02040503050406030204" pitchFamily="18" charset="0"/>
                            </a:rPr>
                            <m:t>𝑆</m:t>
                          </m:r>
                        </m:sub>
                        <m:sup>
                          <m:r>
                            <a:rPr lang="en-US" sz="800" b="0" i="1" smtClean="0">
                              <a:solidFill>
                                <a:schemeClr val="tx1"/>
                              </a:solidFill>
                              <a:latin typeface="Cambria Math" panose="02040503050406030204" pitchFamily="18" charset="0"/>
                            </a:rPr>
                            <m:t>𝑎</m:t>
                          </m:r>
                        </m:sup>
                      </m:sSubSup>
                      <m:r>
                        <a:rPr lang="en-US" sz="800" i="1">
                          <a:solidFill>
                            <a:schemeClr val="tx1"/>
                          </a:solidFill>
                          <a:latin typeface="Cambria Math" panose="02040503050406030204" pitchFamily="18" charset="0"/>
                        </a:rPr>
                        <m:t>=</m:t>
                      </m:r>
                      <m:f>
                        <m:fPr>
                          <m:ctrlPr>
                            <a:rPr lang="en-US" sz="800" i="1">
                              <a:solidFill>
                                <a:schemeClr val="tx1"/>
                              </a:solidFill>
                              <a:latin typeface="Cambria Math" panose="02040503050406030204" pitchFamily="18" charset="0"/>
                            </a:rPr>
                          </m:ctrlPr>
                        </m:fPr>
                        <m:num>
                          <m:r>
                            <a:rPr lang="en-US" sz="800" i="1">
                              <a:solidFill>
                                <a:schemeClr val="tx1"/>
                              </a:solidFill>
                              <a:latin typeface="Cambria Math" panose="02040503050406030204" pitchFamily="18" charset="0"/>
                            </a:rPr>
                            <m:t>1</m:t>
                          </m:r>
                        </m:num>
                        <m:den>
                          <m:r>
                            <a:rPr lang="en-US" sz="800" i="1">
                              <a:solidFill>
                                <a:schemeClr val="tx1"/>
                              </a:solidFill>
                              <a:latin typeface="Cambria Math" panose="02040503050406030204" pitchFamily="18" charset="0"/>
                            </a:rPr>
                            <m:t>𝑁</m:t>
                          </m:r>
                          <m:r>
                            <a:rPr lang="en-US" sz="800" i="1">
                              <a:solidFill>
                                <a:schemeClr val="tx1"/>
                              </a:solidFill>
                              <a:latin typeface="Cambria Math" panose="02040503050406030204" pitchFamily="18" charset="0"/>
                            </a:rPr>
                            <m:t>(</m:t>
                          </m:r>
                          <m:r>
                            <a:rPr lang="en-US" sz="800" i="1">
                              <a:solidFill>
                                <a:schemeClr val="tx1"/>
                              </a:solidFill>
                              <a:latin typeface="Cambria Math" panose="02040503050406030204" pitchFamily="18" charset="0"/>
                            </a:rPr>
                            <m:t>𝑠</m:t>
                          </m:r>
                          <m:r>
                            <a:rPr lang="en-US" sz="800" i="1">
                              <a:solidFill>
                                <a:schemeClr val="tx1"/>
                              </a:solidFill>
                              <a:latin typeface="Cambria Math" panose="02040503050406030204" pitchFamily="18" charset="0"/>
                            </a:rPr>
                            <m:t>,</m:t>
                          </m:r>
                          <m:r>
                            <a:rPr lang="en-US" sz="800" i="1">
                              <a:solidFill>
                                <a:schemeClr val="tx1"/>
                              </a:solidFill>
                              <a:latin typeface="Cambria Math" panose="02040503050406030204" pitchFamily="18" charset="0"/>
                            </a:rPr>
                            <m:t>𝑎</m:t>
                          </m:r>
                          <m:r>
                            <a:rPr lang="en-US" sz="800" i="1">
                              <a:solidFill>
                                <a:schemeClr val="tx1"/>
                              </a:solidFill>
                              <a:latin typeface="Cambria Math" panose="02040503050406030204" pitchFamily="18" charset="0"/>
                            </a:rPr>
                            <m:t>)</m:t>
                          </m:r>
                        </m:den>
                      </m:f>
                      <m:nary>
                        <m:naryPr>
                          <m:chr m:val="∑"/>
                          <m:ctrlPr>
                            <a:rPr lang="en-US" sz="800" i="1">
                              <a:solidFill>
                                <a:schemeClr val="tx1"/>
                              </a:solidFill>
                              <a:latin typeface="Cambria Math" panose="02040503050406030204" pitchFamily="18" charset="0"/>
                            </a:rPr>
                          </m:ctrlPr>
                        </m:naryPr>
                        <m:sub>
                          <m:r>
                            <m:rPr>
                              <m:brk m:alnAt="23"/>
                            </m:rPr>
                            <a:rPr lang="en-US" sz="800" i="1">
                              <a:solidFill>
                                <a:schemeClr val="tx1"/>
                              </a:solidFill>
                              <a:latin typeface="Cambria Math" panose="02040503050406030204" pitchFamily="18" charset="0"/>
                            </a:rPr>
                            <m:t>𝑘</m:t>
                          </m:r>
                          <m:r>
                            <a:rPr lang="en-US" sz="800" i="1">
                              <a:solidFill>
                                <a:schemeClr val="tx1"/>
                              </a:solidFill>
                              <a:latin typeface="Cambria Math" panose="02040503050406030204" pitchFamily="18" charset="0"/>
                            </a:rPr>
                            <m:t>=</m:t>
                          </m:r>
                          <m:r>
                            <a:rPr lang="en-US" sz="800" i="1">
                              <a:solidFill>
                                <a:schemeClr val="tx1"/>
                              </a:solidFill>
                              <a:latin typeface="Cambria Math" panose="02040503050406030204" pitchFamily="18" charset="0"/>
                            </a:rPr>
                            <m:t>1</m:t>
                          </m:r>
                        </m:sub>
                        <m:sup>
                          <m:r>
                            <a:rPr lang="en-US" sz="800" i="1">
                              <a:solidFill>
                                <a:schemeClr val="tx1"/>
                              </a:solidFill>
                              <a:latin typeface="Cambria Math" panose="02040503050406030204" pitchFamily="18" charset="0"/>
                            </a:rPr>
                            <m:t>𝐾</m:t>
                          </m:r>
                        </m:sup>
                        <m:e>
                          <m:nary>
                            <m:naryPr>
                              <m:chr m:val="∑"/>
                              <m:ctrlPr>
                                <a:rPr lang="en-US" sz="800" i="1">
                                  <a:solidFill>
                                    <a:schemeClr val="tx1"/>
                                  </a:solidFill>
                                  <a:latin typeface="Cambria Math" panose="02040503050406030204" pitchFamily="18" charset="0"/>
                                </a:rPr>
                              </m:ctrlPr>
                            </m:naryPr>
                            <m:sub>
                              <m:r>
                                <m:rPr>
                                  <m:brk m:alnAt="23"/>
                                </m:rPr>
                                <a:rPr lang="en-US" sz="800" i="1">
                                  <a:solidFill>
                                    <a:schemeClr val="tx1"/>
                                  </a:solidFill>
                                  <a:latin typeface="Cambria Math" panose="02040503050406030204" pitchFamily="18" charset="0"/>
                                </a:rPr>
                                <m:t>𝑡</m:t>
                              </m:r>
                              <m:r>
                                <a:rPr lang="en-US" sz="800" i="1">
                                  <a:solidFill>
                                    <a:schemeClr val="tx1"/>
                                  </a:solidFill>
                                  <a:latin typeface="Cambria Math" panose="02040503050406030204" pitchFamily="18" charset="0"/>
                                </a:rPr>
                                <m:t>=</m:t>
                              </m:r>
                              <m:r>
                                <a:rPr lang="en-US" sz="800" i="1">
                                  <a:solidFill>
                                    <a:schemeClr val="tx1"/>
                                  </a:solidFill>
                                  <a:latin typeface="Cambria Math" panose="02040503050406030204" pitchFamily="18" charset="0"/>
                                </a:rPr>
                                <m:t>1</m:t>
                              </m:r>
                            </m:sub>
                            <m:sup>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𝑇</m:t>
                                  </m:r>
                                </m:e>
                                <m:sub>
                                  <m:r>
                                    <a:rPr lang="en-US" sz="800" i="1">
                                      <a:solidFill>
                                        <a:schemeClr val="tx1"/>
                                      </a:solidFill>
                                      <a:latin typeface="Cambria Math" panose="02040503050406030204" pitchFamily="18" charset="0"/>
                                    </a:rPr>
                                    <m:t>𝑘</m:t>
                                  </m:r>
                                </m:sub>
                              </m:sSub>
                            </m:sup>
                            <m:e>
                              <m:r>
                                <a:rPr lang="en-US" sz="800" i="1">
                                  <a:solidFill>
                                    <a:schemeClr val="tx1"/>
                                  </a:solidFill>
                                  <a:latin typeface="Cambria Math" panose="02040503050406030204" pitchFamily="18" charset="0"/>
                                </a:rPr>
                                <m:t>1</m:t>
                              </m:r>
                              <m:r>
                                <a:rPr lang="en-US" sz="800" i="1">
                                  <a:solidFill>
                                    <a:schemeClr val="tx1"/>
                                  </a:solidFill>
                                  <a:latin typeface="Cambria Math" panose="02040503050406030204" pitchFamily="18" charset="0"/>
                                </a:rPr>
                                <m:t>(</m:t>
                              </m:r>
                              <m:sSubSup>
                                <m:sSubSupPr>
                                  <m:ctrlPr>
                                    <a:rPr lang="en-US" sz="800" i="1">
                                      <a:solidFill>
                                        <a:schemeClr val="tx1"/>
                                      </a:solidFill>
                                      <a:latin typeface="Cambria Math" panose="02040503050406030204" pitchFamily="18" charset="0"/>
                                    </a:rPr>
                                  </m:ctrlPr>
                                </m:sSubSupPr>
                                <m:e>
                                  <m:r>
                                    <a:rPr lang="en-US" sz="800" i="1">
                                      <a:solidFill>
                                        <a:schemeClr val="tx1"/>
                                      </a:solidFill>
                                      <a:latin typeface="Cambria Math" panose="02040503050406030204" pitchFamily="18" charset="0"/>
                                    </a:rPr>
                                    <m:t>𝑠</m:t>
                                  </m:r>
                                </m:e>
                                <m:sub>
                                  <m:r>
                                    <a:rPr lang="en-US" sz="800" i="1">
                                      <a:solidFill>
                                        <a:schemeClr val="tx1"/>
                                      </a:solidFill>
                                      <a:latin typeface="Cambria Math" panose="02040503050406030204" pitchFamily="18" charset="0"/>
                                    </a:rPr>
                                    <m:t>𝑡</m:t>
                                  </m:r>
                                </m:sub>
                                <m:sup>
                                  <m:r>
                                    <a:rPr lang="en-US" sz="800" i="1">
                                      <a:solidFill>
                                        <a:schemeClr val="tx1"/>
                                      </a:solidFill>
                                      <a:latin typeface="Cambria Math" panose="02040503050406030204" pitchFamily="18" charset="0"/>
                                    </a:rPr>
                                    <m:t>𝑘</m:t>
                                  </m:r>
                                </m:sup>
                              </m:sSubSup>
                              <m:r>
                                <a:rPr lang="en-US" sz="800" i="1">
                                  <a:solidFill>
                                    <a:schemeClr val="tx1"/>
                                  </a:solidFill>
                                  <a:latin typeface="Cambria Math" panose="02040503050406030204" pitchFamily="18" charset="0"/>
                                </a:rPr>
                                <m:t>,</m:t>
                              </m:r>
                              <m:sSubSup>
                                <m:sSubSupPr>
                                  <m:ctrlPr>
                                    <a:rPr lang="en-US" sz="800" i="1">
                                      <a:solidFill>
                                        <a:schemeClr val="tx1"/>
                                      </a:solidFill>
                                      <a:latin typeface="Cambria Math" panose="02040503050406030204" pitchFamily="18" charset="0"/>
                                    </a:rPr>
                                  </m:ctrlPr>
                                </m:sSubSupPr>
                                <m:e>
                                  <m:r>
                                    <a:rPr lang="en-US" sz="800" i="1">
                                      <a:solidFill>
                                        <a:schemeClr val="tx1"/>
                                      </a:solidFill>
                                      <a:latin typeface="Cambria Math" panose="02040503050406030204" pitchFamily="18" charset="0"/>
                                    </a:rPr>
                                    <m:t>𝑎</m:t>
                                  </m:r>
                                </m:e>
                                <m:sub>
                                  <m:r>
                                    <a:rPr lang="en-US" sz="800" i="1">
                                      <a:solidFill>
                                        <a:schemeClr val="tx1"/>
                                      </a:solidFill>
                                      <a:latin typeface="Cambria Math" panose="02040503050406030204" pitchFamily="18" charset="0"/>
                                    </a:rPr>
                                    <m:t>𝑡</m:t>
                                  </m:r>
                                </m:sub>
                                <m:sup>
                                  <m:r>
                                    <a:rPr lang="en-US" sz="800" i="1">
                                      <a:solidFill>
                                        <a:schemeClr val="tx1"/>
                                      </a:solidFill>
                                      <a:latin typeface="Cambria Math" panose="02040503050406030204" pitchFamily="18" charset="0"/>
                                    </a:rPr>
                                    <m:t>𝑘</m:t>
                                  </m:r>
                                </m:sup>
                              </m:sSubSup>
                              <m:r>
                                <a:rPr lang="en-US" sz="800" i="1">
                                  <a:solidFill>
                                    <a:schemeClr val="tx1"/>
                                  </a:solidFill>
                                  <a:latin typeface="Cambria Math" panose="02040503050406030204" pitchFamily="18" charset="0"/>
                                </a:rPr>
                                <m:t> =</m:t>
                              </m:r>
                              <m:r>
                                <a:rPr lang="en-US" sz="800" i="1">
                                  <a:solidFill>
                                    <a:schemeClr val="tx1"/>
                                  </a:solidFill>
                                  <a:latin typeface="Cambria Math" panose="02040503050406030204" pitchFamily="18" charset="0"/>
                                </a:rPr>
                                <m:t>𝑠</m:t>
                              </m:r>
                              <m:r>
                                <a:rPr lang="en-US" sz="800" i="1">
                                  <a:solidFill>
                                    <a:schemeClr val="tx1"/>
                                  </a:solidFill>
                                  <a:latin typeface="Cambria Math" panose="02040503050406030204" pitchFamily="18" charset="0"/>
                                </a:rPr>
                                <m:t>,</m:t>
                              </m:r>
                              <m:r>
                                <a:rPr lang="en-US" sz="800" i="1" smtClean="0">
                                  <a:solidFill>
                                    <a:schemeClr val="tx1"/>
                                  </a:solidFill>
                                  <a:latin typeface="Cambria Math" panose="02040503050406030204" pitchFamily="18" charset="0"/>
                                </a:rPr>
                                <m:t>𝑎</m:t>
                              </m:r>
                              <m:r>
                                <a:rPr lang="en-US" sz="800" i="1">
                                  <a:solidFill>
                                    <a:schemeClr val="tx1"/>
                                  </a:solidFill>
                                  <a:latin typeface="Cambria Math" panose="02040503050406030204" pitchFamily="18" charset="0"/>
                                </a:rPr>
                                <m:t>)</m:t>
                              </m:r>
                            </m:e>
                          </m:nary>
                        </m:e>
                      </m:nary>
                    </m:oMath>
                  </m:oMathPara>
                </a14:m>
                <a:endParaRPr lang="en-US" sz="1400" dirty="0">
                  <a:solidFill>
                    <a:schemeClr val="tx1"/>
                  </a:solidFill>
                </a:endParaRPr>
              </a:p>
              <a:p>
                <a:pPr algn="ctr"/>
                <a:endParaRPr lang="en-US" sz="1100" dirty="0">
                  <a:solidFill>
                    <a:schemeClr val="tx1"/>
                  </a:solidFill>
                </a:endParaRPr>
              </a:p>
              <a:p>
                <a:pPr algn="ctr"/>
                <a:r>
                  <a:rPr lang="en-US" sz="1100" dirty="0">
                    <a:solidFill>
                      <a:schemeClr val="tx1"/>
                    </a:solidFill>
                  </a:rPr>
                  <a:t>V(A)=0.75</a:t>
                </a:r>
              </a:p>
            </p:txBody>
          </p:sp>
        </mc:Choice>
        <mc:Fallback xmlns="">
          <p:sp>
            <p:nvSpPr>
              <p:cNvPr id="12" name="Rectangle 11"/>
              <p:cNvSpPr>
                <a:spLocks noRot="1" noChangeAspect="1" noMove="1" noResize="1" noEditPoints="1" noAdjustHandles="1" noChangeArrowheads="1" noChangeShapeType="1" noTextEdit="1"/>
              </p:cNvSpPr>
              <p:nvPr/>
            </p:nvSpPr>
            <p:spPr>
              <a:xfrm>
                <a:off x="2539465" y="5340213"/>
                <a:ext cx="2204185" cy="1358969"/>
              </a:xfrm>
              <a:prstGeom prst="rect">
                <a:avLst/>
              </a:prstGeom>
              <a:blipFill rotWithShape="0">
                <a:blip r:embed="rId6"/>
                <a:stretch>
                  <a:fillRect t="-24444" b="-16000"/>
                </a:stretch>
              </a:blipFill>
            </p:spPr>
            <p:txBody>
              <a:bodyPr/>
              <a:lstStyle/>
              <a:p>
                <a:r>
                  <a:rPr lang="en-US">
                    <a:noFill/>
                  </a:rPr>
                  <a:t> </a:t>
                </a:r>
              </a:p>
            </p:txBody>
          </p:sp>
        </mc:Fallback>
      </mc:AlternateContent>
      <p:sp>
        <p:nvSpPr>
          <p:cNvPr id="13" name="Right Arrow 12"/>
          <p:cNvSpPr/>
          <p:nvPr/>
        </p:nvSpPr>
        <p:spPr>
          <a:xfrm>
            <a:off x="4937760" y="5643410"/>
            <a:ext cx="904775" cy="5005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36645" y="5402777"/>
            <a:ext cx="4206240" cy="9817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 will converges to maximum like-hood solution</a:t>
            </a:r>
          </a:p>
        </p:txBody>
      </p:sp>
      <p:sp>
        <p:nvSpPr>
          <p:cNvPr id="5" name="Right Arrow 4"/>
          <p:cNvSpPr/>
          <p:nvPr/>
        </p:nvSpPr>
        <p:spPr>
          <a:xfrm>
            <a:off x="5205744" y="2453432"/>
            <a:ext cx="620647" cy="53415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274527"/>
      </p:ext>
    </p:extLst>
  </p:cSld>
  <p:clrMapOvr>
    <a:masterClrMapping/>
  </p:clrMapOvr>
  <p:transition spd="slow">
    <p:circl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745255" y="327259"/>
            <a:ext cx="2464067" cy="7700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Backups</a:t>
            </a:r>
          </a:p>
          <a:p>
            <a:pPr algn="ctr"/>
            <a:r>
              <a:rPr lang="en-US" sz="1200" dirty="0"/>
              <a:t>different methods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3" y="1913493"/>
            <a:ext cx="3681785" cy="4198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928" y="1913491"/>
            <a:ext cx="3474720" cy="4198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8218" y="1913490"/>
            <a:ext cx="3448064" cy="4198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Elbow Connector 6"/>
          <p:cNvCxnSpPr>
            <a:stCxn id="2" idx="4"/>
            <a:endCxn id="4" idx="0"/>
          </p:cNvCxnSpPr>
          <p:nvPr/>
        </p:nvCxnSpPr>
        <p:spPr>
          <a:xfrm rot="5400000">
            <a:off x="5569184" y="1505385"/>
            <a:ext cx="81621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2" idx="5"/>
            <a:endCxn id="5" idx="0"/>
          </p:cNvCxnSpPr>
          <p:nvPr/>
        </p:nvCxnSpPr>
        <p:spPr>
          <a:xfrm rot="16200000" flipH="1">
            <a:off x="7825871" y="7110"/>
            <a:ext cx="928977" cy="28837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2" idx="3"/>
            <a:endCxn id="3" idx="0"/>
          </p:cNvCxnSpPr>
          <p:nvPr/>
        </p:nvCxnSpPr>
        <p:spPr>
          <a:xfrm rot="5400000">
            <a:off x="3141298" y="-51318"/>
            <a:ext cx="928980" cy="30006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94120"/>
      </p:ext>
    </p:extLst>
  </p:cSld>
  <p:clrMapOvr>
    <a:masterClrMapping/>
  </p:clrMapOvr>
  <p:transition spd="slow">
    <p:circl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254366" y="365760"/>
            <a:ext cx="3445845" cy="10299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n-step prediction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5494" y="2743200"/>
            <a:ext cx="6363588" cy="3258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3652466" y="2146611"/>
            <a:ext cx="895149" cy="44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 step)</a:t>
            </a:r>
          </a:p>
          <a:p>
            <a:pPr algn="ctr"/>
            <a:r>
              <a:rPr lang="en-US" sz="1400" dirty="0"/>
              <a:t>TD(0)</a:t>
            </a:r>
          </a:p>
        </p:txBody>
      </p:sp>
      <p:sp>
        <p:nvSpPr>
          <p:cNvPr id="5" name="Rectangle 4"/>
          <p:cNvSpPr/>
          <p:nvPr/>
        </p:nvSpPr>
        <p:spPr>
          <a:xfrm>
            <a:off x="5277050" y="2146612"/>
            <a:ext cx="924025" cy="44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 step)</a:t>
            </a:r>
          </a:p>
          <a:p>
            <a:pPr algn="ctr"/>
            <a:r>
              <a:rPr lang="en-US" sz="1400" dirty="0"/>
              <a:t>TD(2)</a:t>
            </a:r>
          </a:p>
        </p:txBody>
      </p:sp>
      <mc:AlternateContent xmlns:mc="http://schemas.openxmlformats.org/markup-compatibility/2006" xmlns:a14="http://schemas.microsoft.com/office/drawing/2010/main">
        <mc:Choice Requires="a14">
          <p:sp>
            <p:nvSpPr>
              <p:cNvPr id="6" name="Rectangle 5"/>
              <p:cNvSpPr/>
              <p:nvPr/>
            </p:nvSpPr>
            <p:spPr>
              <a:xfrm>
                <a:off x="7454766" y="1915677"/>
                <a:ext cx="1010653" cy="673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t>
                </a:r>
                <a14:m>
                  <m:oMath xmlns:m="http://schemas.openxmlformats.org/officeDocument/2006/math">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1</m:t>
                    </m:r>
                    <m:r>
                      <a:rPr lang="en-US" sz="1050" b="0" i="1" smtClean="0">
                        <a:latin typeface="Cambria Math" panose="02040503050406030204" pitchFamily="18" charset="0"/>
                        <a:ea typeface="Cambria Math" panose="02040503050406030204" pitchFamily="18" charset="0"/>
                      </a:rPr>
                      <m:t> </m:t>
                    </m:r>
                    <m:r>
                      <a:rPr lang="en-US" sz="1050" b="0" i="1" smtClean="0">
                        <a:latin typeface="Cambria Math" panose="02040503050406030204" pitchFamily="18" charset="0"/>
                        <a:ea typeface="Cambria Math" panose="02040503050406030204" pitchFamily="18" charset="0"/>
                      </a:rPr>
                      <m:t>𝑠𝑡𝑒𝑝</m:t>
                    </m:r>
                    <m:r>
                      <a:rPr lang="en-US" sz="1050" b="0" i="1" smtClean="0">
                        <a:latin typeface="Cambria Math" panose="02040503050406030204" pitchFamily="18" charset="0"/>
                        <a:ea typeface="Cambria Math" panose="02040503050406030204" pitchFamily="18" charset="0"/>
                      </a:rPr>
                      <m:t>)</m:t>
                    </m:r>
                  </m:oMath>
                </a14:m>
                <a:endParaRPr lang="en-US" sz="1050" b="0" dirty="0">
                  <a:ea typeface="Cambria Math" panose="02040503050406030204" pitchFamily="18" charset="0"/>
                </a:endParaRPr>
              </a:p>
              <a:p>
                <a:pPr algn="ctr"/>
                <a:r>
                  <a:rPr lang="en-US" sz="1400" dirty="0"/>
                  <a:t>TD(∞)</a:t>
                </a:r>
              </a:p>
              <a:p>
                <a:pPr algn="ctr"/>
                <a:r>
                  <a:rPr lang="en-US" sz="1200" dirty="0"/>
                  <a:t>Monte Carlo)</a:t>
                </a:r>
              </a:p>
            </p:txBody>
          </p:sp>
        </mc:Choice>
        <mc:Fallback xmlns="">
          <p:sp>
            <p:nvSpPr>
              <p:cNvPr id="6" name="Rectangle 5"/>
              <p:cNvSpPr>
                <a:spLocks noRot="1" noChangeAspect="1" noMove="1" noResize="1" noEditPoints="1" noAdjustHandles="1" noChangeArrowheads="1" noChangeShapeType="1" noTextEdit="1"/>
              </p:cNvSpPr>
              <p:nvPr/>
            </p:nvSpPr>
            <p:spPr>
              <a:xfrm>
                <a:off x="7454766" y="1915677"/>
                <a:ext cx="1010653" cy="673697"/>
              </a:xfrm>
              <a:prstGeom prst="rect">
                <a:avLst/>
              </a:prstGeom>
              <a:blipFill rotWithShape="0">
                <a:blip r:embed="rId3"/>
                <a:stretch>
                  <a:fillRect b="-4425"/>
                </a:stretch>
              </a:blipFill>
            </p:spPr>
            <p:txBody>
              <a:bodyPr/>
              <a:lstStyle/>
              <a:p>
                <a:r>
                  <a:rPr lang="en-US">
                    <a:noFill/>
                  </a:rPr>
                  <a:t> </a:t>
                </a:r>
              </a:p>
            </p:txBody>
          </p:sp>
        </mc:Fallback>
      </mc:AlternateContent>
      <p:sp>
        <p:nvSpPr>
          <p:cNvPr id="7" name="Right Arrow 6"/>
          <p:cNvSpPr/>
          <p:nvPr/>
        </p:nvSpPr>
        <p:spPr>
          <a:xfrm>
            <a:off x="9461634" y="3821229"/>
            <a:ext cx="2252311" cy="80852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753683"/>
      </p:ext>
    </p:extLst>
  </p:cSld>
  <p:clrMapOvr>
    <a:masterClrMapping/>
  </p:clrMapOvr>
  <p:transition spd="slow">
    <p:circl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Right Arrow 2"/>
          <p:cNvSpPr/>
          <p:nvPr/>
        </p:nvSpPr>
        <p:spPr>
          <a:xfrm>
            <a:off x="798897" y="442762"/>
            <a:ext cx="1645920" cy="69301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926080" y="283944"/>
            <a:ext cx="2358189" cy="101065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N-step returns</a:t>
            </a:r>
          </a:p>
        </p:txBody>
      </p:sp>
      <p:sp>
        <p:nvSpPr>
          <p:cNvPr id="5" name="Rectangle 4"/>
          <p:cNvSpPr/>
          <p:nvPr/>
        </p:nvSpPr>
        <p:spPr>
          <a:xfrm>
            <a:off x="255068" y="2136808"/>
            <a:ext cx="6939815" cy="3234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p:cNvCxnSpPr>
            <a:stCxn id="4" idx="6"/>
            <a:endCxn id="5" idx="0"/>
          </p:cNvCxnSpPr>
          <p:nvPr/>
        </p:nvCxnSpPr>
        <p:spPr>
          <a:xfrm flipH="1">
            <a:off x="3724976" y="789271"/>
            <a:ext cx="1559293" cy="1347537"/>
          </a:xfrm>
          <a:prstGeom prst="bentConnector4">
            <a:avLst>
              <a:gd name="adj1" fmla="val -14660"/>
              <a:gd name="adj2" fmla="val 6875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2591601" y="2540322"/>
                <a:ext cx="3108959" cy="308739"/>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b="0" i="1" smtClean="0">
                              <a:latin typeface="Cambria Math" panose="02040503050406030204" pitchFamily="18" charset="0"/>
                            </a:rPr>
                            <m:t>𝐺</m:t>
                          </m:r>
                        </m:e>
                        <m:sub>
                          <m:r>
                            <a:rPr lang="en-US" sz="1400" b="0" i="1" smtClean="0">
                              <a:latin typeface="Cambria Math" panose="02040503050406030204" pitchFamily="18" charset="0"/>
                            </a:rPr>
                            <m:t>𝑡</m:t>
                          </m:r>
                        </m:sub>
                        <m:sup>
                          <m:r>
                            <a:rPr lang="en-US" sz="1400" b="0" i="1" smtClean="0">
                              <a:latin typeface="Cambria Math" panose="02040503050406030204" pitchFamily="18" charset="0"/>
                            </a:rPr>
                            <m:t>1</m:t>
                          </m:r>
                        </m:sup>
                      </m:sSub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591601" y="2540322"/>
                <a:ext cx="3108959" cy="308739"/>
              </a:xfrm>
              <a:prstGeom prst="rect">
                <a:avLst/>
              </a:prstGeom>
              <a:blipFill rotWithShape="0">
                <a:blip r:embed="rId3"/>
                <a:stretch>
                  <a:fillRect b="-10000"/>
                </a:stretch>
              </a:blipFill>
            </p:spPr>
            <p:txBody>
              <a:bodyPr/>
              <a:lstStyle/>
              <a:p>
                <a:r>
                  <a:rPr lang="en-US">
                    <a:noFill/>
                  </a:rPr>
                  <a:t> </a:t>
                </a:r>
              </a:p>
            </p:txBody>
          </p:sp>
        </mc:Fallback>
      </mc:AlternateContent>
      <p:sp>
        <p:nvSpPr>
          <p:cNvPr id="9" name="Oval 8"/>
          <p:cNvSpPr/>
          <p:nvPr/>
        </p:nvSpPr>
        <p:spPr>
          <a:xfrm>
            <a:off x="548640" y="2477643"/>
            <a:ext cx="856648" cy="433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n=1</a:t>
            </a:r>
          </a:p>
        </p:txBody>
      </p:sp>
      <p:sp>
        <p:nvSpPr>
          <p:cNvPr id="10" name="Oval 9"/>
          <p:cNvSpPr/>
          <p:nvPr/>
        </p:nvSpPr>
        <p:spPr>
          <a:xfrm>
            <a:off x="548640" y="3045475"/>
            <a:ext cx="856648" cy="433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n=2</a:t>
            </a:r>
          </a:p>
        </p:txBody>
      </p:sp>
      <mc:AlternateContent xmlns:mc="http://schemas.openxmlformats.org/markup-compatibility/2006" xmlns:a14="http://schemas.microsoft.com/office/drawing/2010/main">
        <mc:Choice Requires="a14">
          <p:sp>
            <p:nvSpPr>
              <p:cNvPr id="11" name="TextBox 10"/>
              <p:cNvSpPr txBox="1"/>
              <p:nvPr/>
            </p:nvSpPr>
            <p:spPr>
              <a:xfrm>
                <a:off x="2591601" y="3103633"/>
                <a:ext cx="3108959" cy="277897"/>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i="1">
                              <a:latin typeface="Cambria Math" panose="02040503050406030204" pitchFamily="18" charset="0"/>
                            </a:rPr>
                            <m:t>𝐺</m:t>
                          </m:r>
                        </m:e>
                        <m:sub>
                          <m:r>
                            <a:rPr lang="en-US" sz="1200" i="1">
                              <a:latin typeface="Cambria Math" panose="02040503050406030204" pitchFamily="18" charset="0"/>
                            </a:rPr>
                            <m:t>𝑡</m:t>
                          </m:r>
                        </m:sub>
                        <m:sup>
                          <m:r>
                            <a:rPr lang="en-US" sz="1200" b="0" i="1" smtClean="0">
                              <a:latin typeface="Cambria Math" panose="02040503050406030204" pitchFamily="18" charset="0"/>
                            </a:rPr>
                            <m:t>2</m:t>
                          </m:r>
                        </m:sup>
                      </m:sSubSup>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𝑅</m:t>
                          </m:r>
                        </m:e>
                        <m:sub>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1</m:t>
                          </m:r>
                        </m:sub>
                      </m:sSub>
                      <m:r>
                        <a:rPr lang="en-US" sz="1100" b="0" i="1" smtClean="0">
                          <a:latin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𝛾</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𝑅</m:t>
                          </m:r>
                        </m:e>
                        <m:sub>
                          <m:r>
                            <a:rPr lang="en-US" sz="1100" b="0" i="1" smtClean="0">
                              <a:latin typeface="Cambria Math" panose="02040503050406030204" pitchFamily="18" charset="0"/>
                              <a:ea typeface="Cambria Math" panose="02040503050406030204" pitchFamily="18" charset="0"/>
                            </a:rPr>
                            <m:t>𝑡</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2</m:t>
                          </m:r>
                        </m:sub>
                      </m:sSub>
                      <m:r>
                        <a:rPr lang="en-US" sz="1100" b="0" i="0" smtClean="0">
                          <a:latin typeface="Cambria Math" panose="02040503050406030204" pitchFamily="18" charset="0"/>
                          <a:ea typeface="Cambria Math" panose="02040503050406030204" pitchFamily="18" charset="0"/>
                        </a:rPr>
                        <m:t>+</m:t>
                      </m:r>
                      <m:sSup>
                        <m:sSupPr>
                          <m:ctrlPr>
                            <a:rPr lang="en-US" sz="1100" b="0" i="1" smtClean="0">
                              <a:latin typeface="Cambria Math" panose="02040503050406030204" pitchFamily="18" charset="0"/>
                              <a:ea typeface="Cambria Math" panose="02040503050406030204" pitchFamily="18" charset="0"/>
                            </a:rPr>
                          </m:ctrlPr>
                        </m:sSupPr>
                        <m:e>
                          <m:r>
                            <a:rPr lang="en-US" sz="1100" b="0" i="1" smtClean="0">
                              <a:latin typeface="Cambria Math" panose="02040503050406030204" pitchFamily="18" charset="0"/>
                              <a:ea typeface="Cambria Math" panose="02040503050406030204" pitchFamily="18" charset="0"/>
                            </a:rPr>
                            <m:t>𝛾</m:t>
                          </m:r>
                        </m:e>
                        <m:sup>
                          <m:r>
                            <a:rPr lang="en-US" sz="1100" b="0" i="1" smtClean="0">
                              <a:latin typeface="Cambria Math" panose="02040503050406030204" pitchFamily="18" charset="0"/>
                              <a:ea typeface="Cambria Math" panose="02040503050406030204" pitchFamily="18" charset="0"/>
                            </a:rPr>
                            <m:t>2</m:t>
                          </m:r>
                        </m:sup>
                      </m:sSup>
                      <m:r>
                        <a:rPr lang="en-US" sz="1100" i="1">
                          <a:latin typeface="Cambria Math" panose="02040503050406030204" pitchFamily="18" charset="0"/>
                          <a:ea typeface="Cambria Math" panose="02040503050406030204" pitchFamily="18" charset="0"/>
                        </a:rPr>
                        <m:t>𝑣</m:t>
                      </m:r>
                      <m:r>
                        <a:rPr lang="en-US" sz="1100" i="1">
                          <a:latin typeface="Cambria Math" panose="02040503050406030204" pitchFamily="18" charset="0"/>
                          <a:ea typeface="Cambria Math" panose="02040503050406030204" pitchFamily="18" charset="0"/>
                        </a:rPr>
                        <m:t>(</m:t>
                      </m:r>
                      <m:sSub>
                        <m:sSubPr>
                          <m:ctrlPr>
                            <a:rPr lang="en-US" sz="1100" i="1">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𝑠</m:t>
                          </m:r>
                        </m:e>
                        <m:sub>
                          <m:r>
                            <a:rPr lang="en-US" sz="1100" i="1">
                              <a:latin typeface="Cambria Math" panose="02040503050406030204" pitchFamily="18" charset="0"/>
                              <a:ea typeface="Cambria Math" panose="02040503050406030204" pitchFamily="18" charset="0"/>
                            </a:rPr>
                            <m:t>𝑡</m:t>
                          </m:r>
                          <m:r>
                            <a:rPr lang="en-US" sz="1100" i="1">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2</m:t>
                          </m:r>
                        </m:sub>
                      </m:sSub>
                      <m:r>
                        <a:rPr lang="en-US" sz="1100" i="1">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591601" y="3103633"/>
                <a:ext cx="3108959" cy="277897"/>
              </a:xfrm>
              <a:prstGeom prst="rect">
                <a:avLst/>
              </a:prstGeom>
              <a:blipFill rotWithShape="0">
                <a:blip r:embed="rId4"/>
                <a:stretch>
                  <a:fillRect b="-4348"/>
                </a:stretch>
              </a:blipFill>
            </p:spPr>
            <p:txBody>
              <a:bodyPr/>
              <a:lstStyle/>
              <a:p>
                <a:r>
                  <a:rPr lang="en-US">
                    <a:noFill/>
                  </a:rPr>
                  <a:t> </a:t>
                </a:r>
              </a:p>
            </p:txBody>
          </p:sp>
        </mc:Fallback>
      </mc:AlternateContent>
      <p:sp>
        <p:nvSpPr>
          <p:cNvPr id="12" name="Oval 11"/>
          <p:cNvSpPr/>
          <p:nvPr/>
        </p:nvSpPr>
        <p:spPr>
          <a:xfrm>
            <a:off x="818147" y="3767545"/>
            <a:ext cx="259882" cy="1155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18147" y="4072345"/>
            <a:ext cx="259882" cy="1155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18147" y="4319393"/>
            <a:ext cx="259882" cy="1155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19763" y="4595230"/>
            <a:ext cx="952901" cy="4540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1" name="Right Arrow 20"/>
          <p:cNvSpPr/>
          <p:nvPr/>
        </p:nvSpPr>
        <p:spPr>
          <a:xfrm>
            <a:off x="1809549" y="2540322"/>
            <a:ext cx="500514" cy="370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1809549" y="3103633"/>
            <a:ext cx="500514" cy="374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1809549" y="4681945"/>
            <a:ext cx="500514" cy="367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2591600" y="4681946"/>
                <a:ext cx="4319339" cy="302840"/>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𝐺</m:t>
                          </m:r>
                        </m:e>
                        <m:sub>
                          <m:r>
                            <a:rPr lang="en-US" sz="1400" i="1">
                              <a:latin typeface="Cambria Math" panose="02040503050406030204" pitchFamily="18" charset="0"/>
                            </a:rPr>
                            <m:t>𝑡</m:t>
                          </m:r>
                        </m:sub>
                        <m:sup>
                          <m:r>
                            <a:rPr lang="en-US" sz="1400" b="0" i="1" smtClean="0">
                              <a:latin typeface="Cambria Math" panose="02040503050406030204" pitchFamily="18" charset="0"/>
                              <a:ea typeface="Cambria Math" panose="02040503050406030204" pitchFamily="18" charset="0"/>
                            </a:rPr>
                            <m:t>∞</m:t>
                          </m:r>
                        </m:sup>
                      </m:sSub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𝛾</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𝑅</m:t>
                          </m:r>
                        </m:e>
                        <m:sub>
                          <m:r>
                            <a:rPr lang="en-US" sz="1200" b="0" i="1" smtClean="0">
                              <a:latin typeface="Cambria Math" panose="02040503050406030204" pitchFamily="18" charset="0"/>
                              <a:ea typeface="Cambria Math" panose="02040503050406030204" pitchFamily="18" charset="0"/>
                            </a:rPr>
                            <m:t>𝑡</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2</m:t>
                          </m:r>
                        </m:sub>
                      </m:sSub>
                      <m:r>
                        <a:rPr lang="en-US" sz="1200" b="0" i="0"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𝛾</m:t>
                          </m:r>
                        </m:e>
                        <m:sup>
                          <m:r>
                            <a:rPr lang="en-US" sz="1200" b="0" i="1" smtClean="0">
                              <a:latin typeface="Cambria Math" panose="02040503050406030204" pitchFamily="18" charset="0"/>
                              <a:ea typeface="Cambria Math" panose="02040503050406030204" pitchFamily="18" charset="0"/>
                            </a:rPr>
                            <m:t>𝑇</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m:t>
                          </m:r>
                        </m:sup>
                      </m:sSup>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𝑅</m:t>
                          </m:r>
                        </m:e>
                        <m:sub>
                          <m:r>
                            <a:rPr lang="en-US" sz="1200" i="1">
                              <a:latin typeface="Cambria Math" panose="02040503050406030204" pitchFamily="18" charset="0"/>
                              <a:ea typeface="Cambria Math" panose="02040503050406030204" pitchFamily="18" charset="0"/>
                            </a:rPr>
                            <m:t>𝑡</m:t>
                          </m:r>
                        </m:sub>
                      </m:sSub>
                    </m:oMath>
                  </m:oMathPara>
                </a14:m>
                <a:endParaRPr lang="en-US" sz="1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2591600" y="4681946"/>
                <a:ext cx="4319339" cy="302840"/>
              </a:xfrm>
              <a:prstGeom prst="rect">
                <a:avLst/>
              </a:prstGeom>
              <a:blipFill rotWithShape="0">
                <a:blip r:embed="rId5"/>
                <a:stretch>
                  <a:fillRect/>
                </a:stretch>
              </a:blipFill>
            </p:spPr>
            <p:txBody>
              <a:bodyPr/>
              <a:lstStyle/>
              <a:p>
                <a:r>
                  <a:rPr lang="en-US">
                    <a:noFill/>
                  </a:rPr>
                  <a:t> </a:t>
                </a:r>
              </a:p>
            </p:txBody>
          </p:sp>
        </mc:Fallback>
      </mc:AlternateContent>
      <p:sp>
        <p:nvSpPr>
          <p:cNvPr id="31" name="Rectangle 30"/>
          <p:cNvSpPr/>
          <p:nvPr/>
        </p:nvSpPr>
        <p:spPr>
          <a:xfrm>
            <a:off x="8229600" y="1279238"/>
            <a:ext cx="3532472" cy="690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8432332" y="1463039"/>
                <a:ext cx="3127008" cy="261610"/>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rPr>
                          </m:ctrlPr>
                        </m:sSubSupPr>
                        <m:e>
                          <m:r>
                            <a:rPr lang="en-US" sz="1100" i="1">
                              <a:latin typeface="Cambria Math" panose="02040503050406030204" pitchFamily="18" charset="0"/>
                            </a:rPr>
                            <m:t>𝐺</m:t>
                          </m:r>
                        </m:e>
                        <m:sub>
                          <m:r>
                            <a:rPr lang="en-US" sz="1100" i="1">
                              <a:latin typeface="Cambria Math" panose="02040503050406030204" pitchFamily="18" charset="0"/>
                            </a:rPr>
                            <m:t>𝑡</m:t>
                          </m:r>
                        </m:sub>
                        <m:sup>
                          <m:r>
                            <a:rPr lang="en-US" sz="1100" b="0" i="1" smtClean="0">
                              <a:latin typeface="Cambria Math" panose="02040503050406030204" pitchFamily="18" charset="0"/>
                            </a:rPr>
                            <m:t>𝑛</m:t>
                          </m:r>
                        </m:sup>
                      </m:sSubSup>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𝑅</m:t>
                          </m:r>
                        </m:e>
                        <m:sub>
                          <m:r>
                            <a:rPr lang="en-US" sz="1050" b="0" i="1" smtClean="0">
                              <a:latin typeface="Cambria Math" panose="02040503050406030204" pitchFamily="18" charset="0"/>
                            </a:rPr>
                            <m:t>𝑡</m:t>
                          </m:r>
                          <m:r>
                            <a:rPr lang="en-US" sz="1050" b="0" i="1" smtClean="0">
                              <a:latin typeface="Cambria Math" panose="02040503050406030204" pitchFamily="18" charset="0"/>
                            </a:rPr>
                            <m:t>+</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𝛾</m:t>
                      </m:r>
                      <m:sSub>
                        <m:sSubPr>
                          <m:ctrlPr>
                            <a:rPr lang="en-US" sz="1050" b="0" i="1" smtClean="0">
                              <a:latin typeface="Cambria Math" panose="02040503050406030204" pitchFamily="18" charset="0"/>
                              <a:ea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𝑅</m:t>
                          </m:r>
                        </m:e>
                        <m:sub>
                          <m:r>
                            <a:rPr lang="en-US" sz="1050" b="0" i="1" smtClean="0">
                              <a:latin typeface="Cambria Math" panose="02040503050406030204" pitchFamily="18" charset="0"/>
                              <a:ea typeface="Cambria Math" panose="02040503050406030204" pitchFamily="18" charset="0"/>
                            </a:rPr>
                            <m:t>𝑡</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2</m:t>
                          </m:r>
                        </m:sub>
                      </m:sSub>
                      <m:r>
                        <a:rPr lang="en-US" sz="1050" b="0" i="0"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m:t>
                      </m:r>
                      <m:sSup>
                        <m:sSupPr>
                          <m:ctrlPr>
                            <a:rPr lang="en-US" sz="1050" i="1">
                              <a:latin typeface="Cambria Math" panose="02040503050406030204" pitchFamily="18" charset="0"/>
                              <a:ea typeface="Cambria Math" panose="02040503050406030204" pitchFamily="18" charset="0"/>
                            </a:rPr>
                          </m:ctrlPr>
                        </m:sSupPr>
                        <m:e>
                          <m:r>
                            <a:rPr lang="en-US" sz="1050" i="1">
                              <a:latin typeface="Cambria Math" panose="02040503050406030204" pitchFamily="18" charset="0"/>
                              <a:ea typeface="Cambria Math" panose="02040503050406030204" pitchFamily="18" charset="0"/>
                            </a:rPr>
                            <m:t>𝛾</m:t>
                          </m:r>
                        </m:e>
                        <m:sup>
                          <m:r>
                            <a:rPr lang="en-US" sz="1050" b="0" i="1" smtClean="0">
                              <a:latin typeface="Cambria Math" panose="02040503050406030204" pitchFamily="18" charset="0"/>
                              <a:ea typeface="Cambria Math" panose="02040503050406030204" pitchFamily="18" charset="0"/>
                            </a:rPr>
                            <m:t>𝑛</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1</m:t>
                          </m:r>
                        </m:sup>
                      </m:sSup>
                      <m:sSub>
                        <m:sSubPr>
                          <m:ctrlPr>
                            <a:rPr lang="en-US" sz="1050" i="1">
                              <a:latin typeface="Cambria Math" panose="02040503050406030204" pitchFamily="18" charset="0"/>
                              <a:ea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𝑅</m:t>
                          </m:r>
                        </m:e>
                        <m:sub>
                          <m:r>
                            <a:rPr lang="en-US" sz="1050" i="1">
                              <a:latin typeface="Cambria Math" panose="02040503050406030204" pitchFamily="18" charset="0"/>
                              <a:ea typeface="Cambria Math" panose="02040503050406030204" pitchFamily="18" charset="0"/>
                            </a:rPr>
                            <m:t>𝑡</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𝑛</m:t>
                          </m:r>
                        </m:sub>
                      </m:sSub>
                      <m:r>
                        <a:rPr lang="en-US" sz="1050" b="0" i="1" smtClean="0">
                          <a:latin typeface="Cambria Math" panose="02040503050406030204" pitchFamily="18" charset="0"/>
                          <a:ea typeface="Cambria Math" panose="02040503050406030204" pitchFamily="18" charset="0"/>
                        </a:rPr>
                        <m:t>+</m:t>
                      </m:r>
                      <m:sSup>
                        <m:sSupPr>
                          <m:ctrlPr>
                            <a:rPr lang="en-US" sz="1050" b="0" i="1" smtClean="0">
                              <a:latin typeface="Cambria Math" panose="02040503050406030204" pitchFamily="18" charset="0"/>
                              <a:ea typeface="Cambria Math" panose="02040503050406030204" pitchFamily="18" charset="0"/>
                            </a:rPr>
                          </m:ctrlPr>
                        </m:sSupPr>
                        <m:e>
                          <m:r>
                            <a:rPr lang="en-US" sz="1050" b="0" i="1" smtClean="0">
                              <a:latin typeface="Cambria Math" panose="02040503050406030204" pitchFamily="18" charset="0"/>
                              <a:ea typeface="Cambria Math" panose="02040503050406030204" pitchFamily="18" charset="0"/>
                            </a:rPr>
                            <m:t>𝛾</m:t>
                          </m:r>
                        </m:e>
                        <m:sup>
                          <m:r>
                            <a:rPr lang="en-US" sz="1050" b="0" i="1" smtClean="0">
                              <a:latin typeface="Cambria Math" panose="02040503050406030204" pitchFamily="18" charset="0"/>
                              <a:ea typeface="Cambria Math" panose="02040503050406030204" pitchFamily="18" charset="0"/>
                            </a:rPr>
                            <m:t>𝑛</m:t>
                          </m:r>
                        </m:sup>
                      </m:sSup>
                      <m:r>
                        <a:rPr lang="en-US" sz="1050" b="0" i="1" smtClean="0">
                          <a:latin typeface="Cambria Math" panose="02040503050406030204" pitchFamily="18" charset="0"/>
                          <a:ea typeface="Cambria Math" panose="02040503050406030204" pitchFamily="18" charset="0"/>
                        </a:rPr>
                        <m:t>𝑣</m:t>
                      </m:r>
                      <m:r>
                        <a:rPr lang="en-US" sz="1050" b="0" i="1" smtClean="0">
                          <a:latin typeface="Cambria Math" panose="02040503050406030204" pitchFamily="18" charset="0"/>
                          <a:ea typeface="Cambria Math" panose="02040503050406030204" pitchFamily="18" charset="0"/>
                        </a:rPr>
                        <m:t>(</m:t>
                      </m:r>
                      <m:sSub>
                        <m:sSubPr>
                          <m:ctrlPr>
                            <a:rPr lang="en-US" sz="1050" b="0" i="1" smtClean="0">
                              <a:latin typeface="Cambria Math" panose="02040503050406030204" pitchFamily="18" charset="0"/>
                              <a:ea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𝑠</m:t>
                          </m:r>
                        </m:e>
                        <m:sub>
                          <m:r>
                            <a:rPr lang="en-US" sz="1050" b="0" i="1" smtClean="0">
                              <a:latin typeface="Cambria Math" panose="02040503050406030204" pitchFamily="18" charset="0"/>
                              <a:ea typeface="Cambria Math" panose="02040503050406030204" pitchFamily="18" charset="0"/>
                            </a:rPr>
                            <m:t>𝑡</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𝑛</m:t>
                          </m:r>
                        </m:sub>
                      </m:sSub>
                      <m:r>
                        <a:rPr lang="en-US" sz="1050" b="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32" name="TextBox 31"/>
              <p:cNvSpPr txBox="1">
                <a:spLocks noRot="1" noChangeAspect="1" noMove="1" noResize="1" noEditPoints="1" noAdjustHandles="1" noChangeArrowheads="1" noChangeShapeType="1" noTextEdit="1"/>
              </p:cNvSpPr>
              <p:nvPr/>
            </p:nvSpPr>
            <p:spPr>
              <a:xfrm>
                <a:off x="8432332" y="1463039"/>
                <a:ext cx="3127008" cy="261610"/>
              </a:xfrm>
              <a:prstGeom prst="rect">
                <a:avLst/>
              </a:prstGeom>
              <a:blipFill rotWithShape="0">
                <a:blip r:embed="rId6"/>
                <a:stretch>
                  <a:fillRect b="-2326"/>
                </a:stretch>
              </a:blipFill>
            </p:spPr>
            <p:txBody>
              <a:bodyPr/>
              <a:lstStyle/>
              <a:p>
                <a:r>
                  <a:rPr lang="en-US">
                    <a:noFill/>
                  </a:rPr>
                  <a:t> </a:t>
                </a:r>
              </a:p>
            </p:txBody>
          </p:sp>
        </mc:Fallback>
      </mc:AlternateContent>
      <p:sp>
        <p:nvSpPr>
          <p:cNvPr id="33" name="Down Arrow 32"/>
          <p:cNvSpPr/>
          <p:nvPr/>
        </p:nvSpPr>
        <p:spPr>
          <a:xfrm>
            <a:off x="9646919" y="2139698"/>
            <a:ext cx="567890" cy="8012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016464" y="3110590"/>
            <a:ext cx="1828800" cy="596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N-step update</a:t>
            </a:r>
          </a:p>
        </p:txBody>
      </p:sp>
      <p:sp>
        <p:nvSpPr>
          <p:cNvPr id="35" name="Down Arrow 34"/>
          <p:cNvSpPr/>
          <p:nvPr/>
        </p:nvSpPr>
        <p:spPr>
          <a:xfrm>
            <a:off x="9676997" y="3924756"/>
            <a:ext cx="507734" cy="510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Elbow Connector 36"/>
          <p:cNvCxnSpPr>
            <a:stCxn id="5" idx="3"/>
            <a:endCxn id="31" idx="1"/>
          </p:cNvCxnSpPr>
          <p:nvPr/>
        </p:nvCxnSpPr>
        <p:spPr>
          <a:xfrm flipV="1">
            <a:off x="7194883" y="1624646"/>
            <a:ext cx="1034717" cy="2129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950467" y="4595230"/>
            <a:ext cx="3645267" cy="1783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p:cNvSpPr/>
              <p:nvPr/>
            </p:nvSpPr>
            <p:spPr>
              <a:xfrm>
                <a:off x="8132234" y="5300725"/>
                <a:ext cx="3281731" cy="369332"/>
              </a:xfrm>
              <a:prstGeom prst="rect">
                <a:avLst/>
              </a:prstGeom>
              <a:solidFill>
                <a:srgbClr val="FFFF00"/>
              </a:solidFill>
            </p:spPr>
            <p:txBody>
              <a:bodyPr wrap="none">
                <a:spAutoFit/>
              </a:bodyPr>
              <a:lstStyle/>
              <a:p>
                <a:pPr algn="ctr"/>
                <a14:m>
                  <m:oMath xmlns:m="http://schemas.openxmlformats.org/officeDocument/2006/math">
                    <m:r>
                      <a:rPr lang="en-US" i="1" smtClean="0">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 </m:t>
                    </m:r>
                  </m:oMath>
                </a14:m>
                <a:r>
                  <a:rPr lang="en-US" dirty="0"/>
                  <a:t>(</a:t>
                </a:r>
                <a14:m>
                  <m:oMath xmlns:m="http://schemas.openxmlformats.org/officeDocument/2006/math">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up>
                        <m:r>
                          <a:rPr lang="en-US" b="0" i="1" dirty="0" smtClean="0">
                            <a:latin typeface="Cambria Math" panose="02040503050406030204" pitchFamily="18" charset="0"/>
                          </a:rPr>
                          <m:t>𝑛</m:t>
                        </m:r>
                      </m:sup>
                    </m:sSubSup>
                    <m:r>
                      <a:rPr lang="en-US" i="1" dirty="0">
                        <a:latin typeface="Cambria Math" panose="02040503050406030204" pitchFamily="18" charset="0"/>
                      </a:rPr>
                      <m:t>−</m:t>
                    </m:r>
                    <m:r>
                      <a:rPr lang="en-US" b="0" i="1" dirty="0" smtClean="0">
                        <a:latin typeface="Cambria Math" panose="02040503050406030204" pitchFamily="18" charset="0"/>
                      </a:rPr>
                      <m:t>𝑣</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oMath>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8132234" y="5300725"/>
                <a:ext cx="3281731" cy="369332"/>
              </a:xfrm>
              <a:prstGeom prst="rect">
                <a:avLst/>
              </a:prstGeom>
              <a:blipFill rotWithShape="0">
                <a:blip r:embed="rId7"/>
                <a:stretch>
                  <a:fillRect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3726950514"/>
      </p:ext>
    </p:extLst>
  </p:cSld>
  <p:clrMapOvr>
    <a:masterClrMapping/>
  </p:clrMapOvr>
  <p:transition spd="slow">
    <p:circl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600875" y="81813"/>
            <a:ext cx="2358189" cy="101065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Averaging N-step returns</a:t>
            </a:r>
          </a:p>
        </p:txBody>
      </p:sp>
      <p:sp>
        <p:nvSpPr>
          <p:cNvPr id="3" name="Rectangle 2"/>
          <p:cNvSpPr/>
          <p:nvPr/>
        </p:nvSpPr>
        <p:spPr>
          <a:xfrm>
            <a:off x="4384306" y="1260910"/>
            <a:ext cx="2791326" cy="943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average n-step return over different (n)</a:t>
            </a:r>
          </a:p>
        </p:txBody>
      </p:sp>
      <p:cxnSp>
        <p:nvCxnSpPr>
          <p:cNvPr id="5" name="Straight Arrow Connector 4"/>
          <p:cNvCxnSpPr>
            <a:stCxn id="2" idx="4"/>
            <a:endCxn id="3" idx="0"/>
          </p:cNvCxnSpPr>
          <p:nvPr/>
        </p:nvCxnSpPr>
        <p:spPr>
          <a:xfrm flipH="1">
            <a:off x="5779969" y="1092466"/>
            <a:ext cx="1" cy="16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987" y="2598088"/>
            <a:ext cx="1448002" cy="4029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11" name="Rectangle 10"/>
              <p:cNvSpPr/>
              <p:nvPr/>
            </p:nvSpPr>
            <p:spPr>
              <a:xfrm>
                <a:off x="2059806" y="3647975"/>
                <a:ext cx="2107933" cy="1501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2</m:t>
                              </m:r>
                            </m:sup>
                          </m:sSup>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b="0" i="1" smtClean="0">
                                  <a:latin typeface="Cambria Math" panose="02040503050406030204" pitchFamily="18" charset="0"/>
                                </a:rPr>
                                <m:t>4</m:t>
                              </m:r>
                            </m:sup>
                          </m:sSup>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059806" y="3647975"/>
                <a:ext cx="2107933" cy="1501541"/>
              </a:xfrm>
              <a:prstGeom prst="rect">
                <a:avLst/>
              </a:prstGeom>
              <a:blipFill rotWithShape="0">
                <a:blip r:embed="rId3"/>
                <a:stretch>
                  <a:fillRect/>
                </a:stretch>
              </a:blipFill>
            </p:spPr>
            <p:txBody>
              <a:bodyPr/>
              <a:lstStyle/>
              <a:p>
                <a:r>
                  <a:rPr lang="en-US">
                    <a:noFill/>
                  </a:rPr>
                  <a:t> </a:t>
                </a:r>
              </a:p>
            </p:txBody>
          </p:sp>
        </mc:Fallback>
      </mc:AlternateContent>
      <p:sp>
        <p:nvSpPr>
          <p:cNvPr id="12" name="Left Brace 11"/>
          <p:cNvSpPr/>
          <p:nvPr/>
        </p:nvSpPr>
        <p:spPr>
          <a:xfrm>
            <a:off x="115503" y="2598088"/>
            <a:ext cx="57752" cy="40296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a:off x="4235116" y="2598088"/>
            <a:ext cx="279132" cy="41395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Arrow 13"/>
          <p:cNvSpPr/>
          <p:nvPr/>
        </p:nvSpPr>
        <p:spPr>
          <a:xfrm>
            <a:off x="4706754" y="4283242"/>
            <a:ext cx="1799924" cy="866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59065" y="3840480"/>
            <a:ext cx="1925054" cy="16266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Combine information from two different time step</a:t>
            </a:r>
          </a:p>
        </p:txBody>
      </p:sp>
      <p:sp>
        <p:nvSpPr>
          <p:cNvPr id="16" name="Rectangle 15"/>
          <p:cNvSpPr/>
          <p:nvPr/>
        </p:nvSpPr>
        <p:spPr>
          <a:xfrm>
            <a:off x="9047747" y="2204186"/>
            <a:ext cx="2261937" cy="11261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combining all information from all time step</a:t>
            </a:r>
          </a:p>
        </p:txBody>
      </p:sp>
      <p:sp>
        <p:nvSpPr>
          <p:cNvPr id="17" name="Right Arrow 16"/>
          <p:cNvSpPr/>
          <p:nvPr/>
        </p:nvSpPr>
        <p:spPr>
          <a:xfrm>
            <a:off x="11501686" y="2526631"/>
            <a:ext cx="548640" cy="4812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p:cNvCxnSpPr>
            <a:stCxn id="15" idx="0"/>
            <a:endCxn id="16" idx="1"/>
          </p:cNvCxnSpPr>
          <p:nvPr/>
        </p:nvCxnSpPr>
        <p:spPr>
          <a:xfrm rot="5400000" flipH="1" flipV="1">
            <a:off x="7948061" y="2740795"/>
            <a:ext cx="1073216" cy="11261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132684"/>
      </p:ext>
    </p:extLst>
  </p:cSld>
  <p:clrMapOvr>
    <a:masterClrMapping/>
  </p:clrMapOvr>
  <p:transition spd="slow">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527" y="379290"/>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Monte Carlo policy gradient</a:t>
            </a:r>
          </a:p>
        </p:txBody>
      </p:sp>
      <p:sp>
        <p:nvSpPr>
          <p:cNvPr id="3" name="Rectangle 2"/>
          <p:cNvSpPr/>
          <p:nvPr/>
        </p:nvSpPr>
        <p:spPr>
          <a:xfrm>
            <a:off x="313527" y="980246"/>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Actor critic policy gradient</a:t>
            </a:r>
          </a:p>
        </p:txBody>
      </p:sp>
      <p:sp>
        <p:nvSpPr>
          <p:cNvPr id="4" name="Rectangle 3"/>
          <p:cNvSpPr/>
          <p:nvPr/>
        </p:nvSpPr>
        <p:spPr>
          <a:xfrm>
            <a:off x="313527" y="1545234"/>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Reducing variance with Baseline (policy gradient) (defining advantage function)</a:t>
            </a:r>
          </a:p>
        </p:txBody>
      </p:sp>
      <p:sp>
        <p:nvSpPr>
          <p:cNvPr id="5" name="Rectangle 4"/>
          <p:cNvSpPr/>
          <p:nvPr/>
        </p:nvSpPr>
        <p:spPr>
          <a:xfrm>
            <a:off x="347711" y="2112990"/>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Simple way for calculating advantage function</a:t>
            </a:r>
          </a:p>
        </p:txBody>
      </p:sp>
      <p:sp>
        <p:nvSpPr>
          <p:cNvPr id="6" name="Rectangle 5"/>
          <p:cNvSpPr/>
          <p:nvPr/>
        </p:nvSpPr>
        <p:spPr>
          <a:xfrm>
            <a:off x="347709" y="4298189"/>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Model-based learning</a:t>
            </a:r>
          </a:p>
        </p:txBody>
      </p:sp>
      <p:sp>
        <p:nvSpPr>
          <p:cNvPr id="7" name="Rectangle 6"/>
          <p:cNvSpPr/>
          <p:nvPr/>
        </p:nvSpPr>
        <p:spPr>
          <a:xfrm>
            <a:off x="279343" y="4917598"/>
            <a:ext cx="7977499"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Take advantage of models(planning)</a:t>
            </a:r>
          </a:p>
        </p:txBody>
      </p:sp>
      <p:sp>
        <p:nvSpPr>
          <p:cNvPr id="8" name="Rectangle 7"/>
          <p:cNvSpPr/>
          <p:nvPr/>
        </p:nvSpPr>
        <p:spPr>
          <a:xfrm>
            <a:off x="313525" y="5467556"/>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Dyna</a:t>
            </a:r>
            <a:r>
              <a:rPr lang="en-US" dirty="0"/>
              <a:t>-Q</a:t>
            </a:r>
          </a:p>
        </p:txBody>
      </p:sp>
      <p:sp>
        <p:nvSpPr>
          <p:cNvPr id="9" name="Rectangle 8"/>
          <p:cNvSpPr/>
          <p:nvPr/>
        </p:nvSpPr>
        <p:spPr>
          <a:xfrm>
            <a:off x="313525" y="6037605"/>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Inaccurate models(</a:t>
            </a:r>
            <a:r>
              <a:rPr lang="en-US" dirty="0" err="1"/>
              <a:t>dyna</a:t>
            </a:r>
            <a:r>
              <a:rPr lang="en-US" dirty="0"/>
              <a:t>-Q+)</a:t>
            </a:r>
          </a:p>
        </p:txBody>
      </p:sp>
      <p:sp>
        <p:nvSpPr>
          <p:cNvPr id="10" name="Rectangle 9"/>
          <p:cNvSpPr/>
          <p:nvPr/>
        </p:nvSpPr>
        <p:spPr>
          <a:xfrm>
            <a:off x="347709" y="3209250"/>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Sparse reward</a:t>
            </a:r>
          </a:p>
        </p:txBody>
      </p:sp>
      <p:sp>
        <p:nvSpPr>
          <p:cNvPr id="11" name="Rectangle 10"/>
          <p:cNvSpPr/>
          <p:nvPr/>
        </p:nvSpPr>
        <p:spPr>
          <a:xfrm>
            <a:off x="279341" y="3759208"/>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 shaping</a:t>
            </a:r>
          </a:p>
        </p:txBody>
      </p:sp>
      <p:sp>
        <p:nvSpPr>
          <p:cNvPr id="12" name="Rectangle 11"/>
          <p:cNvSpPr/>
          <p:nvPr/>
        </p:nvSpPr>
        <p:spPr>
          <a:xfrm>
            <a:off x="8614345" y="34807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116-120</a:t>
            </a:r>
          </a:p>
        </p:txBody>
      </p:sp>
      <p:sp>
        <p:nvSpPr>
          <p:cNvPr id="13" name="Rectangle 12"/>
          <p:cNvSpPr/>
          <p:nvPr/>
        </p:nvSpPr>
        <p:spPr>
          <a:xfrm>
            <a:off x="8648529" y="4301079"/>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132-133</a:t>
            </a:r>
          </a:p>
        </p:txBody>
      </p:sp>
      <p:sp>
        <p:nvSpPr>
          <p:cNvPr id="14" name="Rectangle 13"/>
          <p:cNvSpPr/>
          <p:nvPr/>
        </p:nvSpPr>
        <p:spPr>
          <a:xfrm>
            <a:off x="8614345" y="957340"/>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121-122-123</a:t>
            </a:r>
          </a:p>
        </p:txBody>
      </p:sp>
      <p:sp>
        <p:nvSpPr>
          <p:cNvPr id="15" name="Rectangle 14"/>
          <p:cNvSpPr/>
          <p:nvPr/>
        </p:nvSpPr>
        <p:spPr>
          <a:xfrm>
            <a:off x="8614345" y="1534583"/>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124-125-126</a:t>
            </a:r>
          </a:p>
        </p:txBody>
      </p:sp>
      <p:sp>
        <p:nvSpPr>
          <p:cNvPr id="16" name="Rectangle 15"/>
          <p:cNvSpPr/>
          <p:nvPr/>
        </p:nvSpPr>
        <p:spPr>
          <a:xfrm>
            <a:off x="8614345" y="2099624"/>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127-128</a:t>
            </a:r>
          </a:p>
        </p:txBody>
      </p:sp>
      <p:sp>
        <p:nvSpPr>
          <p:cNvPr id="17" name="Rectangle 16"/>
          <p:cNvSpPr/>
          <p:nvPr/>
        </p:nvSpPr>
        <p:spPr>
          <a:xfrm>
            <a:off x="8648529" y="4844294"/>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134</a:t>
            </a:r>
          </a:p>
        </p:txBody>
      </p:sp>
      <p:sp>
        <p:nvSpPr>
          <p:cNvPr id="18" name="Rectangle 17"/>
          <p:cNvSpPr/>
          <p:nvPr/>
        </p:nvSpPr>
        <p:spPr>
          <a:xfrm>
            <a:off x="8648529" y="5461488"/>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135</a:t>
            </a:r>
          </a:p>
        </p:txBody>
      </p:sp>
      <p:sp>
        <p:nvSpPr>
          <p:cNvPr id="19" name="Rectangle 18"/>
          <p:cNvSpPr/>
          <p:nvPr/>
        </p:nvSpPr>
        <p:spPr>
          <a:xfrm>
            <a:off x="8648529" y="6037605"/>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136</a:t>
            </a:r>
          </a:p>
        </p:txBody>
      </p:sp>
      <p:sp>
        <p:nvSpPr>
          <p:cNvPr id="20" name="Rectangle 19"/>
          <p:cNvSpPr/>
          <p:nvPr/>
        </p:nvSpPr>
        <p:spPr>
          <a:xfrm>
            <a:off x="8614345" y="3186674"/>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130</a:t>
            </a:r>
          </a:p>
        </p:txBody>
      </p:sp>
      <p:sp>
        <p:nvSpPr>
          <p:cNvPr id="21" name="Rectangle 20"/>
          <p:cNvSpPr/>
          <p:nvPr/>
        </p:nvSpPr>
        <p:spPr>
          <a:xfrm>
            <a:off x="8614345" y="372496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131</a:t>
            </a:r>
          </a:p>
        </p:txBody>
      </p:sp>
      <p:sp>
        <p:nvSpPr>
          <p:cNvPr id="22" name="Rectangle 21">
            <a:extLst>
              <a:ext uri="{FF2B5EF4-FFF2-40B4-BE49-F238E27FC236}">
                <a16:creationId xmlns:a16="http://schemas.microsoft.com/office/drawing/2014/main" id="{300CB803-C40F-4877-B13B-A2DD59512D14}"/>
              </a:ext>
            </a:extLst>
          </p:cNvPr>
          <p:cNvSpPr/>
          <p:nvPr/>
        </p:nvSpPr>
        <p:spPr>
          <a:xfrm>
            <a:off x="347709" y="2655506"/>
            <a:ext cx="7909133"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Actor and Critic loss</a:t>
            </a:r>
          </a:p>
        </p:txBody>
      </p:sp>
      <p:sp>
        <p:nvSpPr>
          <p:cNvPr id="25" name="Rectangle 24">
            <a:extLst>
              <a:ext uri="{FF2B5EF4-FFF2-40B4-BE49-F238E27FC236}">
                <a16:creationId xmlns:a16="http://schemas.microsoft.com/office/drawing/2014/main" id="{AB75218C-4FA6-4A1B-B5B0-1B6C6CBEFB65}"/>
              </a:ext>
            </a:extLst>
          </p:cNvPr>
          <p:cNvSpPr/>
          <p:nvPr/>
        </p:nvSpPr>
        <p:spPr>
          <a:xfrm>
            <a:off x="8648529" y="2650012"/>
            <a:ext cx="3392680" cy="41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129</a:t>
            </a:r>
          </a:p>
        </p:txBody>
      </p:sp>
    </p:spTree>
    <p:extLst>
      <p:ext uri="{BB962C8B-B14F-4D97-AF65-F5344CB8AC3E}">
        <p14:creationId xmlns:p14="http://schemas.microsoft.com/office/powerpoint/2010/main" val="4106538506"/>
      </p:ext>
    </p:extLst>
  </p:cSld>
  <p:clrMapOvr>
    <a:masterClrMapping/>
  </p:clrMapOvr>
  <p:transition spd="slow">
    <p:circl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p:cNvSpPr/>
              <p:nvPr/>
            </p:nvSpPr>
            <p:spPr>
              <a:xfrm>
                <a:off x="4600876" y="336884"/>
                <a:ext cx="2589196" cy="12512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𝜆</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𝑟𝑒𝑡𝑢𝑟𝑛</m:t>
                      </m:r>
                      <m:r>
                        <a:rPr lang="en-US" b="0" i="1" smtClean="0">
                          <a:solidFill>
                            <a:schemeClr val="tx1"/>
                          </a:solidFill>
                          <a:latin typeface="Cambria Math" panose="02040503050406030204" pitchFamily="18" charset="0"/>
                          <a:ea typeface="Cambria Math" panose="02040503050406030204" pitchFamily="18" charset="0"/>
                        </a:rPr>
                        <m:t> </m:t>
                      </m:r>
                    </m:oMath>
                  </m:oMathPara>
                </a14:m>
                <a:endParaRPr lang="en-US" dirty="0">
                  <a:solidFill>
                    <a:schemeClr val="tx1"/>
                  </a:solidFill>
                </a:endParaRPr>
              </a:p>
            </p:txBody>
          </p:sp>
        </mc:Choice>
        <mc:Fallback xmlns="">
          <p:sp>
            <p:nvSpPr>
              <p:cNvPr id="2" name="Oval 1"/>
              <p:cNvSpPr>
                <a:spLocks noRot="1" noChangeAspect="1" noMove="1" noResize="1" noEditPoints="1" noAdjustHandles="1" noChangeArrowheads="1" noChangeShapeType="1" noTextEdit="1"/>
              </p:cNvSpPr>
              <p:nvPr/>
            </p:nvSpPr>
            <p:spPr>
              <a:xfrm>
                <a:off x="4600876" y="336884"/>
                <a:ext cx="2589196" cy="1251285"/>
              </a:xfrm>
              <a:prstGeom prst="ellipse">
                <a:avLst/>
              </a:prstGeom>
              <a:blipFill rotWithShape="0">
                <a:blip r:embed="rId2"/>
                <a:stretch>
                  <a:fillRect/>
                </a:stretch>
              </a:blipFill>
            </p:spPr>
            <p:txBody>
              <a:bodyPr/>
              <a:lstStyle/>
              <a:p>
                <a:r>
                  <a:rPr lang="en-US">
                    <a:noFill/>
                  </a:rPr>
                  <a:t> </a:t>
                </a:r>
              </a:p>
            </p:txBody>
          </p:sp>
        </mc:Fallback>
      </mc:AlternateContent>
      <p:sp>
        <p:nvSpPr>
          <p:cNvPr id="3" name="Right Arrow 2"/>
          <p:cNvSpPr/>
          <p:nvPr/>
        </p:nvSpPr>
        <p:spPr>
          <a:xfrm>
            <a:off x="1145406" y="640080"/>
            <a:ext cx="2175310" cy="6448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45406" y="2550695"/>
            <a:ext cx="3022333" cy="113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give weight to each n-step return</a:t>
            </a:r>
          </a:p>
        </p:txBody>
      </p:sp>
      <p:cxnSp>
        <p:nvCxnSpPr>
          <p:cNvPr id="6" name="Elbow Connector 5"/>
          <p:cNvCxnSpPr>
            <a:stCxn id="2" idx="4"/>
            <a:endCxn id="4" idx="0"/>
          </p:cNvCxnSpPr>
          <p:nvPr/>
        </p:nvCxnSpPr>
        <p:spPr>
          <a:xfrm rot="5400000">
            <a:off x="3794761" y="449982"/>
            <a:ext cx="962526" cy="32389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p:cNvCxnSpPr>
          <p:nvPr/>
        </p:nvCxnSpPr>
        <p:spPr>
          <a:xfrm>
            <a:off x="4167739" y="3118586"/>
            <a:ext cx="15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p:cNvSpPr/>
              <p:nvPr/>
            </p:nvSpPr>
            <p:spPr>
              <a:xfrm>
                <a:off x="5794408" y="2728761"/>
                <a:ext cx="2512194" cy="77964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900" i="1">
                          <a:solidFill>
                            <a:schemeClr val="tx1"/>
                          </a:solidFill>
                          <a:latin typeface="Cambria Math" panose="02040503050406030204" pitchFamily="18" charset="0"/>
                        </a:rPr>
                        <m:t>𝑤𝑒𝑖𝑔𝑡</m:t>
                      </m:r>
                      <m:r>
                        <a:rPr lang="en-US" sz="900" i="1">
                          <a:solidFill>
                            <a:schemeClr val="tx1"/>
                          </a:solidFill>
                          <a:latin typeface="Cambria Math" panose="02040503050406030204" pitchFamily="18" charset="0"/>
                        </a:rPr>
                        <m:t>h</m:t>
                      </m:r>
                      <m:r>
                        <a:rPr lang="en-US" sz="900" i="1">
                          <a:solidFill>
                            <a:schemeClr val="tx1"/>
                          </a:solidFill>
                          <a:latin typeface="Cambria Math" panose="02040503050406030204" pitchFamily="18" charset="0"/>
                        </a:rPr>
                        <m:t>𝑠</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1</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𝜆</m:t>
                      </m:r>
                      <m:r>
                        <a:rPr lang="en-US" sz="900" i="1">
                          <a:solidFill>
                            <a:schemeClr val="tx1"/>
                          </a:solidFill>
                          <a:latin typeface="Cambria Math" panose="02040503050406030204" pitchFamily="18" charset="0"/>
                        </a:rPr>
                        <m:t>)</m:t>
                      </m:r>
                      <m:sSup>
                        <m:sSupPr>
                          <m:ctrlPr>
                            <a:rPr lang="en-US" sz="900" i="1">
                              <a:solidFill>
                                <a:schemeClr val="tx1"/>
                              </a:solidFill>
                              <a:latin typeface="Cambria Math" panose="02040503050406030204" pitchFamily="18" charset="0"/>
                            </a:rPr>
                          </m:ctrlPr>
                        </m:sSupPr>
                        <m:e>
                          <m:r>
                            <a:rPr lang="en-US" sz="900" i="1">
                              <a:solidFill>
                                <a:schemeClr val="tx1"/>
                              </a:solidFill>
                              <a:latin typeface="Cambria Math" panose="02040503050406030204" pitchFamily="18" charset="0"/>
                            </a:rPr>
                            <m:t>𝜆</m:t>
                          </m:r>
                        </m:e>
                        <m:sup>
                          <m:r>
                            <a:rPr lang="en-US" sz="900" i="1">
                              <a:solidFill>
                                <a:schemeClr val="tx1"/>
                              </a:solidFill>
                              <a:latin typeface="Cambria Math" panose="02040503050406030204" pitchFamily="18" charset="0"/>
                            </a:rPr>
                            <m:t>𝑛</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1</m:t>
                          </m:r>
                        </m:sup>
                      </m:sSup>
                    </m:oMath>
                  </m:oMathPara>
                </a14:m>
                <a:endParaRPr lang="en-US" sz="400" i="1" dirty="0">
                  <a:solidFill>
                    <a:schemeClr val="tx1"/>
                  </a:solidFill>
                  <a:latin typeface="Cambria Math" panose="02040503050406030204" pitchFamily="18" charset="0"/>
                </a:endParaRPr>
              </a:p>
            </p:txBody>
          </p:sp>
        </mc:Choice>
        <mc:Fallback xmlns="">
          <p:sp>
            <p:nvSpPr>
              <p:cNvPr id="11" name="Oval 10"/>
              <p:cNvSpPr>
                <a:spLocks noRot="1" noChangeAspect="1" noMove="1" noResize="1" noEditPoints="1" noAdjustHandles="1" noChangeArrowheads="1" noChangeShapeType="1" noTextEdit="1"/>
              </p:cNvSpPr>
              <p:nvPr/>
            </p:nvSpPr>
            <p:spPr>
              <a:xfrm>
                <a:off x="5794408" y="2728761"/>
                <a:ext cx="2512194" cy="779647"/>
              </a:xfrm>
              <a:prstGeom prst="ellipse">
                <a:avLst/>
              </a:prstGeom>
              <a:blipFill rotWithShape="0">
                <a:blip r:embed="rId3"/>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1613" y="1615176"/>
            <a:ext cx="3153215" cy="3006816"/>
          </a:xfrm>
          <a:prstGeom prst="rect">
            <a:avLst/>
          </a:prstGeom>
        </p:spPr>
      </p:pic>
      <p:cxnSp>
        <p:nvCxnSpPr>
          <p:cNvPr id="14" name="Elbow Connector 13"/>
          <p:cNvCxnSpPr>
            <a:stCxn id="11" idx="6"/>
            <a:endCxn id="12" idx="1"/>
          </p:cNvCxnSpPr>
          <p:nvPr/>
        </p:nvCxnSpPr>
        <p:spPr>
          <a:xfrm flipV="1">
            <a:off x="8306602" y="3118584"/>
            <a:ext cx="38501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2" idx="2"/>
          </p:cNvCxnSpPr>
          <p:nvPr/>
        </p:nvCxnSpPr>
        <p:spPr>
          <a:xfrm rot="5400000">
            <a:off x="9485663" y="5136978"/>
            <a:ext cx="1297545" cy="2675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p:cNvSpPr txBox="1"/>
              <p:nvPr/>
            </p:nvSpPr>
            <p:spPr>
              <a:xfrm>
                <a:off x="7190072" y="5495735"/>
                <a:ext cx="2733574" cy="862224"/>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𝜆</m:t>
                          </m:r>
                        </m:sup>
                      </m:sSub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m:t>
                          </m:r>
                        </m:sup>
                        <m:e>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p>
                          </m:sSup>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𝑛</m:t>
                              </m:r>
                            </m:sup>
                          </m:sSubSup>
                        </m:e>
                      </m:nary>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7190072" y="5495735"/>
                <a:ext cx="2733574" cy="862224"/>
              </a:xfrm>
              <a:prstGeom prst="rect">
                <a:avLst/>
              </a:prstGeom>
              <a:blipFill>
                <a:blip r:embed="rId5"/>
                <a:stretch>
                  <a:fillRect/>
                </a:stretch>
              </a:blipFill>
            </p:spPr>
            <p:txBody>
              <a:bodyPr/>
              <a:lstStyle/>
              <a:p>
                <a:r>
                  <a:rPr lang="fa-IR">
                    <a:noFill/>
                  </a:rPr>
                  <a:t> </a:t>
                </a:r>
              </a:p>
            </p:txBody>
          </p:sp>
        </mc:Fallback>
      </mc:AlternateContent>
      <p:sp>
        <p:nvSpPr>
          <p:cNvPr id="23" name="Oval 22"/>
          <p:cNvSpPr/>
          <p:nvPr/>
        </p:nvSpPr>
        <p:spPr>
          <a:xfrm>
            <a:off x="4918509" y="5548819"/>
            <a:ext cx="1232033" cy="7414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cxnSp>
        <p:nvCxnSpPr>
          <p:cNvPr id="25" name="Straight Arrow Connector 24"/>
          <p:cNvCxnSpPr>
            <a:stCxn id="22" idx="1"/>
            <a:endCxn id="23" idx="6"/>
          </p:cNvCxnSpPr>
          <p:nvPr/>
        </p:nvCxnSpPr>
        <p:spPr>
          <a:xfrm flipH="1" flipV="1">
            <a:off x="6150542" y="5919537"/>
            <a:ext cx="1039530" cy="7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3" idx="2"/>
          </p:cNvCxnSpPr>
          <p:nvPr/>
        </p:nvCxnSpPr>
        <p:spPr>
          <a:xfrm flipH="1">
            <a:off x="3676851" y="5919537"/>
            <a:ext cx="1241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409033" y="5734871"/>
                <a:ext cx="3253904" cy="396712"/>
              </a:xfrm>
              <a:prstGeom prst="rect">
                <a:avLst/>
              </a:prstGeom>
              <a:solidFill>
                <a:srgbClr val="FFFF00"/>
              </a:solidFill>
            </p:spPr>
            <p:txBody>
              <a:bodyPr wrap="none">
                <a:spAutoFit/>
              </a:bodyPr>
              <a:lstStyle/>
              <a:p>
                <a:pPr algn="ctr"/>
                <a14:m>
                  <m:oMath xmlns:m="http://schemas.openxmlformats.org/officeDocument/2006/math">
                    <m:r>
                      <a:rPr lang="en-US" i="1" smtClean="0">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 </m:t>
                    </m:r>
                  </m:oMath>
                </a14:m>
                <a:r>
                  <a:rPr lang="en-US" dirty="0"/>
                  <a:t>(</a:t>
                </a:r>
                <a14:m>
                  <m:oMath xmlns:m="http://schemas.openxmlformats.org/officeDocument/2006/math">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𝜆</m:t>
                        </m:r>
                      </m:sup>
                    </m:sSubSup>
                    <m:r>
                      <a:rPr lang="en-US" i="1" dirty="0">
                        <a:latin typeface="Cambria Math" panose="02040503050406030204" pitchFamily="18" charset="0"/>
                      </a:rPr>
                      <m:t>−</m:t>
                    </m:r>
                    <m:r>
                      <a:rPr lang="en-US" b="0" i="1" dirty="0" smtClean="0">
                        <a:latin typeface="Cambria Math" panose="02040503050406030204" pitchFamily="18" charset="0"/>
                      </a:rPr>
                      <m:t>𝑣</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oMath>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409033" y="5734871"/>
                <a:ext cx="3253904" cy="396712"/>
              </a:xfrm>
              <a:prstGeom prst="rect">
                <a:avLst/>
              </a:prstGeom>
              <a:blipFill rotWithShape="0">
                <a:blip r:embed="rId6"/>
                <a:stretch>
                  <a:fillRect t="-4615" r="-187" b="-21538"/>
                </a:stretch>
              </a:blipFill>
            </p:spPr>
            <p:txBody>
              <a:bodyPr/>
              <a:lstStyle/>
              <a:p>
                <a:r>
                  <a:rPr lang="en-US">
                    <a:noFill/>
                  </a:rPr>
                  <a:t> </a:t>
                </a:r>
              </a:p>
            </p:txBody>
          </p:sp>
        </mc:Fallback>
      </mc:AlternateContent>
    </p:spTree>
    <p:extLst>
      <p:ext uri="{BB962C8B-B14F-4D97-AF65-F5344CB8AC3E}">
        <p14:creationId xmlns:p14="http://schemas.microsoft.com/office/powerpoint/2010/main" val="3762203782"/>
      </p:ext>
    </p:extLst>
  </p:cSld>
  <p:clrMapOvr>
    <a:masterClrMapping/>
  </p:clrMapOvr>
  <p:transition spd="slow">
    <p:circl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p:cNvSpPr/>
              <p:nvPr/>
            </p:nvSpPr>
            <p:spPr>
              <a:xfrm>
                <a:off x="4591251" y="163629"/>
                <a:ext cx="2800951" cy="134753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TD(</a:t>
                </a:r>
                <a14:m>
                  <m:oMath xmlns:m="http://schemas.openxmlformats.org/officeDocument/2006/math">
                    <m:r>
                      <a:rPr lang="en-US" sz="1100" i="1">
                        <a:solidFill>
                          <a:schemeClr val="bg1"/>
                        </a:solidFill>
                        <a:latin typeface="Cambria Math" panose="02040503050406030204" pitchFamily="18" charset="0"/>
                        <a:ea typeface="Cambria Math" panose="02040503050406030204" pitchFamily="18" charset="0"/>
                      </a:rPr>
                      <m:t>𝜆</m:t>
                    </m:r>
                    <m:r>
                      <a:rPr lang="en-US" sz="1100" b="0" i="1" smtClean="0">
                        <a:latin typeface="Cambria Math" panose="02040503050406030204" pitchFamily="18" charset="0"/>
                        <a:ea typeface="Cambria Math" panose="02040503050406030204" pitchFamily="18" charset="0"/>
                      </a:rPr>
                      <m:t>)</m:t>
                    </m:r>
                  </m:oMath>
                </a14:m>
                <a:r>
                  <a:rPr lang="en-US" sz="1100" dirty="0"/>
                  <a:t> offline or online?</a:t>
                </a:r>
              </a:p>
            </p:txBody>
          </p:sp>
        </mc:Choice>
        <mc:Fallback xmlns="">
          <p:sp>
            <p:nvSpPr>
              <p:cNvPr id="2" name="Oval 1"/>
              <p:cNvSpPr>
                <a:spLocks noRot="1" noChangeAspect="1" noMove="1" noResize="1" noEditPoints="1" noAdjustHandles="1" noChangeArrowheads="1" noChangeShapeType="1" noTextEdit="1"/>
              </p:cNvSpPr>
              <p:nvPr/>
            </p:nvSpPr>
            <p:spPr>
              <a:xfrm>
                <a:off x="4591251" y="163629"/>
                <a:ext cx="2800951" cy="1347537"/>
              </a:xfrm>
              <a:prstGeom prst="ellipse">
                <a:avLst/>
              </a:prstGeom>
              <a:blipFill>
                <a:blip r:embed="rId2"/>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47023" y="1982804"/>
                <a:ext cx="2974206" cy="6352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TD(</a:t>
                </a:r>
                <a14:m>
                  <m:oMath xmlns:m="http://schemas.openxmlformats.org/officeDocument/2006/math">
                    <m:r>
                      <a:rPr lang="en-US" sz="1200" i="1" smtClean="0">
                        <a:solidFill>
                          <a:schemeClr val="bg1"/>
                        </a:solidFill>
                        <a:latin typeface="Cambria Math" panose="02040503050406030204" pitchFamily="18" charset="0"/>
                        <a:ea typeface="Cambria Math" panose="02040503050406030204" pitchFamily="18" charset="0"/>
                      </a:rPr>
                      <m:t>𝜆</m:t>
                    </m:r>
                  </m:oMath>
                </a14:m>
                <a:r>
                  <a:rPr lang="en-US" sz="1200" dirty="0"/>
                  <a:t>)</a:t>
                </a:r>
              </a:p>
              <a:p>
                <a:pPr algn="ctr"/>
                <a:r>
                  <a:rPr lang="en-US" sz="1200" dirty="0"/>
                  <a:t> </a:t>
                </a:r>
              </a:p>
              <a:p>
                <a:pPr algn="ctr"/>
                <a:r>
                  <a:rPr lang="en-US" sz="1200" dirty="0"/>
                  <a:t>Forward view</a:t>
                </a:r>
              </a:p>
            </p:txBody>
          </p:sp>
        </mc:Choice>
        <mc:Fallback xmlns="">
          <p:sp>
            <p:nvSpPr>
              <p:cNvPr id="3" name="Rectangle 2"/>
              <p:cNvSpPr>
                <a:spLocks noRot="1" noChangeAspect="1" noMove="1" noResize="1" noEditPoints="1" noAdjustHandles="1" noChangeArrowheads="1" noChangeShapeType="1" noTextEdit="1"/>
              </p:cNvSpPr>
              <p:nvPr/>
            </p:nvSpPr>
            <p:spPr>
              <a:xfrm>
                <a:off x="847023" y="1982804"/>
                <a:ext cx="2974206" cy="635268"/>
              </a:xfrm>
              <a:prstGeom prst="rect">
                <a:avLst/>
              </a:prstGeom>
              <a:blipFill rotWithShape="0">
                <a:blip r:embed="rId3"/>
                <a:stretch>
                  <a:fillRect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797490" y="1980253"/>
                <a:ext cx="3089709" cy="54864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TD(</a:t>
                </a:r>
                <a14:m>
                  <m:oMath xmlns:m="http://schemas.openxmlformats.org/officeDocument/2006/math">
                    <m:r>
                      <a:rPr lang="en-US" sz="1200" i="1" smtClean="0">
                        <a:solidFill>
                          <a:schemeClr val="bg1"/>
                        </a:solidFill>
                        <a:latin typeface="Cambria Math" panose="02040503050406030204" pitchFamily="18" charset="0"/>
                        <a:ea typeface="Cambria Math" panose="02040503050406030204" pitchFamily="18" charset="0"/>
                      </a:rPr>
                      <m:t>𝜆</m:t>
                    </m:r>
                  </m:oMath>
                </a14:m>
                <a:r>
                  <a:rPr lang="en-US" sz="1200" dirty="0"/>
                  <a:t>) </a:t>
                </a:r>
              </a:p>
              <a:p>
                <a:pPr algn="ctr"/>
                <a:endParaRPr lang="en-US" sz="1200" dirty="0"/>
              </a:p>
              <a:p>
                <a:pPr algn="ctr"/>
                <a:r>
                  <a:rPr lang="en-US" sz="1200" dirty="0"/>
                  <a:t>Backward view</a:t>
                </a:r>
              </a:p>
            </p:txBody>
          </p:sp>
        </mc:Choice>
        <mc:Fallback xmlns="">
          <p:sp>
            <p:nvSpPr>
              <p:cNvPr id="4" name="Rectangle 3"/>
              <p:cNvSpPr>
                <a:spLocks noRot="1" noChangeAspect="1" noMove="1" noResize="1" noEditPoints="1" noAdjustHandles="1" noChangeArrowheads="1" noChangeShapeType="1" noTextEdit="1"/>
              </p:cNvSpPr>
              <p:nvPr/>
            </p:nvSpPr>
            <p:spPr>
              <a:xfrm>
                <a:off x="8797490" y="1980253"/>
                <a:ext cx="3089709" cy="548641"/>
              </a:xfrm>
              <a:prstGeom prst="rect">
                <a:avLst/>
              </a:prstGeom>
              <a:blipFill rotWithShape="0">
                <a:blip r:embed="rId4"/>
                <a:stretch>
                  <a:fillRect t="-7609" b="-15217"/>
                </a:stretch>
              </a:blipFill>
            </p:spPr>
            <p:txBody>
              <a:bodyPr/>
              <a:lstStyle/>
              <a:p>
                <a:r>
                  <a:rPr lang="en-US">
                    <a:noFill/>
                  </a:rPr>
                  <a:t> </a:t>
                </a:r>
              </a:p>
            </p:txBody>
          </p:sp>
        </mc:Fallback>
      </mc:AlternateContent>
      <p:cxnSp>
        <p:nvCxnSpPr>
          <p:cNvPr id="6" name="Elbow Connector 5"/>
          <p:cNvCxnSpPr>
            <a:stCxn id="2" idx="4"/>
            <a:endCxn id="4" idx="0"/>
          </p:cNvCxnSpPr>
          <p:nvPr/>
        </p:nvCxnSpPr>
        <p:spPr>
          <a:xfrm rot="16200000" flipH="1">
            <a:off x="7932493" y="-429600"/>
            <a:ext cx="469087" cy="43506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 idx="4"/>
            <a:endCxn id="3" idx="0"/>
          </p:cNvCxnSpPr>
          <p:nvPr/>
        </p:nvCxnSpPr>
        <p:spPr>
          <a:xfrm rot="5400000">
            <a:off x="3927108" y="-81815"/>
            <a:ext cx="471638" cy="36576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617044" y="2935709"/>
            <a:ext cx="1434164" cy="49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Off-line</a:t>
            </a:r>
          </a:p>
        </p:txBody>
      </p:sp>
      <p:sp>
        <p:nvSpPr>
          <p:cNvPr id="12" name="Oval 11"/>
          <p:cNvSpPr/>
          <p:nvPr/>
        </p:nvSpPr>
        <p:spPr>
          <a:xfrm>
            <a:off x="9618042" y="2964297"/>
            <a:ext cx="1448603" cy="49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On-line</a:t>
            </a:r>
          </a:p>
        </p:txBody>
      </p:sp>
      <p:cxnSp>
        <p:nvCxnSpPr>
          <p:cNvPr id="14" name="Straight Arrow Connector 13"/>
          <p:cNvCxnSpPr>
            <a:stCxn id="3" idx="2"/>
            <a:endCxn id="11" idx="0"/>
          </p:cNvCxnSpPr>
          <p:nvPr/>
        </p:nvCxnSpPr>
        <p:spPr>
          <a:xfrm>
            <a:off x="2334126" y="2618072"/>
            <a:ext cx="0" cy="317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261586" y="2276233"/>
            <a:ext cx="1361974" cy="5053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Similar to MC</a:t>
            </a:r>
          </a:p>
        </p:txBody>
      </p:sp>
      <p:cxnSp>
        <p:nvCxnSpPr>
          <p:cNvPr id="19" name="Straight Arrow Connector 18"/>
          <p:cNvCxnSpPr>
            <a:stCxn id="4" idx="2"/>
            <a:endCxn id="12" idx="0"/>
          </p:cNvCxnSpPr>
          <p:nvPr/>
        </p:nvCxnSpPr>
        <p:spPr>
          <a:xfrm flipH="1">
            <a:off x="10342344" y="2528894"/>
            <a:ext cx="1" cy="435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4143033" y="3625534"/>
                <a:ext cx="2016493" cy="511935"/>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000" i="1">
                              <a:latin typeface="Cambria Math" panose="02040503050406030204" pitchFamily="18" charset="0"/>
                            </a:rPr>
                          </m:ctrlPr>
                        </m:sSubSupPr>
                        <m:e>
                          <m:r>
                            <a:rPr lang="en-US" sz="1000" i="1">
                              <a:latin typeface="Cambria Math" panose="02040503050406030204" pitchFamily="18" charset="0"/>
                            </a:rPr>
                            <m:t>𝐺</m:t>
                          </m:r>
                        </m:e>
                        <m:sub>
                          <m:r>
                            <a:rPr lang="en-US" sz="1000" i="1">
                              <a:latin typeface="Cambria Math" panose="02040503050406030204" pitchFamily="18" charset="0"/>
                            </a:rPr>
                            <m:t>𝑡</m:t>
                          </m:r>
                        </m:sub>
                        <m:sup>
                          <m:r>
                            <a:rPr lang="en-US" sz="1000" i="1">
                              <a:latin typeface="Cambria Math" panose="02040503050406030204" pitchFamily="18" charset="0"/>
                            </a:rPr>
                            <m:t>𝜆</m:t>
                          </m:r>
                        </m:sup>
                      </m:sSubSup>
                      <m:r>
                        <a:rPr lang="en-US" sz="1000" i="1">
                          <a:latin typeface="Cambria Math" panose="02040503050406030204" pitchFamily="18" charset="0"/>
                        </a:rPr>
                        <m:t>=(</m:t>
                      </m:r>
                      <m:r>
                        <a:rPr lang="en-US" sz="1000" i="1">
                          <a:latin typeface="Cambria Math" panose="02040503050406030204" pitchFamily="18" charset="0"/>
                        </a:rPr>
                        <m:t>1</m:t>
                      </m:r>
                      <m:r>
                        <a:rPr lang="en-US" sz="1000" i="1">
                          <a:latin typeface="Cambria Math" panose="02040503050406030204" pitchFamily="18" charset="0"/>
                        </a:rPr>
                        <m:t>−</m:t>
                      </m:r>
                      <m:r>
                        <a:rPr lang="en-US" sz="1000" i="1">
                          <a:latin typeface="Cambria Math" panose="02040503050406030204" pitchFamily="18" charset="0"/>
                        </a:rPr>
                        <m:t>𝜆</m:t>
                      </m:r>
                      <m:r>
                        <a:rPr lang="en-US" sz="1000" i="1">
                          <a:latin typeface="Cambria Math" panose="02040503050406030204" pitchFamily="18" charset="0"/>
                        </a:rPr>
                        <m:t>)</m:t>
                      </m:r>
                      <m:nary>
                        <m:naryPr>
                          <m:chr m:val="∑"/>
                          <m:ctrlPr>
                            <a:rPr lang="en-US" sz="1000" i="1">
                              <a:latin typeface="Cambria Math" panose="02040503050406030204" pitchFamily="18" charset="0"/>
                            </a:rPr>
                          </m:ctrlPr>
                        </m:naryPr>
                        <m:sub>
                          <m:r>
                            <m:rPr>
                              <m:brk m:alnAt="23"/>
                            </m:rPr>
                            <a:rPr lang="en-US" sz="1000" i="1">
                              <a:latin typeface="Cambria Math" panose="02040503050406030204" pitchFamily="18" charset="0"/>
                            </a:rPr>
                            <m:t>𝑛</m:t>
                          </m:r>
                          <m:r>
                            <a:rPr lang="en-US" sz="1000" i="1">
                              <a:latin typeface="Cambria Math" panose="02040503050406030204" pitchFamily="18" charset="0"/>
                            </a:rPr>
                            <m:t>=</m:t>
                          </m:r>
                          <m:r>
                            <a:rPr lang="en-US" sz="1000" i="1">
                              <a:latin typeface="Cambria Math" panose="02040503050406030204" pitchFamily="18" charset="0"/>
                            </a:rPr>
                            <m:t>1</m:t>
                          </m:r>
                        </m:sub>
                        <m:sup>
                          <m:r>
                            <a:rPr lang="en-US" sz="1000" i="1">
                              <a:latin typeface="Cambria Math" panose="02040503050406030204" pitchFamily="18" charset="0"/>
                            </a:rPr>
                            <m:t>∞</m:t>
                          </m:r>
                        </m:sup>
                        <m:e>
                          <m:sSup>
                            <m:sSupPr>
                              <m:ctrlPr>
                                <a:rPr lang="en-US" sz="1000" i="1">
                                  <a:latin typeface="Cambria Math" panose="02040503050406030204" pitchFamily="18" charset="0"/>
                                </a:rPr>
                              </m:ctrlPr>
                            </m:sSupPr>
                            <m:e>
                              <m:r>
                                <a:rPr lang="en-US" sz="1000" i="1">
                                  <a:latin typeface="Cambria Math" panose="02040503050406030204" pitchFamily="18" charset="0"/>
                                </a:rPr>
                                <m:t>𝜆</m:t>
                              </m:r>
                            </m:e>
                            <m:sup>
                              <m:r>
                                <a:rPr lang="en-US" sz="1000" i="1">
                                  <a:latin typeface="Cambria Math" panose="02040503050406030204" pitchFamily="18" charset="0"/>
                                </a:rPr>
                                <m:t>𝑛</m:t>
                              </m:r>
                              <m:r>
                                <a:rPr lang="en-US" sz="1000" i="1">
                                  <a:latin typeface="Cambria Math" panose="02040503050406030204" pitchFamily="18" charset="0"/>
                                </a:rPr>
                                <m:t>−</m:t>
                              </m:r>
                              <m:r>
                                <a:rPr lang="en-US" sz="1000" i="1">
                                  <a:latin typeface="Cambria Math" panose="02040503050406030204" pitchFamily="18" charset="0"/>
                                </a:rPr>
                                <m:t>1</m:t>
                              </m:r>
                            </m:sup>
                          </m:sSup>
                          <m:sSubSup>
                            <m:sSubSupPr>
                              <m:ctrlPr>
                                <a:rPr lang="en-US" sz="1000" i="1">
                                  <a:latin typeface="Cambria Math" panose="02040503050406030204" pitchFamily="18" charset="0"/>
                                </a:rPr>
                              </m:ctrlPr>
                            </m:sSubSupPr>
                            <m:e>
                              <m:r>
                                <a:rPr lang="en-US" sz="1000" i="1">
                                  <a:latin typeface="Cambria Math" panose="02040503050406030204" pitchFamily="18" charset="0"/>
                                </a:rPr>
                                <m:t>𝐺</m:t>
                              </m:r>
                            </m:e>
                            <m:sub>
                              <m:r>
                                <a:rPr lang="en-US" sz="1000" i="1">
                                  <a:latin typeface="Cambria Math" panose="02040503050406030204" pitchFamily="18" charset="0"/>
                                </a:rPr>
                                <m:t>𝑡</m:t>
                              </m:r>
                            </m:sub>
                            <m:sup>
                              <m:r>
                                <a:rPr lang="en-US" sz="1000" i="1">
                                  <a:latin typeface="Cambria Math" panose="02040503050406030204" pitchFamily="18" charset="0"/>
                                </a:rPr>
                                <m:t>𝑛</m:t>
                              </m:r>
                            </m:sup>
                          </m:sSubSup>
                        </m:e>
                      </m:nary>
                    </m:oMath>
                  </m:oMathPara>
                </a14:m>
                <a:endParaRPr lang="en-US" sz="100" i="1" dirty="0">
                  <a:latin typeface="Cambria Math" panose="020405030504060302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143033" y="3625534"/>
                <a:ext cx="2016493" cy="511935"/>
              </a:xfrm>
              <a:prstGeom prst="rect">
                <a:avLst/>
              </a:prstGeom>
              <a:blipFill rotWithShape="0">
                <a:blip r:embed="rId5"/>
                <a:stretch>
                  <a:fillRect t="-92857" r="-9091" b="-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4138298" y="4589460"/>
                <a:ext cx="2599386" cy="307777"/>
              </a:xfrm>
              <a:prstGeom prst="rect">
                <a:avLst/>
              </a:prstGeom>
              <a:solidFill>
                <a:srgbClr val="FFFF00"/>
              </a:solidFill>
            </p:spPr>
            <p:txBody>
              <a:bodyPr wrap="square">
                <a:spAutoFit/>
              </a:bodyPr>
              <a:lstStyle/>
              <a:p>
                <a:pPr algn="ctr"/>
                <a14:m>
                  <m:oMath xmlns:m="http://schemas.openxmlformats.org/officeDocument/2006/math">
                    <m:r>
                      <a:rPr lang="en-US" sz="1400" i="1" smtClean="0">
                        <a:latin typeface="Cambria Math" panose="02040503050406030204" pitchFamily="18" charset="0"/>
                      </a:rPr>
                      <m:t>𝑣</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𝑣</m:t>
                    </m:r>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 </m:t>
                    </m:r>
                  </m:oMath>
                </a14:m>
                <a:r>
                  <a:rPr lang="en-US" sz="1400" dirty="0"/>
                  <a:t>(</a:t>
                </a:r>
                <a14:m>
                  <m:oMath xmlns:m="http://schemas.openxmlformats.org/officeDocument/2006/math">
                    <m:sSubSup>
                      <m:sSubSupPr>
                        <m:ctrlPr>
                          <a:rPr lang="en-US" sz="1100" i="1" dirty="0" smtClean="0">
                            <a:latin typeface="Cambria Math" panose="02040503050406030204" pitchFamily="18" charset="0"/>
                          </a:rPr>
                        </m:ctrlPr>
                      </m:sSubSupPr>
                      <m:e>
                        <m:r>
                          <a:rPr lang="en-US" sz="1100" b="0" i="1" dirty="0" smtClean="0">
                            <a:latin typeface="Cambria Math" panose="02040503050406030204" pitchFamily="18" charset="0"/>
                          </a:rPr>
                          <m:t>𝐺</m:t>
                        </m:r>
                      </m:e>
                      <m:sub>
                        <m:r>
                          <a:rPr lang="en-US" sz="1100" b="0" i="1" dirty="0" smtClean="0">
                            <a:latin typeface="Cambria Math" panose="02040503050406030204" pitchFamily="18" charset="0"/>
                          </a:rPr>
                          <m:t>𝑡</m:t>
                        </m:r>
                      </m:sub>
                      <m:sup>
                        <m:r>
                          <a:rPr lang="en-US" sz="1400" i="1">
                            <a:latin typeface="Cambria Math" panose="02040503050406030204" pitchFamily="18" charset="0"/>
                            <a:ea typeface="Cambria Math" panose="02040503050406030204" pitchFamily="18" charset="0"/>
                          </a:rPr>
                          <m:t>𝜆</m:t>
                        </m:r>
                      </m:sup>
                    </m:sSubSup>
                    <m:r>
                      <a:rPr lang="en-US" sz="1100" i="1" dirty="0">
                        <a:latin typeface="Cambria Math" panose="02040503050406030204" pitchFamily="18" charset="0"/>
                      </a:rPr>
                      <m:t>−</m:t>
                    </m:r>
                    <m:r>
                      <a:rPr lang="en-US" sz="1100" b="0" i="1" dirty="0" smtClean="0">
                        <a:latin typeface="Cambria Math" panose="02040503050406030204" pitchFamily="18" charset="0"/>
                      </a:rPr>
                      <m:t>𝑣</m:t>
                    </m:r>
                    <m:r>
                      <a:rPr lang="en-US" sz="1100" i="1" dirty="0">
                        <a:latin typeface="Cambria Math" panose="02040503050406030204" pitchFamily="18" charset="0"/>
                      </a:rPr>
                      <m:t>(</m:t>
                    </m:r>
                    <m:sSub>
                      <m:sSubPr>
                        <m:ctrlPr>
                          <a:rPr lang="en-US" sz="1100" i="1" dirty="0">
                            <a:latin typeface="Cambria Math" panose="02040503050406030204" pitchFamily="18" charset="0"/>
                          </a:rPr>
                        </m:ctrlPr>
                      </m:sSubPr>
                      <m:e>
                        <m:r>
                          <a:rPr lang="en-US" sz="1100" i="1" dirty="0">
                            <a:latin typeface="Cambria Math" panose="02040503050406030204" pitchFamily="18" charset="0"/>
                          </a:rPr>
                          <m:t>𝑆</m:t>
                        </m:r>
                      </m:e>
                      <m:sub>
                        <m:r>
                          <a:rPr lang="en-US" sz="1100" i="1" dirty="0">
                            <a:latin typeface="Cambria Math" panose="02040503050406030204" pitchFamily="18" charset="0"/>
                          </a:rPr>
                          <m:t>𝑡</m:t>
                        </m:r>
                      </m:sub>
                    </m:sSub>
                    <m:r>
                      <a:rPr lang="en-US" sz="1100" i="1" dirty="0">
                        <a:latin typeface="Cambria Math" panose="02040503050406030204" pitchFamily="18" charset="0"/>
                      </a:rPr>
                      <m:t>)</m:t>
                    </m:r>
                  </m:oMath>
                </a14:m>
                <a:r>
                  <a:rPr lang="en-US" sz="1400" dirty="0"/>
                  <a:t>)</a:t>
                </a:r>
              </a:p>
            </p:txBody>
          </p:sp>
        </mc:Choice>
        <mc:Fallback xmlns="">
          <p:sp>
            <p:nvSpPr>
              <p:cNvPr id="22" name="Rectangle 21"/>
              <p:cNvSpPr>
                <a:spLocks noRot="1" noChangeAspect="1" noMove="1" noResize="1" noEditPoints="1" noAdjustHandles="1" noChangeArrowheads="1" noChangeShapeType="1" noTextEdit="1"/>
              </p:cNvSpPr>
              <p:nvPr/>
            </p:nvSpPr>
            <p:spPr>
              <a:xfrm>
                <a:off x="4138298" y="4589460"/>
                <a:ext cx="2599386" cy="307777"/>
              </a:xfrm>
              <a:prstGeom prst="rect">
                <a:avLst/>
              </a:prstGeom>
              <a:blipFill rotWithShape="0">
                <a:blip r:embed="rId6"/>
                <a:stretch>
                  <a:fillRect t="-4000" b="-20000"/>
                </a:stretch>
              </a:blipFill>
            </p:spPr>
            <p:txBody>
              <a:bodyPr/>
              <a:lstStyle/>
              <a:p>
                <a:r>
                  <a:rPr lang="en-US">
                    <a:noFill/>
                  </a:rPr>
                  <a:t> </a:t>
                </a:r>
              </a:p>
            </p:txBody>
          </p:sp>
        </mc:Fallback>
      </mc:AlternateContent>
      <p:cxnSp>
        <p:nvCxnSpPr>
          <p:cNvPr id="24" name="Elbow Connector 23"/>
          <p:cNvCxnSpPr>
            <a:stCxn id="11" idx="6"/>
            <a:endCxn id="17" idx="2"/>
          </p:cNvCxnSpPr>
          <p:nvPr/>
        </p:nvCxnSpPr>
        <p:spPr>
          <a:xfrm flipV="1">
            <a:off x="3051208" y="2781556"/>
            <a:ext cx="1891365" cy="3995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Left Brace 24"/>
          <p:cNvSpPr/>
          <p:nvPr/>
        </p:nvSpPr>
        <p:spPr>
          <a:xfrm>
            <a:off x="3821229" y="3580308"/>
            <a:ext cx="175661" cy="14058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1" name="Diagram 30"/>
          <p:cNvGraphicFramePr/>
          <p:nvPr>
            <p:extLst>
              <p:ext uri="{D42A27DB-BD31-4B8C-83A1-F6EECF244321}">
                <p14:modId xmlns:p14="http://schemas.microsoft.com/office/powerpoint/2010/main" val="1208002987"/>
              </p:ext>
            </p:extLst>
          </p:nvPr>
        </p:nvGraphicFramePr>
        <p:xfrm>
          <a:off x="441743" y="4508873"/>
          <a:ext cx="1559293" cy="14304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30" name="Elbow Connector 29"/>
          <p:cNvCxnSpPr>
            <a:stCxn id="11" idx="4"/>
            <a:endCxn id="31" idx="0"/>
          </p:cNvCxnSpPr>
          <p:nvPr/>
        </p:nvCxnSpPr>
        <p:spPr>
          <a:xfrm rot="5400000">
            <a:off x="1236621" y="3411367"/>
            <a:ext cx="1082275" cy="1112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31" idx="3"/>
            <a:endCxn id="25" idx="1"/>
          </p:cNvCxnSpPr>
          <p:nvPr/>
        </p:nvCxnSpPr>
        <p:spPr>
          <a:xfrm flipV="1">
            <a:off x="2001036" y="4283240"/>
            <a:ext cx="1820193" cy="940871"/>
          </a:xfrm>
          <a:prstGeom prst="bentConnector3">
            <a:avLst>
              <a:gd name="adj1" fmla="val 3678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51208" y="5211772"/>
            <a:ext cx="3850638" cy="1526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7" name="Down Arrow 46"/>
          <p:cNvSpPr/>
          <p:nvPr/>
        </p:nvSpPr>
        <p:spPr>
          <a:xfrm>
            <a:off x="10101711" y="3723816"/>
            <a:ext cx="481263" cy="154995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10342343" y="5534526"/>
            <a:ext cx="1333101" cy="4403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429372"/>
      </p:ext>
    </p:extLst>
  </p:cSld>
  <p:clrMapOvr>
    <a:masterClrMapping/>
  </p:clrMapOvr>
  <p:transition spd="slow">
    <p:circl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ight Arrow 1"/>
          <p:cNvSpPr/>
          <p:nvPr/>
        </p:nvSpPr>
        <p:spPr>
          <a:xfrm>
            <a:off x="308008" y="5361272"/>
            <a:ext cx="1905803" cy="61601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444817" y="5154328"/>
            <a:ext cx="2521819" cy="1029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use eligibility traces</a:t>
            </a:r>
          </a:p>
        </p:txBody>
      </p:sp>
      <p:cxnSp>
        <p:nvCxnSpPr>
          <p:cNvPr id="5" name="Straight Arrow Connector 4"/>
          <p:cNvCxnSpPr>
            <a:stCxn id="3" idx="6"/>
          </p:cNvCxnSpPr>
          <p:nvPr/>
        </p:nvCxnSpPr>
        <p:spPr>
          <a:xfrm>
            <a:off x="4966636" y="5669280"/>
            <a:ext cx="991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958038" y="5154328"/>
            <a:ext cx="2752825" cy="1029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Means: how amount some state (or state-action) visited in past has effect on current state (or state-action) </a:t>
            </a:r>
          </a:p>
        </p:txBody>
      </p:sp>
      <p:sp>
        <p:nvSpPr>
          <p:cNvPr id="7" name="Rectangle 6"/>
          <p:cNvSpPr/>
          <p:nvPr/>
        </p:nvSpPr>
        <p:spPr>
          <a:xfrm>
            <a:off x="4312118" y="4196615"/>
            <a:ext cx="1559292" cy="567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It’s like giving weights to each state</a:t>
            </a:r>
          </a:p>
        </p:txBody>
      </p:sp>
      <p:cxnSp>
        <p:nvCxnSpPr>
          <p:cNvPr id="12" name="Elbow Connector 11"/>
          <p:cNvCxnSpPr>
            <a:stCxn id="3" idx="0"/>
            <a:endCxn id="7" idx="1"/>
          </p:cNvCxnSpPr>
          <p:nvPr/>
        </p:nvCxnSpPr>
        <p:spPr>
          <a:xfrm rot="5400000" flipH="1" flipV="1">
            <a:off x="3672038" y="4514249"/>
            <a:ext cx="673768" cy="6063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429675" y="4124425"/>
            <a:ext cx="1626670" cy="71227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But this weights are not constant and by passing time and visiting specific states changes</a:t>
            </a:r>
          </a:p>
        </p:txBody>
      </p:sp>
      <p:cxnSp>
        <p:nvCxnSpPr>
          <p:cNvPr id="16" name="Straight Arrow Connector 15"/>
          <p:cNvCxnSpPr>
            <a:stCxn id="7" idx="3"/>
            <a:endCxn id="14" idx="1"/>
          </p:cNvCxnSpPr>
          <p:nvPr/>
        </p:nvCxnSpPr>
        <p:spPr>
          <a:xfrm>
            <a:off x="5871410" y="4480560"/>
            <a:ext cx="558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9168063" y="2281186"/>
                <a:ext cx="2945330" cy="117428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0</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r>
                  <a:rPr lang="en-US" dirty="0">
                    <a:solidFill>
                      <a:schemeClr val="tx1"/>
                    </a:solidFill>
                  </a:rPr>
                  <a:t> </a:t>
                </a:r>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𝑠</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𝑆</m:t>
                    </m:r>
                  </m:oMath>
                </a14:m>
                <a:endParaRPr lang="en-US" dirty="0">
                  <a:solidFill>
                    <a:schemeClr val="tx1"/>
                  </a:solidFill>
                </a:endParaRPr>
              </a:p>
              <a:p>
                <a:pPr algn="ctr"/>
                <a:endParaRPr lang="en-US" dirty="0">
                  <a:solidFill>
                    <a:schemeClr val="tx1"/>
                  </a:solidFill>
                </a:endParaRPr>
              </a:p>
              <a:p>
                <a:pPr algn="ctr"/>
                <a:r>
                  <a:rPr lang="en-US" dirty="0">
                    <a:solidFill>
                      <a:schemeClr val="tx1"/>
                    </a:solidFill>
                  </a:rPr>
                  <a:t>At start we give all eligibility traces to all state, zero</a:t>
                </a:r>
              </a:p>
            </p:txBody>
          </p:sp>
        </mc:Choice>
        <mc:Fallback xmlns="">
          <p:sp>
            <p:nvSpPr>
              <p:cNvPr id="17" name="Rectangle 16"/>
              <p:cNvSpPr>
                <a:spLocks noRot="1" noChangeAspect="1" noMove="1" noResize="1" noEditPoints="1" noAdjustHandles="1" noChangeArrowheads="1" noChangeShapeType="1" noTextEdit="1"/>
              </p:cNvSpPr>
              <p:nvPr/>
            </p:nvSpPr>
            <p:spPr>
              <a:xfrm>
                <a:off x="9168063" y="2281186"/>
                <a:ext cx="2945330" cy="1174282"/>
              </a:xfrm>
              <a:prstGeom prst="rect">
                <a:avLst/>
              </a:prstGeom>
              <a:blipFill rotWithShape="0">
                <a:blip r:embed="rId2"/>
                <a:stretch>
                  <a:fillRect b="-8205"/>
                </a:stretch>
              </a:blipFill>
            </p:spPr>
            <p:txBody>
              <a:bodyPr/>
              <a:lstStyle/>
              <a:p>
                <a:r>
                  <a:rPr lang="en-US">
                    <a:noFill/>
                  </a:rPr>
                  <a:t> </a:t>
                </a:r>
              </a:p>
            </p:txBody>
          </p:sp>
        </mc:Fallback>
      </mc:AlternateContent>
      <p:cxnSp>
        <p:nvCxnSpPr>
          <p:cNvPr id="19" name="Elbow Connector 18"/>
          <p:cNvCxnSpPr>
            <a:stCxn id="6" idx="3"/>
            <a:endCxn id="17" idx="2"/>
          </p:cNvCxnSpPr>
          <p:nvPr/>
        </p:nvCxnSpPr>
        <p:spPr>
          <a:xfrm flipV="1">
            <a:off x="8710863" y="3455468"/>
            <a:ext cx="1929865" cy="2213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9827393" y="852074"/>
            <a:ext cx="1626670" cy="625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Two factor has effect on eligibility trace</a:t>
            </a:r>
          </a:p>
        </p:txBody>
      </p:sp>
      <p:cxnSp>
        <p:nvCxnSpPr>
          <p:cNvPr id="29" name="Straight Arrow Connector 28"/>
          <p:cNvCxnSpPr>
            <a:endCxn id="27" idx="2"/>
          </p:cNvCxnSpPr>
          <p:nvPr/>
        </p:nvCxnSpPr>
        <p:spPr>
          <a:xfrm flipV="1">
            <a:off x="10640728" y="1477717"/>
            <a:ext cx="0" cy="789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7001175" y="243040"/>
            <a:ext cx="1311441" cy="51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32" name="Oval 31"/>
          <p:cNvSpPr/>
          <p:nvPr/>
        </p:nvSpPr>
        <p:spPr>
          <a:xfrm>
            <a:off x="6920564" y="1352351"/>
            <a:ext cx="1472665" cy="51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visiting some specific state</a:t>
            </a:r>
          </a:p>
        </p:txBody>
      </p:sp>
      <p:cxnSp>
        <p:nvCxnSpPr>
          <p:cNvPr id="34" name="Elbow Connector 33"/>
          <p:cNvCxnSpPr>
            <a:stCxn id="27" idx="1"/>
            <a:endCxn id="30" idx="6"/>
          </p:cNvCxnSpPr>
          <p:nvPr/>
        </p:nvCxnSpPr>
        <p:spPr>
          <a:xfrm rot="10800000">
            <a:off x="8312617" y="502922"/>
            <a:ext cx="1514777" cy="6619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27" idx="1"/>
            <a:endCxn id="32" idx="6"/>
          </p:cNvCxnSpPr>
          <p:nvPr/>
        </p:nvCxnSpPr>
        <p:spPr>
          <a:xfrm rot="10800000" flipV="1">
            <a:off x="8393229" y="1164895"/>
            <a:ext cx="1434164" cy="447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Left Brace 42"/>
          <p:cNvSpPr/>
          <p:nvPr/>
        </p:nvSpPr>
        <p:spPr>
          <a:xfrm>
            <a:off x="6651057" y="243040"/>
            <a:ext cx="144379" cy="16290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p:cNvSpPr/>
          <p:nvPr/>
        </p:nvSpPr>
        <p:spPr>
          <a:xfrm>
            <a:off x="3615240" y="89786"/>
            <a:ext cx="1986662" cy="653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By passing each time step We decrease eligibility trace all states</a:t>
            </a:r>
          </a:p>
        </p:txBody>
      </p:sp>
      <p:cxnSp>
        <p:nvCxnSpPr>
          <p:cNvPr id="46" name="Straight Arrow Connector 45"/>
          <p:cNvCxnSpPr/>
          <p:nvPr/>
        </p:nvCxnSpPr>
        <p:spPr>
          <a:xfrm flipH="1">
            <a:off x="5640404" y="449682"/>
            <a:ext cx="1010653" cy="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615240" y="1301462"/>
            <a:ext cx="1986662" cy="621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Whenever we visit some specific state (s) we increase eligibility trace </a:t>
            </a:r>
          </a:p>
        </p:txBody>
      </p:sp>
      <p:cxnSp>
        <p:nvCxnSpPr>
          <p:cNvPr id="53" name="Straight Arrow Connector 52"/>
          <p:cNvCxnSpPr>
            <a:stCxn id="44" idx="1"/>
          </p:cNvCxnSpPr>
          <p:nvPr/>
        </p:nvCxnSpPr>
        <p:spPr>
          <a:xfrm flipH="1">
            <a:off x="2646948" y="416670"/>
            <a:ext cx="9682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606392" y="89786"/>
                <a:ext cx="2040555" cy="6537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𝛾</m:t>
                      </m:r>
                      <m:r>
                        <a:rPr lang="en-US" i="1">
                          <a:solidFill>
                            <a:schemeClr val="tx1"/>
                          </a:solidFill>
                          <a:latin typeface="Cambria Math" panose="02040503050406030204" pitchFamily="18" charset="0"/>
                          <a:ea typeface="Cambria Math" panose="02040503050406030204" pitchFamily="18" charset="0"/>
                        </a:rPr>
                        <m:t>𝜆</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𝐸</m:t>
                          </m:r>
                        </m:e>
                        <m:sub>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sub>
                      </m:sSub>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𝑠</m:t>
                          </m:r>
                        </m:e>
                      </m:d>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𝑆</m:t>
                      </m:r>
                    </m:oMath>
                  </m:oMathPara>
                </a14:m>
                <a:endParaRPr lang="en-US" dirty="0"/>
              </a:p>
            </p:txBody>
          </p:sp>
        </mc:Choice>
        <mc:Fallback xmlns="">
          <p:sp>
            <p:nvSpPr>
              <p:cNvPr id="54" name="Rectangle 53"/>
              <p:cNvSpPr>
                <a:spLocks noRot="1" noChangeAspect="1" noMove="1" noResize="1" noEditPoints="1" noAdjustHandles="1" noChangeArrowheads="1" noChangeShapeType="1" noTextEdit="1"/>
              </p:cNvSpPr>
              <p:nvPr/>
            </p:nvSpPr>
            <p:spPr>
              <a:xfrm>
                <a:off x="606392" y="89786"/>
                <a:ext cx="2040555" cy="653767"/>
              </a:xfrm>
              <a:prstGeom prst="rect">
                <a:avLst/>
              </a:prstGeom>
              <a:blipFill rotWithShape="0">
                <a:blip r:embed="rId3"/>
                <a:stretch>
                  <a:fillRect/>
                </a:stretch>
              </a:blipFill>
            </p:spPr>
            <p:txBody>
              <a:bodyPr/>
              <a:lstStyle/>
              <a:p>
                <a:r>
                  <a:rPr lang="en-US">
                    <a:noFill/>
                  </a:rPr>
                  <a:t> </a:t>
                </a:r>
              </a:p>
            </p:txBody>
          </p:sp>
        </mc:Fallback>
      </mc:AlternateContent>
      <p:cxnSp>
        <p:nvCxnSpPr>
          <p:cNvPr id="11" name="Straight Arrow Connector 10"/>
          <p:cNvCxnSpPr>
            <a:endCxn id="47" idx="3"/>
          </p:cNvCxnSpPr>
          <p:nvPr/>
        </p:nvCxnSpPr>
        <p:spPr>
          <a:xfrm flipH="1">
            <a:off x="5601902" y="1612233"/>
            <a:ext cx="1049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598266" y="1285349"/>
                <a:ext cx="2040555" cy="6537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Increase 1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598266" y="1285349"/>
                <a:ext cx="2040555" cy="653767"/>
              </a:xfrm>
              <a:prstGeom prst="rect">
                <a:avLst/>
              </a:prstGeom>
              <a:blipFill rotWithShape="0">
                <a:blip r:embed="rId4"/>
                <a:stretch>
                  <a:fillRect/>
                </a:stretch>
              </a:blipFill>
            </p:spPr>
            <p:txBody>
              <a:bodyPr/>
              <a:lstStyle/>
              <a:p>
                <a:r>
                  <a:rPr lang="en-US">
                    <a:noFill/>
                  </a:rPr>
                  <a:t> </a:t>
                </a:r>
              </a:p>
            </p:txBody>
          </p:sp>
        </mc:Fallback>
      </mc:AlternateContent>
      <p:cxnSp>
        <p:nvCxnSpPr>
          <p:cNvPr id="22" name="Straight Arrow Connector 21"/>
          <p:cNvCxnSpPr>
            <a:stCxn id="47" idx="1"/>
            <a:endCxn id="35" idx="3"/>
          </p:cNvCxnSpPr>
          <p:nvPr/>
        </p:nvCxnSpPr>
        <p:spPr>
          <a:xfrm flipH="1">
            <a:off x="2638821" y="1612233"/>
            <a:ext cx="9764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Rectangle 24"/>
              <p:cNvSpPr/>
              <p:nvPr/>
            </p:nvSpPr>
            <p:spPr>
              <a:xfrm>
                <a:off x="444022" y="2480912"/>
                <a:ext cx="1779325" cy="6031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i="1" dirty="0">
                  <a:solidFill>
                    <a:schemeClr val="tx1"/>
                  </a:solidFill>
                  <a:latin typeface="Cambria Math" panose="02040503050406030204" pitchFamily="18" charset="0"/>
                  <a:ea typeface="Cambria Math" panose="02040503050406030204" pitchFamily="18" charset="0"/>
                </a:endParaRPr>
              </a:p>
              <a:p>
                <a:pPr algn="ctr"/>
                <a:endParaRPr lang="en-US" sz="900" i="1" dirty="0">
                  <a:solidFill>
                    <a:schemeClr val="tx1"/>
                  </a:solidFill>
                  <a:latin typeface="Cambria Math" panose="02040503050406030204" pitchFamily="18" charset="0"/>
                  <a:ea typeface="Cambria Math" panose="02040503050406030204" pitchFamily="18" charset="0"/>
                </a:endParaRPr>
              </a:p>
              <a:p>
                <a:pPr algn="ctr"/>
                <a:r>
                  <a:rPr lang="en-US" sz="900" i="1" dirty="0">
                    <a:solidFill>
                      <a:schemeClr val="tx1"/>
                    </a:solidFill>
                    <a:latin typeface="Cambria Math" panose="02040503050406030204" pitchFamily="18" charset="0"/>
                    <a:ea typeface="Cambria Math" panose="02040503050406030204" pitchFamily="18" charset="0"/>
                  </a:rPr>
                  <a:t>Eligibility trace</a:t>
                </a:r>
              </a:p>
              <a:p>
                <a:pPr algn="ctr"/>
                <a14:m>
                  <m:oMath xmlns:m="http://schemas.openxmlformats.org/officeDocument/2006/math">
                    <m:sSub>
                      <m:sSubPr>
                        <m:ctrlPr>
                          <a:rPr lang="en-US" sz="900" i="1">
                            <a:solidFill>
                              <a:schemeClr val="tx1"/>
                            </a:solidFill>
                            <a:latin typeface="Cambria Math" panose="02040503050406030204" pitchFamily="18" charset="0"/>
                            <a:ea typeface="Cambria Math" panose="02040503050406030204" pitchFamily="18" charset="0"/>
                          </a:rPr>
                        </m:ctrlPr>
                      </m:sSubPr>
                      <m:e>
                        <m:r>
                          <a:rPr lang="en-US" sz="900" i="1">
                            <a:solidFill>
                              <a:schemeClr val="tx1"/>
                            </a:solidFill>
                            <a:latin typeface="Cambria Math" panose="02040503050406030204" pitchFamily="18" charset="0"/>
                            <a:ea typeface="Cambria Math" panose="02040503050406030204" pitchFamily="18" charset="0"/>
                          </a:rPr>
                          <m:t>𝐸</m:t>
                        </m:r>
                      </m:e>
                      <m:sub>
                        <m:r>
                          <a:rPr lang="en-US" sz="900" i="1">
                            <a:solidFill>
                              <a:schemeClr val="tx1"/>
                            </a:solidFill>
                            <a:latin typeface="Cambria Math" panose="02040503050406030204" pitchFamily="18" charset="0"/>
                            <a:ea typeface="Cambria Math" panose="02040503050406030204" pitchFamily="18" charset="0"/>
                          </a:rPr>
                          <m:t>𝑡</m:t>
                        </m:r>
                      </m:sub>
                    </m:sSub>
                    <m:r>
                      <a:rPr lang="en-US" sz="900" i="1">
                        <a:solidFill>
                          <a:schemeClr val="tx1"/>
                        </a:solidFill>
                        <a:latin typeface="Cambria Math" panose="02040503050406030204" pitchFamily="18" charset="0"/>
                        <a:ea typeface="Cambria Math" panose="02040503050406030204" pitchFamily="18" charset="0"/>
                      </a:rPr>
                      <m:t>(</m:t>
                    </m:r>
                    <m:r>
                      <a:rPr lang="en-US" sz="900" i="1">
                        <a:solidFill>
                          <a:schemeClr val="tx1"/>
                        </a:solidFill>
                        <a:latin typeface="Cambria Math" panose="02040503050406030204" pitchFamily="18" charset="0"/>
                        <a:ea typeface="Cambria Math" panose="02040503050406030204" pitchFamily="18" charset="0"/>
                      </a:rPr>
                      <m:t>𝑠</m:t>
                    </m:r>
                    <m:r>
                      <a:rPr lang="en-US" sz="900" i="1">
                        <a:solidFill>
                          <a:schemeClr val="tx1"/>
                        </a:solidFill>
                        <a:latin typeface="Cambria Math" panose="02040503050406030204" pitchFamily="18" charset="0"/>
                        <a:ea typeface="Cambria Math" panose="02040503050406030204" pitchFamily="18" charset="0"/>
                      </a:rPr>
                      <m:t>)=</m:t>
                    </m:r>
                    <m:r>
                      <a:rPr lang="en-US" sz="900" i="1">
                        <a:solidFill>
                          <a:schemeClr val="tx1"/>
                        </a:solidFill>
                        <a:latin typeface="Cambria Math" panose="02040503050406030204" pitchFamily="18" charset="0"/>
                        <a:ea typeface="Cambria Math" panose="02040503050406030204" pitchFamily="18" charset="0"/>
                      </a:rPr>
                      <m:t>𝛾𝜆</m:t>
                    </m:r>
                    <m:sSub>
                      <m:sSubPr>
                        <m:ctrlPr>
                          <a:rPr lang="en-US" sz="900" i="1">
                            <a:solidFill>
                              <a:schemeClr val="tx1"/>
                            </a:solidFill>
                            <a:latin typeface="Cambria Math" panose="02040503050406030204" pitchFamily="18" charset="0"/>
                            <a:ea typeface="Cambria Math" panose="02040503050406030204" pitchFamily="18" charset="0"/>
                          </a:rPr>
                        </m:ctrlPr>
                      </m:sSubPr>
                      <m:e>
                        <m:r>
                          <a:rPr lang="en-US" sz="900" i="1">
                            <a:solidFill>
                              <a:schemeClr val="tx1"/>
                            </a:solidFill>
                            <a:latin typeface="Cambria Math" panose="02040503050406030204" pitchFamily="18" charset="0"/>
                            <a:ea typeface="Cambria Math" panose="02040503050406030204" pitchFamily="18" charset="0"/>
                          </a:rPr>
                          <m:t>𝐸</m:t>
                        </m:r>
                      </m:e>
                      <m:sub>
                        <m:r>
                          <a:rPr lang="en-US" sz="900" i="1">
                            <a:solidFill>
                              <a:schemeClr val="tx1"/>
                            </a:solidFill>
                            <a:latin typeface="Cambria Math" panose="02040503050406030204" pitchFamily="18" charset="0"/>
                            <a:ea typeface="Cambria Math" panose="02040503050406030204" pitchFamily="18" charset="0"/>
                          </a:rPr>
                          <m:t>𝑡</m:t>
                        </m:r>
                        <m:r>
                          <a:rPr lang="en-US" sz="900" i="1">
                            <a:solidFill>
                              <a:schemeClr val="tx1"/>
                            </a:solidFill>
                            <a:latin typeface="Cambria Math" panose="02040503050406030204" pitchFamily="18" charset="0"/>
                            <a:ea typeface="Cambria Math" panose="02040503050406030204" pitchFamily="18" charset="0"/>
                          </a:rPr>
                          <m:t>−</m:t>
                        </m:r>
                        <m:r>
                          <a:rPr lang="en-US" sz="900" i="1">
                            <a:solidFill>
                              <a:schemeClr val="tx1"/>
                            </a:solidFill>
                            <a:latin typeface="Cambria Math" panose="02040503050406030204" pitchFamily="18" charset="0"/>
                            <a:ea typeface="Cambria Math" panose="02040503050406030204" pitchFamily="18" charset="0"/>
                          </a:rPr>
                          <m:t>1</m:t>
                        </m:r>
                      </m:sub>
                    </m:sSub>
                    <m:d>
                      <m:dPr>
                        <m:ctrlPr>
                          <a:rPr lang="en-US" sz="900" i="1">
                            <a:solidFill>
                              <a:schemeClr val="tx1"/>
                            </a:solidFill>
                            <a:latin typeface="Cambria Math" panose="02040503050406030204" pitchFamily="18" charset="0"/>
                            <a:ea typeface="Cambria Math" panose="02040503050406030204" pitchFamily="18" charset="0"/>
                          </a:rPr>
                        </m:ctrlPr>
                      </m:dPr>
                      <m:e>
                        <m:r>
                          <a:rPr lang="en-US" sz="900" i="1">
                            <a:solidFill>
                              <a:schemeClr val="tx1"/>
                            </a:solidFill>
                            <a:latin typeface="Cambria Math" panose="02040503050406030204" pitchFamily="18" charset="0"/>
                            <a:ea typeface="Cambria Math" panose="02040503050406030204" pitchFamily="18" charset="0"/>
                          </a:rPr>
                          <m:t>𝑠</m:t>
                        </m:r>
                      </m:e>
                    </m:d>
                  </m:oMath>
                </a14:m>
                <a:r>
                  <a:rPr lang="en-US" sz="900" i="1" dirty="0">
                    <a:solidFill>
                      <a:schemeClr val="tx1"/>
                    </a:solidFill>
                    <a:latin typeface="Cambria Math" panose="02040503050406030204" pitchFamily="18" charset="0"/>
                    <a:ea typeface="Cambria Math" panose="02040503050406030204" pitchFamily="18" charset="0"/>
                  </a:rPr>
                  <a:t>+1</a:t>
                </a:r>
                <a:r>
                  <a:rPr lang="en-US" sz="900" dirty="0">
                    <a:solidFill>
                      <a:schemeClr val="tx1"/>
                    </a:solidFill>
                  </a:rPr>
                  <a:t>(</a:t>
                </a:r>
                <a14:m>
                  <m:oMath xmlns:m="http://schemas.openxmlformats.org/officeDocument/2006/math">
                    <m:sSub>
                      <m:sSubPr>
                        <m:ctrlPr>
                          <a:rPr lang="en-US" sz="900" i="1">
                            <a:solidFill>
                              <a:schemeClr val="tx1"/>
                            </a:solidFill>
                            <a:latin typeface="Cambria Math" panose="02040503050406030204" pitchFamily="18" charset="0"/>
                          </a:rPr>
                        </m:ctrlPr>
                      </m:sSubPr>
                      <m:e>
                        <m:r>
                          <a:rPr lang="en-US" sz="900" i="1">
                            <a:solidFill>
                              <a:schemeClr val="tx1"/>
                            </a:solidFill>
                            <a:latin typeface="Cambria Math" panose="02040503050406030204" pitchFamily="18" charset="0"/>
                          </a:rPr>
                          <m:t>𝑆</m:t>
                        </m:r>
                      </m:e>
                      <m:sub>
                        <m:r>
                          <a:rPr lang="en-US" sz="900" i="1">
                            <a:solidFill>
                              <a:schemeClr val="tx1"/>
                            </a:solidFill>
                            <a:latin typeface="Cambria Math" panose="02040503050406030204" pitchFamily="18" charset="0"/>
                          </a:rPr>
                          <m:t>𝑡</m:t>
                        </m:r>
                      </m:sub>
                    </m:sSub>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𝑠</m:t>
                    </m:r>
                    <m:r>
                      <a:rPr lang="en-US" sz="900" i="1">
                        <a:solidFill>
                          <a:schemeClr val="tx1"/>
                        </a:solidFill>
                        <a:latin typeface="Cambria Math" panose="02040503050406030204" pitchFamily="18" charset="0"/>
                      </a:rPr>
                      <m:t>)</m:t>
                    </m:r>
                  </m:oMath>
                </a14:m>
                <a:endParaRPr lang="en-US" sz="1100" dirty="0">
                  <a:solidFill>
                    <a:schemeClr val="tx1"/>
                  </a:solidFill>
                </a:endParaRPr>
              </a:p>
              <a:p>
                <a:pPr algn="ctr"/>
                <a:endParaRPr lang="en-US" sz="900" i="1" dirty="0">
                  <a:solidFill>
                    <a:schemeClr val="tx1"/>
                  </a:solidFill>
                  <a:latin typeface="Cambria Math" panose="02040503050406030204" pitchFamily="18" charset="0"/>
                  <a:ea typeface="Cambria Math" panose="02040503050406030204" pitchFamily="18" charset="0"/>
                </a:endParaRPr>
              </a:p>
              <a:p>
                <a:pPr algn="ctr"/>
                <a:endParaRPr lang="en-US" sz="1100" i="1" dirty="0">
                  <a:solidFill>
                    <a:schemeClr val="tx1"/>
                  </a:solidFill>
                  <a:latin typeface="Cambria Math" panose="02040503050406030204" pitchFamily="18" charset="0"/>
                  <a:ea typeface="Cambria Math" panose="02040503050406030204" pitchFamily="18" charset="0"/>
                </a:endParaRPr>
              </a:p>
              <a:p>
                <a:pPr algn="ctr"/>
                <a:endParaRPr lang="en-US" sz="1100" i="1" dirty="0">
                  <a:solidFill>
                    <a:schemeClr val="tx1"/>
                  </a:solidFill>
                  <a:latin typeface="Cambria Math" panose="02040503050406030204" pitchFamily="18" charset="0"/>
                  <a:ea typeface="Cambria Math" panose="02040503050406030204" pitchFamily="18" charset="0"/>
                </a:endParaRPr>
              </a:p>
            </p:txBody>
          </p:sp>
        </mc:Choice>
        <mc:Fallback>
          <p:sp>
            <p:nvSpPr>
              <p:cNvPr id="25" name="Rectangle 24"/>
              <p:cNvSpPr>
                <a:spLocks noRot="1" noChangeAspect="1" noMove="1" noResize="1" noEditPoints="1" noAdjustHandles="1" noChangeArrowheads="1" noChangeShapeType="1" noTextEdit="1"/>
              </p:cNvSpPr>
              <p:nvPr/>
            </p:nvSpPr>
            <p:spPr>
              <a:xfrm>
                <a:off x="444022" y="2480912"/>
                <a:ext cx="1779325" cy="603101"/>
              </a:xfrm>
              <a:prstGeom prst="rect">
                <a:avLst/>
              </a:prstGeom>
              <a:blipFill>
                <a:blip r:embed="rId5"/>
                <a:stretch>
                  <a:fillRect/>
                </a:stretch>
              </a:blipFill>
            </p:spPr>
            <p:txBody>
              <a:bodyPr/>
              <a:lstStyle/>
              <a:p>
                <a:r>
                  <a:rPr lang="fa-IR">
                    <a:noFill/>
                  </a:rPr>
                  <a:t> </a:t>
                </a:r>
              </a:p>
            </p:txBody>
          </p:sp>
        </mc:Fallback>
      </mc:AlternateContent>
      <p:cxnSp>
        <p:nvCxnSpPr>
          <p:cNvPr id="28" name="Elbow Connector 27"/>
          <p:cNvCxnSpPr>
            <a:stCxn id="35" idx="1"/>
            <a:endCxn id="25" idx="1"/>
          </p:cNvCxnSpPr>
          <p:nvPr/>
        </p:nvCxnSpPr>
        <p:spPr>
          <a:xfrm rot="10800000" flipV="1">
            <a:off x="444022" y="1612233"/>
            <a:ext cx="154244" cy="1170230"/>
          </a:xfrm>
          <a:prstGeom prst="bentConnector3">
            <a:avLst>
              <a:gd name="adj1" fmla="val 2482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54" idx="1"/>
            <a:endCxn id="25" idx="1"/>
          </p:cNvCxnSpPr>
          <p:nvPr/>
        </p:nvCxnSpPr>
        <p:spPr>
          <a:xfrm rot="10800000" flipV="1">
            <a:off x="444022" y="416669"/>
            <a:ext cx="162370" cy="2365793"/>
          </a:xfrm>
          <a:prstGeom prst="bentConnector3">
            <a:avLst>
              <a:gd name="adj1" fmla="val 24079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p:cNvSpPr/>
              <p:nvPr/>
            </p:nvSpPr>
            <p:spPr>
              <a:xfrm>
                <a:off x="455698" y="3201329"/>
                <a:ext cx="1767649" cy="85525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Find TD error</a:t>
                </a:r>
              </a:p>
              <a:p>
                <a:endParaRPr lang="en-US" sz="900" i="1" dirty="0">
                  <a:solidFill>
                    <a:schemeClr val="tx1"/>
                  </a:solidFill>
                  <a:latin typeface="Cambria Math" panose="02040503050406030204" pitchFamily="18" charset="0"/>
                </a:endParaRPr>
              </a:p>
              <a:p>
                <a:endParaRPr lang="en-US" sz="9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900" i="1" smtClean="0">
                              <a:solidFill>
                                <a:schemeClr val="tx1"/>
                              </a:solidFill>
                              <a:latin typeface="Cambria Math" panose="02040503050406030204" pitchFamily="18" charset="0"/>
                            </a:rPr>
                          </m:ctrlPr>
                        </m:sSubPr>
                        <m:e>
                          <m:sSub>
                            <m:sSubPr>
                              <m:ctrlPr>
                                <a:rPr lang="en-US" sz="900" i="1" smtClean="0">
                                  <a:solidFill>
                                    <a:schemeClr val="tx1"/>
                                  </a:solidFill>
                                  <a:latin typeface="Cambria Math" panose="02040503050406030204" pitchFamily="18" charset="0"/>
                                </a:rPr>
                              </m:ctrlPr>
                            </m:sSubPr>
                            <m:e>
                              <m:r>
                                <a:rPr lang="en-US" sz="900" i="1" smtClean="0">
                                  <a:solidFill>
                                    <a:schemeClr val="tx1"/>
                                  </a:solidFill>
                                  <a:latin typeface="Cambria Math" panose="02040503050406030204" pitchFamily="18" charset="0"/>
                                  <a:ea typeface="Cambria Math" panose="02040503050406030204" pitchFamily="18" charset="0"/>
                                </a:rPr>
                                <m:t>𝛿</m:t>
                              </m:r>
                            </m:e>
                            <m:sub>
                              <m:r>
                                <a:rPr lang="en-US" sz="900" b="0" i="1" smtClean="0">
                                  <a:solidFill>
                                    <a:schemeClr val="tx1"/>
                                  </a:solidFill>
                                  <a:latin typeface="Cambria Math" panose="02040503050406030204" pitchFamily="18" charset="0"/>
                                </a:rPr>
                                <m:t>𝑡</m:t>
                              </m:r>
                            </m:sub>
                          </m:sSub>
                          <m:r>
                            <a:rPr lang="en-US" sz="900" b="0" i="1" smtClean="0">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𝑅</m:t>
                          </m:r>
                        </m:e>
                        <m:sub>
                          <m:r>
                            <a:rPr lang="en-US" sz="900" i="1">
                              <a:solidFill>
                                <a:schemeClr val="tx1"/>
                              </a:solidFill>
                              <a:latin typeface="Cambria Math" panose="02040503050406030204" pitchFamily="18" charset="0"/>
                            </a:rPr>
                            <m:t>𝑡</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1</m:t>
                          </m:r>
                        </m:sub>
                      </m:sSub>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ea typeface="Cambria Math" panose="02040503050406030204" pitchFamily="18" charset="0"/>
                        </a:rPr>
                        <m:t>𝛾</m:t>
                      </m:r>
                      <m:r>
                        <a:rPr lang="en-US" sz="900" i="1">
                          <a:solidFill>
                            <a:schemeClr val="tx1"/>
                          </a:solidFill>
                          <a:latin typeface="Cambria Math" panose="02040503050406030204" pitchFamily="18" charset="0"/>
                          <a:ea typeface="Cambria Math" panose="02040503050406030204" pitchFamily="18" charset="0"/>
                        </a:rPr>
                        <m:t>𝑣</m:t>
                      </m:r>
                      <m:d>
                        <m:dPr>
                          <m:ctrlPr>
                            <a:rPr lang="en-US" sz="900" i="1">
                              <a:solidFill>
                                <a:schemeClr val="tx1"/>
                              </a:solidFill>
                              <a:latin typeface="Cambria Math" panose="02040503050406030204" pitchFamily="18" charset="0"/>
                              <a:ea typeface="Cambria Math" panose="02040503050406030204" pitchFamily="18" charset="0"/>
                            </a:rPr>
                          </m:ctrlPr>
                        </m:dPr>
                        <m:e>
                          <m:sSub>
                            <m:sSubPr>
                              <m:ctrlPr>
                                <a:rPr lang="en-US" sz="900" i="1">
                                  <a:solidFill>
                                    <a:schemeClr val="tx1"/>
                                  </a:solidFill>
                                  <a:latin typeface="Cambria Math" panose="02040503050406030204" pitchFamily="18" charset="0"/>
                                </a:rPr>
                              </m:ctrlPr>
                            </m:sSubPr>
                            <m:e>
                              <m:r>
                                <a:rPr lang="en-US" sz="900" i="1">
                                  <a:solidFill>
                                    <a:schemeClr val="tx1"/>
                                  </a:solidFill>
                                  <a:latin typeface="Cambria Math" panose="02040503050406030204" pitchFamily="18" charset="0"/>
                                </a:rPr>
                                <m:t>𝑠</m:t>
                              </m:r>
                            </m:e>
                            <m:sub>
                              <m:r>
                                <a:rPr lang="en-US" sz="900" i="1">
                                  <a:solidFill>
                                    <a:schemeClr val="tx1"/>
                                  </a:solidFill>
                                  <a:latin typeface="Cambria Math" panose="02040503050406030204" pitchFamily="18" charset="0"/>
                                </a:rPr>
                                <m:t>𝑡</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1</m:t>
                              </m:r>
                            </m:sub>
                          </m:sSub>
                        </m:e>
                      </m:d>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𝑣</m:t>
                      </m:r>
                      <m:r>
                        <a:rPr lang="en-US" sz="900" b="0" i="1" smtClean="0">
                          <a:solidFill>
                            <a:schemeClr val="tx1"/>
                          </a:solidFill>
                          <a:latin typeface="Cambria Math" panose="02040503050406030204" pitchFamily="18" charset="0"/>
                        </a:rPr>
                        <m:t>(</m:t>
                      </m:r>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𝑠</m:t>
                          </m:r>
                        </m:e>
                        <m:sub>
                          <m:r>
                            <a:rPr lang="en-US" sz="900" b="0" i="1" smtClean="0">
                              <a:solidFill>
                                <a:schemeClr val="tx1"/>
                              </a:solidFill>
                              <a:latin typeface="Cambria Math" panose="02040503050406030204" pitchFamily="18" charset="0"/>
                            </a:rPr>
                            <m:t>𝑡</m:t>
                          </m:r>
                        </m:sub>
                      </m:sSub>
                      <m:r>
                        <a:rPr lang="en-US" sz="900" b="0" i="1" smtClean="0">
                          <a:solidFill>
                            <a:schemeClr val="tx1"/>
                          </a:solidFill>
                          <a:latin typeface="Cambria Math" panose="02040503050406030204" pitchFamily="18" charset="0"/>
                        </a:rPr>
                        <m:t>)</m:t>
                      </m:r>
                    </m:oMath>
                  </m:oMathPara>
                </a14:m>
                <a:endParaRPr lang="en-US" sz="1050" dirty="0">
                  <a:solidFill>
                    <a:schemeClr val="tx1"/>
                  </a:solidFill>
                </a:endParaRPr>
              </a:p>
            </p:txBody>
          </p:sp>
        </mc:Choice>
        <mc:Fallback xmlns="">
          <p:sp>
            <p:nvSpPr>
              <p:cNvPr id="61" name="Rectangle 60"/>
              <p:cNvSpPr>
                <a:spLocks noRot="1" noChangeAspect="1" noMove="1" noResize="1" noEditPoints="1" noAdjustHandles="1" noChangeArrowheads="1" noChangeShapeType="1" noTextEdit="1"/>
              </p:cNvSpPr>
              <p:nvPr/>
            </p:nvSpPr>
            <p:spPr>
              <a:xfrm>
                <a:off x="455698" y="3201329"/>
                <a:ext cx="1767649" cy="85525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3041781" y="2609987"/>
                <a:ext cx="1638356" cy="102990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r>
                  <a:rPr lang="en-US" sz="1050" dirty="0">
                    <a:solidFill>
                      <a:schemeClr val="tx1"/>
                    </a:solidFill>
                  </a:rPr>
                  <a:t>Update</a:t>
                </a:r>
              </a:p>
              <a:p>
                <a:pPr algn="ctr"/>
                <a:endParaRPr lang="en-US" sz="1050" dirty="0">
                  <a:solidFill>
                    <a:schemeClr val="tx1"/>
                  </a:solidFill>
                </a:endParaRPr>
              </a:p>
              <a:p>
                <a:pPr algn="ctr"/>
                <a:r>
                  <a:rPr lang="en-US" sz="1050" dirty="0">
                    <a:solidFill>
                      <a:schemeClr val="tx1"/>
                    </a:solidFill>
                  </a:rPr>
                  <a:t>V(s)</a:t>
                </a:r>
                <a14:m>
                  <m:oMath xmlns:m="http://schemas.openxmlformats.org/officeDocument/2006/math">
                    <m:r>
                      <a:rPr lang="en-US" sz="1050" i="1" dirty="0" smtClean="0">
                        <a:solidFill>
                          <a:schemeClr val="tx1"/>
                        </a:solidFill>
                        <a:latin typeface="Cambria Math" panose="02040503050406030204" pitchFamily="18" charset="0"/>
                        <a:ea typeface="Cambria Math" panose="02040503050406030204" pitchFamily="18" charset="0"/>
                      </a:rPr>
                      <m:t>←</m:t>
                    </m:r>
                  </m:oMath>
                </a14:m>
                <a:r>
                  <a:rPr lang="en-US" sz="1050" dirty="0">
                    <a:solidFill>
                      <a:schemeClr val="tx1"/>
                    </a:solidFill>
                  </a:rPr>
                  <a:t>V(s)+</a:t>
                </a:r>
                <a14:m>
                  <m:oMath xmlns:m="http://schemas.openxmlformats.org/officeDocument/2006/math">
                    <m:r>
                      <a:rPr lang="en-US" sz="1050" i="1" smtClean="0">
                        <a:solidFill>
                          <a:schemeClr val="tx1"/>
                        </a:solidFill>
                        <a:latin typeface="Cambria Math" panose="02040503050406030204" pitchFamily="18" charset="0"/>
                        <a:ea typeface="Cambria Math" panose="02040503050406030204" pitchFamily="18" charset="0"/>
                      </a:rPr>
                      <m:t>𝛼</m:t>
                    </m:r>
                    <m:sSub>
                      <m:sSubPr>
                        <m:ctrlPr>
                          <a:rPr lang="en-US" sz="1050" i="1" smtClean="0">
                            <a:solidFill>
                              <a:schemeClr val="tx1"/>
                            </a:solidFill>
                            <a:latin typeface="Cambria Math" panose="02040503050406030204" pitchFamily="18" charset="0"/>
                            <a:ea typeface="Cambria Math" panose="02040503050406030204" pitchFamily="18" charset="0"/>
                          </a:rPr>
                        </m:ctrlPr>
                      </m:sSubPr>
                      <m:e>
                        <m:r>
                          <a:rPr lang="en-US" sz="1050" i="1" smtClean="0">
                            <a:solidFill>
                              <a:schemeClr val="tx1"/>
                            </a:solidFill>
                            <a:latin typeface="Cambria Math" panose="02040503050406030204" pitchFamily="18" charset="0"/>
                            <a:ea typeface="Cambria Math" panose="02040503050406030204" pitchFamily="18" charset="0"/>
                          </a:rPr>
                          <m:t>𝛿</m:t>
                        </m:r>
                      </m:e>
                      <m:sub>
                        <m:r>
                          <a:rPr lang="en-US" sz="1050" b="0" i="1" smtClean="0">
                            <a:solidFill>
                              <a:schemeClr val="tx1"/>
                            </a:solidFill>
                            <a:latin typeface="Cambria Math" panose="02040503050406030204" pitchFamily="18" charset="0"/>
                            <a:ea typeface="Cambria Math" panose="02040503050406030204" pitchFamily="18" charset="0"/>
                          </a:rPr>
                          <m:t>𝑡</m:t>
                        </m:r>
                      </m:sub>
                    </m:sSub>
                    <m:sSub>
                      <m:sSubPr>
                        <m:ctrlPr>
                          <a:rPr lang="en-US" sz="1050" i="1" smtClean="0">
                            <a:solidFill>
                              <a:schemeClr val="tx1"/>
                            </a:solidFill>
                            <a:latin typeface="Cambria Math" panose="02040503050406030204" pitchFamily="18" charset="0"/>
                            <a:ea typeface="Cambria Math" panose="02040503050406030204" pitchFamily="18" charset="0"/>
                          </a:rPr>
                        </m:ctrlPr>
                      </m:sSubPr>
                      <m:e>
                        <m:r>
                          <a:rPr lang="en-US" sz="1050" b="0" i="1" smtClean="0">
                            <a:solidFill>
                              <a:schemeClr val="tx1"/>
                            </a:solidFill>
                            <a:latin typeface="Cambria Math" panose="02040503050406030204" pitchFamily="18" charset="0"/>
                            <a:ea typeface="Cambria Math" panose="02040503050406030204" pitchFamily="18" charset="0"/>
                          </a:rPr>
                          <m:t>𝐸</m:t>
                        </m:r>
                      </m:e>
                      <m:sub>
                        <m:r>
                          <a:rPr lang="en-US" sz="1050" b="0" i="1" smtClean="0">
                            <a:solidFill>
                              <a:schemeClr val="tx1"/>
                            </a:solidFill>
                            <a:latin typeface="Cambria Math" panose="02040503050406030204" pitchFamily="18" charset="0"/>
                            <a:ea typeface="Cambria Math" panose="02040503050406030204" pitchFamily="18" charset="0"/>
                          </a:rPr>
                          <m:t>𝑡</m:t>
                        </m:r>
                      </m:sub>
                    </m:sSub>
                    <m:d>
                      <m:dPr>
                        <m:ctrlPr>
                          <a:rPr lang="en-US" sz="1050" b="0" i="1" smtClean="0">
                            <a:solidFill>
                              <a:schemeClr val="tx1"/>
                            </a:solidFill>
                            <a:latin typeface="Cambria Math" panose="02040503050406030204" pitchFamily="18" charset="0"/>
                            <a:ea typeface="Cambria Math" panose="02040503050406030204" pitchFamily="18" charset="0"/>
                          </a:rPr>
                        </m:ctrlPr>
                      </m:dPr>
                      <m:e>
                        <m:r>
                          <a:rPr lang="en-US" sz="1050" b="0" i="1" smtClean="0">
                            <a:solidFill>
                              <a:schemeClr val="tx1"/>
                            </a:solidFill>
                            <a:latin typeface="Cambria Math" panose="02040503050406030204" pitchFamily="18" charset="0"/>
                            <a:ea typeface="Cambria Math" panose="02040503050406030204" pitchFamily="18" charset="0"/>
                          </a:rPr>
                          <m:t>𝑠</m:t>
                        </m:r>
                      </m:e>
                    </m:d>
                    <m:r>
                      <a:rPr lang="en-US" sz="1050" b="0" i="1" smtClean="0">
                        <a:solidFill>
                          <a:schemeClr val="tx1"/>
                        </a:solidFill>
                        <a:latin typeface="Cambria Math" panose="02040503050406030204" pitchFamily="18" charset="0"/>
                        <a:ea typeface="Cambria Math" panose="02040503050406030204" pitchFamily="18" charset="0"/>
                      </a:rPr>
                      <m:t>∀ </m:t>
                    </m:r>
                    <m:r>
                      <a:rPr lang="en-US" sz="1050" b="0" i="1" smtClean="0">
                        <a:solidFill>
                          <a:schemeClr val="tx1"/>
                        </a:solidFill>
                        <a:latin typeface="Cambria Math" panose="02040503050406030204" pitchFamily="18" charset="0"/>
                        <a:ea typeface="Cambria Math" panose="02040503050406030204" pitchFamily="18" charset="0"/>
                      </a:rPr>
                      <m:t>𝑠</m:t>
                    </m:r>
                  </m:oMath>
                </a14:m>
                <a:endParaRPr lang="en-US" sz="1050" dirty="0">
                  <a:solidFill>
                    <a:schemeClr val="tx1"/>
                  </a:solidFill>
                </a:endParaRPr>
              </a:p>
              <a:p>
                <a:pPr algn="ctr"/>
                <a:endParaRPr lang="en-US" dirty="0"/>
              </a:p>
              <a:p>
                <a:pPr algn="ctr"/>
                <a:endParaRPr lang="en-US" dirty="0"/>
              </a:p>
            </p:txBody>
          </p:sp>
        </mc:Choice>
        <mc:Fallback xmlns="">
          <p:sp>
            <p:nvSpPr>
              <p:cNvPr id="73" name="Rectangle 72"/>
              <p:cNvSpPr>
                <a:spLocks noRot="1" noChangeAspect="1" noMove="1" noResize="1" noEditPoints="1" noAdjustHandles="1" noChangeArrowheads="1" noChangeShapeType="1" noTextEdit="1"/>
              </p:cNvSpPr>
              <p:nvPr/>
            </p:nvSpPr>
            <p:spPr>
              <a:xfrm>
                <a:off x="3041781" y="2609987"/>
                <a:ext cx="1638356" cy="1029904"/>
              </a:xfrm>
              <a:prstGeom prst="rect">
                <a:avLst/>
              </a:prstGeom>
              <a:blipFill>
                <a:blip r:embed="rId7"/>
                <a:stretch>
                  <a:fillRect/>
                </a:stretch>
              </a:blipFill>
            </p:spPr>
            <p:txBody>
              <a:bodyPr/>
              <a:lstStyle/>
              <a:p>
                <a:r>
                  <a:rPr lang="fa-IR">
                    <a:noFill/>
                  </a:rPr>
                  <a:t> </a:t>
                </a:r>
              </a:p>
            </p:txBody>
          </p:sp>
        </mc:Fallback>
      </mc:AlternateContent>
      <p:sp>
        <p:nvSpPr>
          <p:cNvPr id="74" name="Right Arrow 73"/>
          <p:cNvSpPr/>
          <p:nvPr/>
        </p:nvSpPr>
        <p:spPr>
          <a:xfrm>
            <a:off x="2646947" y="3084013"/>
            <a:ext cx="328245" cy="35342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Brace 80"/>
          <p:cNvSpPr/>
          <p:nvPr/>
        </p:nvSpPr>
        <p:spPr>
          <a:xfrm>
            <a:off x="2444817" y="2480912"/>
            <a:ext cx="45719" cy="15756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6" name="Picture 8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99176" y="2387067"/>
            <a:ext cx="3260998" cy="1245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391794"/>
      </p:ext>
    </p:extLst>
  </p:cSld>
  <p:clrMapOvr>
    <a:masterClrMapping/>
  </p:clrMapOvr>
  <p:transition spd="slow">
    <p:circl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966636" y="317634"/>
            <a:ext cx="2281188" cy="102027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a:t>
            </a:r>
            <a:r>
              <a:rPr lang="en-US" dirty="0">
                <a:latin typeface="Cambria Math" panose="02040503050406030204" pitchFamily="18" charset="0"/>
                <a:ea typeface="Cambria Math" panose="02040503050406030204" pitchFamily="18" charset="0"/>
              </a:rPr>
              <a:t>𝜆)</a:t>
            </a:r>
            <a:endParaRPr lang="en-US" dirty="0"/>
          </a:p>
        </p:txBody>
      </p:sp>
      <p:sp>
        <p:nvSpPr>
          <p:cNvPr id="3" name="Oval 2"/>
          <p:cNvSpPr/>
          <p:nvPr/>
        </p:nvSpPr>
        <p:spPr>
          <a:xfrm>
            <a:off x="1684421" y="2059806"/>
            <a:ext cx="1472665" cy="952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Math" panose="02040503050406030204" pitchFamily="18" charset="0"/>
                <a:ea typeface="Cambria Math" panose="02040503050406030204" pitchFamily="18" charset="0"/>
              </a:rPr>
              <a:t>𝜆=0</a:t>
            </a:r>
            <a:endParaRPr lang="en-US" dirty="0"/>
          </a:p>
        </p:txBody>
      </p:sp>
      <p:sp>
        <p:nvSpPr>
          <p:cNvPr id="5" name="Oval 4"/>
          <p:cNvSpPr/>
          <p:nvPr/>
        </p:nvSpPr>
        <p:spPr>
          <a:xfrm>
            <a:off x="5202016" y="2127017"/>
            <a:ext cx="1472665" cy="617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Math" panose="02040503050406030204" pitchFamily="18" charset="0"/>
                <a:ea typeface="Cambria Math" panose="02040503050406030204" pitchFamily="18" charset="0"/>
              </a:rPr>
              <a:t>𝜆=1</a:t>
            </a:r>
            <a:endParaRPr lang="en-US" dirty="0"/>
          </a:p>
        </p:txBody>
      </p:sp>
      <p:cxnSp>
        <p:nvCxnSpPr>
          <p:cNvPr id="8" name="Elbow Connector 7"/>
          <p:cNvCxnSpPr>
            <a:stCxn id="2" idx="4"/>
            <a:endCxn id="3" idx="0"/>
          </p:cNvCxnSpPr>
          <p:nvPr/>
        </p:nvCxnSpPr>
        <p:spPr>
          <a:xfrm rot="5400000">
            <a:off x="3903045" y="-144379"/>
            <a:ext cx="721894" cy="36864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cxnSpLocks/>
            <a:stCxn id="2" idx="4"/>
            <a:endCxn id="5" idx="0"/>
          </p:cNvCxnSpPr>
          <p:nvPr/>
        </p:nvCxnSpPr>
        <p:spPr>
          <a:xfrm rot="5400000">
            <a:off x="5628238" y="1648024"/>
            <a:ext cx="789105" cy="1688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81544" y="3328884"/>
                <a:ext cx="1779325" cy="69760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i="1" dirty="0">
                  <a:solidFill>
                    <a:schemeClr val="tx1"/>
                  </a:solidFill>
                  <a:latin typeface="Cambria Math" panose="02040503050406030204" pitchFamily="18" charset="0"/>
                  <a:ea typeface="Cambria Math" panose="02040503050406030204" pitchFamily="18" charset="0"/>
                </a:endParaRPr>
              </a:p>
              <a:p>
                <a:pPr algn="ctr"/>
                <a:r>
                  <a:rPr lang="en-US" sz="1100" i="1" dirty="0">
                    <a:solidFill>
                      <a:schemeClr val="tx1"/>
                    </a:solidFill>
                    <a:latin typeface="Cambria Math" panose="02040503050406030204" pitchFamily="18" charset="0"/>
                    <a:ea typeface="Cambria Math" panose="02040503050406030204" pitchFamily="18" charset="0"/>
                  </a:rPr>
                  <a:t>Eligibility trace</a:t>
                </a:r>
              </a:p>
              <a:p>
                <a:pPr algn="ctr"/>
                <a:endParaRPr lang="en-US" sz="1100" i="1" dirty="0">
                  <a:solidFill>
                    <a:schemeClr val="tx1"/>
                  </a:solidFill>
                  <a:latin typeface="Cambria Math" panose="02040503050406030204" pitchFamily="18" charset="0"/>
                  <a:ea typeface="Cambria Math" panose="02040503050406030204" pitchFamily="18" charset="0"/>
                </a:endParaRPr>
              </a:p>
              <a:p>
                <a:pPr algn="ctr"/>
                <a14:m>
                  <m:oMath xmlns:m="http://schemas.openxmlformats.org/officeDocument/2006/math">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𝐸</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𝑠</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𝛾𝜆</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𝐸</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d>
                      <m:dPr>
                        <m:ctrlPr>
                          <a:rPr lang="en-US" sz="1000" i="1">
                            <a:solidFill>
                              <a:schemeClr val="tx1"/>
                            </a:solidFill>
                            <a:latin typeface="Cambria Math" panose="02040503050406030204" pitchFamily="18" charset="0"/>
                            <a:ea typeface="Cambria Math" panose="02040503050406030204" pitchFamily="18" charset="0"/>
                          </a:rPr>
                        </m:ctrlPr>
                      </m:dPr>
                      <m:e>
                        <m:r>
                          <a:rPr lang="en-US" sz="1000" i="1">
                            <a:solidFill>
                              <a:schemeClr val="tx1"/>
                            </a:solidFill>
                            <a:latin typeface="Cambria Math" panose="02040503050406030204" pitchFamily="18" charset="0"/>
                            <a:ea typeface="Cambria Math" panose="02040503050406030204" pitchFamily="18" charset="0"/>
                          </a:rPr>
                          <m:t>𝑠</m:t>
                        </m:r>
                      </m:e>
                    </m:d>
                  </m:oMath>
                </a14:m>
                <a:r>
                  <a:rPr lang="en-US" sz="1000" i="1" dirty="0">
                    <a:solidFill>
                      <a:schemeClr val="tx1"/>
                    </a:solidFill>
                    <a:latin typeface="Cambria Math" panose="02040503050406030204" pitchFamily="18" charset="0"/>
                    <a:ea typeface="Cambria Math" panose="02040503050406030204" pitchFamily="18" charset="0"/>
                  </a:rPr>
                  <a:t>+1</a:t>
                </a:r>
                <a:r>
                  <a:rPr lang="en-US" sz="1000" dirty="0">
                    <a:solidFill>
                      <a:schemeClr val="tx1"/>
                    </a:solidFill>
                  </a:rPr>
                  <a:t>(</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𝑆</m:t>
                        </m:r>
                      </m:e>
                      <m:sub>
                        <m:r>
                          <a:rPr lang="en-US" sz="1000" i="1">
                            <a:solidFill>
                              <a:schemeClr val="tx1"/>
                            </a:solidFill>
                            <a:latin typeface="Cambria Math" panose="02040503050406030204" pitchFamily="18" charset="0"/>
                          </a:rPr>
                          <m:t>𝑡</m:t>
                        </m:r>
                      </m:sub>
                    </m:sSub>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𝑠</m:t>
                    </m:r>
                    <m:r>
                      <a:rPr lang="en-US" sz="1000" i="1">
                        <a:solidFill>
                          <a:schemeClr val="tx1"/>
                        </a:solidFill>
                        <a:latin typeface="Cambria Math" panose="02040503050406030204" pitchFamily="18" charset="0"/>
                      </a:rPr>
                      <m:t>)</m:t>
                    </m:r>
                  </m:oMath>
                </a14:m>
                <a:endParaRPr lang="en-US" sz="1200" dirty="0">
                  <a:solidFill>
                    <a:schemeClr val="tx1"/>
                  </a:solidFill>
                </a:endParaRPr>
              </a:p>
              <a:p>
                <a:pPr algn="ctr"/>
                <a:endParaRPr lang="en-US" sz="1100" i="1" dirty="0">
                  <a:solidFill>
                    <a:schemeClr val="tx1"/>
                  </a:solidFill>
                  <a:latin typeface="Cambria Math" panose="02040503050406030204" pitchFamily="18" charset="0"/>
                  <a:ea typeface="Cambria Math" panose="02040503050406030204" pitchFamily="18" charset="0"/>
                </a:endParaRPr>
              </a:p>
              <a:p>
                <a:pPr algn="ctr"/>
                <a:endParaRPr lang="en-US" sz="11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381544" y="3328884"/>
                <a:ext cx="1779325" cy="697606"/>
              </a:xfrm>
              <a:prstGeom prst="rect">
                <a:avLst/>
              </a:prstGeom>
              <a:blipFill>
                <a:blip r:embed="rId2"/>
                <a:stretch>
                  <a:fillRect t="-2564"/>
                </a:stretch>
              </a:blipFill>
            </p:spPr>
            <p:txBody>
              <a:bodyPr/>
              <a:lstStyle/>
              <a:p>
                <a:r>
                  <a:rPr lang="fa-IR">
                    <a:noFill/>
                  </a:rPr>
                  <a:t> </a:t>
                </a:r>
              </a:p>
            </p:txBody>
          </p:sp>
        </mc:Fallback>
      </mc:AlternateContent>
      <p:sp>
        <p:nvSpPr>
          <p:cNvPr id="13" name="Down Arrow 12"/>
          <p:cNvSpPr/>
          <p:nvPr/>
        </p:nvSpPr>
        <p:spPr>
          <a:xfrm>
            <a:off x="2242684" y="3080084"/>
            <a:ext cx="356135" cy="247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2637320" y="3366655"/>
                <a:ext cx="1645920" cy="36794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tx1"/>
                    </a:solidFill>
                    <a:ea typeface="Cambria Math" panose="02040503050406030204" pitchFamily="18" charset="0"/>
                  </a:rPr>
                  <a:t> </a:t>
                </a:r>
              </a:p>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ea typeface="Cambria Math" panose="02040503050406030204" pitchFamily="18" charset="0"/>
                        </a:rPr>
                        <m:t> </m:t>
                      </m:r>
                      <m:sSub>
                        <m:sSubPr>
                          <m:ctrlPr>
                            <a:rPr lang="en-US" sz="140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 </m:t>
                          </m:r>
                          <m:r>
                            <a:rPr lang="en-US" sz="1400" i="1">
                              <a:solidFill>
                                <a:schemeClr val="tx1"/>
                              </a:solidFill>
                              <a:latin typeface="Cambria Math" panose="02040503050406030204" pitchFamily="18" charset="0"/>
                              <a:ea typeface="Cambria Math" panose="02040503050406030204" pitchFamily="18" charset="0"/>
                            </a:rPr>
                            <m:t>𝐸</m:t>
                          </m:r>
                        </m:e>
                        <m:sub>
                          <m:r>
                            <a:rPr lang="en-US" sz="1400" i="1">
                              <a:solidFill>
                                <a:schemeClr val="tx1"/>
                              </a:solidFill>
                              <a:latin typeface="Cambria Math" panose="02040503050406030204" pitchFamily="18" charset="0"/>
                              <a:ea typeface="Cambria Math" panose="02040503050406030204" pitchFamily="18" charset="0"/>
                            </a:rPr>
                            <m:t>𝑡</m:t>
                          </m:r>
                        </m:sub>
                      </m:sSub>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𝑠</m:t>
                      </m:r>
                      <m:r>
                        <a:rPr lang="en-US" sz="1400" i="1">
                          <a:solidFill>
                            <a:schemeClr val="tx1"/>
                          </a:solidFill>
                          <a:latin typeface="Cambria Math" panose="02040503050406030204" pitchFamily="18" charset="0"/>
                          <a:ea typeface="Cambria Math" panose="02040503050406030204" pitchFamily="18" charset="0"/>
                        </a:rPr>
                        <m:t>)=</m:t>
                      </m:r>
                      <m:r>
                        <m:rPr>
                          <m:nor/>
                        </m:rPr>
                        <a:rPr lang="en-US" sz="1400" i="1" dirty="0">
                          <a:solidFill>
                            <a:schemeClr val="tx1"/>
                          </a:solidFill>
                          <a:latin typeface="Cambria Math" panose="02040503050406030204" pitchFamily="18" charset="0"/>
                          <a:ea typeface="Cambria Math" panose="02040503050406030204" pitchFamily="18" charset="0"/>
                        </a:rPr>
                        <m:t>1</m:t>
                      </m:r>
                      <m:r>
                        <m:rPr>
                          <m:nor/>
                        </m:rPr>
                        <a:rPr lang="en-US" sz="1400" dirty="0">
                          <a:solidFill>
                            <a:schemeClr val="tx1"/>
                          </a:solidFill>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𝑆</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𝑠</m:t>
                      </m:r>
                      <m:r>
                        <a:rPr lang="en-US" sz="1400" i="1">
                          <a:solidFill>
                            <a:schemeClr val="tx1"/>
                          </a:solidFill>
                          <a:latin typeface="Cambria Math" panose="02040503050406030204" pitchFamily="18" charset="0"/>
                        </a:rPr>
                        <m:t>)</m:t>
                      </m:r>
                    </m:oMath>
                  </m:oMathPara>
                </a14:m>
                <a:endParaRPr lang="en-US" sz="2000" dirty="0">
                  <a:solidFill>
                    <a:schemeClr val="tx1"/>
                  </a:solidFill>
                </a:endParaRPr>
              </a:p>
              <a:p>
                <a:pPr algn="ctr"/>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637320" y="3366655"/>
                <a:ext cx="1645920" cy="367945"/>
              </a:xfrm>
              <a:prstGeom prst="rect">
                <a:avLst/>
              </a:prstGeom>
              <a:blipFill>
                <a:blip r:embed="rId3"/>
                <a:stretch>
                  <a:fillRect/>
                </a:stretch>
              </a:blipFill>
            </p:spPr>
            <p:txBody>
              <a:bodyPr/>
              <a:lstStyle/>
              <a:p>
                <a:r>
                  <a:rPr lang="fa-IR">
                    <a:noFill/>
                  </a:rPr>
                  <a:t> </a:t>
                </a:r>
              </a:p>
            </p:txBody>
          </p:sp>
        </mc:Fallback>
      </mc:AlternateContent>
      <p:sp>
        <p:nvSpPr>
          <p:cNvPr id="28" name="Down Arrow 27"/>
          <p:cNvSpPr/>
          <p:nvPr/>
        </p:nvSpPr>
        <p:spPr>
          <a:xfrm>
            <a:off x="2223433" y="3781143"/>
            <a:ext cx="394636" cy="510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ctangle 29"/>
              <p:cNvSpPr/>
              <p:nvPr/>
            </p:nvSpPr>
            <p:spPr>
              <a:xfrm>
                <a:off x="1573876" y="4338492"/>
                <a:ext cx="1650435" cy="70295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Update</a:t>
                </a:r>
              </a:p>
              <a:p>
                <a:pPr algn="ctr"/>
                <a:endParaRPr lang="en-US" sz="1200" dirty="0">
                  <a:solidFill>
                    <a:schemeClr val="tx1"/>
                  </a:solidFill>
                </a:endParaRPr>
              </a:p>
              <a:p>
                <a:pPr algn="ctr"/>
                <a:r>
                  <a:rPr lang="en-US" sz="1200" dirty="0">
                    <a:solidFill>
                      <a:schemeClr val="tx1"/>
                    </a:solidFill>
                  </a:rPr>
                  <a:t>V(s)</a:t>
                </a:r>
                <a14:m>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m:t>
                    </m:r>
                  </m:oMath>
                </a14:m>
                <a:r>
                  <a:rPr lang="en-US" sz="1200" dirty="0">
                    <a:solidFill>
                      <a:schemeClr val="tx1"/>
                    </a:solidFill>
                  </a:rPr>
                  <a:t>V(s)+</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𝛼</m:t>
                    </m:r>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𝛿</m:t>
                        </m:r>
                      </m:e>
                      <m:sub>
                        <m:r>
                          <a:rPr lang="en-US" sz="1200" b="0" i="1" smtClean="0">
                            <a:solidFill>
                              <a:schemeClr val="tx1"/>
                            </a:solidFill>
                            <a:latin typeface="Cambria Math" panose="02040503050406030204" pitchFamily="18" charset="0"/>
                            <a:ea typeface="Cambria Math" panose="02040503050406030204" pitchFamily="18" charset="0"/>
                          </a:rPr>
                          <m:t>𝑡</m:t>
                        </m:r>
                      </m:sub>
                    </m:sSub>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𝐸</m:t>
                        </m:r>
                      </m:e>
                      <m:sub>
                        <m:r>
                          <a:rPr lang="en-US" sz="1200" b="0" i="1" smtClean="0">
                            <a:solidFill>
                              <a:schemeClr val="tx1"/>
                            </a:solidFill>
                            <a:latin typeface="Cambria Math" panose="02040503050406030204" pitchFamily="18" charset="0"/>
                            <a:ea typeface="Cambria Math" panose="02040503050406030204" pitchFamily="18" charset="0"/>
                          </a:rPr>
                          <m:t>𝑡</m:t>
                        </m:r>
                      </m:sub>
                    </m:sSub>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𝑠</m:t>
                    </m:r>
                    <m:r>
                      <a:rPr lang="en-US" sz="1200" b="0" i="1" smtClean="0">
                        <a:solidFill>
                          <a:schemeClr val="tx1"/>
                        </a:solidFill>
                        <a:latin typeface="Cambria Math" panose="02040503050406030204" pitchFamily="18" charset="0"/>
                        <a:ea typeface="Cambria Math" panose="02040503050406030204" pitchFamily="18" charset="0"/>
                      </a:rPr>
                      <m:t>)</m:t>
                    </m:r>
                  </m:oMath>
                </a14:m>
                <a:endParaRPr lang="en-US" sz="1200" dirty="0">
                  <a:solidFill>
                    <a:schemeClr val="tx1"/>
                  </a:solidFill>
                </a:endParaRPr>
              </a:p>
              <a:p>
                <a:pPr algn="ctr"/>
                <a:endParaRPr lang="en-US" dirty="0"/>
              </a:p>
              <a:p>
                <a:pPr algn="ctr"/>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1573876" y="4338492"/>
                <a:ext cx="1650435" cy="702957"/>
              </a:xfrm>
              <a:prstGeom prst="rect">
                <a:avLst/>
              </a:prstGeom>
              <a:blipFill>
                <a:blip r:embed="rId4"/>
                <a:stretch>
                  <a:fillRect t="-8547"/>
                </a:stretch>
              </a:blipFill>
            </p:spPr>
            <p:txBody>
              <a:bodyPr/>
              <a:lstStyle/>
              <a:p>
                <a:r>
                  <a:rPr lang="fa-IR">
                    <a:noFill/>
                  </a:rPr>
                  <a:t> </a:t>
                </a:r>
              </a:p>
            </p:txBody>
          </p:sp>
        </mc:Fallback>
      </mc:AlternateContent>
      <p:sp>
        <p:nvSpPr>
          <p:cNvPr id="31" name="Rectangle 30"/>
          <p:cNvSpPr/>
          <p:nvPr/>
        </p:nvSpPr>
        <p:spPr>
          <a:xfrm>
            <a:off x="988991" y="5200880"/>
            <a:ext cx="2820203" cy="510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TD(0)</a:t>
            </a:r>
          </a:p>
        </p:txBody>
      </p:sp>
      <p:cxnSp>
        <p:nvCxnSpPr>
          <p:cNvPr id="33" name="Straight Arrow Connector 32"/>
          <p:cNvCxnSpPr>
            <a:stCxn id="30" idx="2"/>
            <a:endCxn id="31" idx="0"/>
          </p:cNvCxnSpPr>
          <p:nvPr/>
        </p:nvCxnSpPr>
        <p:spPr>
          <a:xfrm flipH="1">
            <a:off x="2399093" y="5041449"/>
            <a:ext cx="1" cy="159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687063" y="4509114"/>
            <a:ext cx="2502569" cy="635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wait until end of episode for updating our states values </a:t>
            </a:r>
          </a:p>
        </p:txBody>
      </p:sp>
      <p:sp>
        <p:nvSpPr>
          <p:cNvPr id="37" name="Down Arrow 36"/>
          <p:cNvSpPr/>
          <p:nvPr/>
        </p:nvSpPr>
        <p:spPr>
          <a:xfrm>
            <a:off x="5721778" y="5315898"/>
            <a:ext cx="433137" cy="555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269390" y="6043375"/>
            <a:ext cx="1337912" cy="6532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Similar to MC</a:t>
            </a:r>
          </a:p>
        </p:txBody>
      </p:sp>
      <p:sp>
        <p:nvSpPr>
          <p:cNvPr id="4" name="Rectangle: Rounded Corners 3">
            <a:extLst>
              <a:ext uri="{FF2B5EF4-FFF2-40B4-BE49-F238E27FC236}">
                <a16:creationId xmlns:a16="http://schemas.microsoft.com/office/drawing/2014/main" id="{C10BAFFF-86E0-4124-BC5F-2D9B3C3D7F21}"/>
              </a:ext>
            </a:extLst>
          </p:cNvPr>
          <p:cNvSpPr/>
          <p:nvPr/>
        </p:nvSpPr>
        <p:spPr>
          <a:xfrm>
            <a:off x="5115388" y="3109243"/>
            <a:ext cx="1645920" cy="8114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Forward view</a:t>
            </a:r>
            <a:endParaRPr lang="fa-IR" dirty="0"/>
          </a:p>
        </p:txBody>
      </p:sp>
      <p:sp>
        <p:nvSpPr>
          <p:cNvPr id="7" name="Arrow: Down 6">
            <a:extLst>
              <a:ext uri="{FF2B5EF4-FFF2-40B4-BE49-F238E27FC236}">
                <a16:creationId xmlns:a16="http://schemas.microsoft.com/office/drawing/2014/main" id="{3523F1AA-DB6C-4149-AA37-2E81365DC0FF}"/>
              </a:ext>
            </a:extLst>
          </p:cNvPr>
          <p:cNvSpPr/>
          <p:nvPr/>
        </p:nvSpPr>
        <p:spPr>
          <a:xfrm>
            <a:off x="5785141" y="3964422"/>
            <a:ext cx="310859" cy="4396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20" name="Connector: Elbow 19">
            <a:extLst>
              <a:ext uri="{FF2B5EF4-FFF2-40B4-BE49-F238E27FC236}">
                <a16:creationId xmlns:a16="http://schemas.microsoft.com/office/drawing/2014/main" id="{17CFFBA8-26B9-4CE8-8134-E00034F279E8}"/>
              </a:ext>
            </a:extLst>
          </p:cNvPr>
          <p:cNvCxnSpPr>
            <a:stCxn id="12" idx="3"/>
            <a:endCxn id="14" idx="1"/>
          </p:cNvCxnSpPr>
          <p:nvPr/>
        </p:nvCxnSpPr>
        <p:spPr>
          <a:xfrm flipV="1">
            <a:off x="2160869" y="3550628"/>
            <a:ext cx="476451" cy="1270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B9B732A-5DEF-47B9-A212-BE2F4DBF5F1D}"/>
              </a:ext>
            </a:extLst>
          </p:cNvPr>
          <p:cNvCxnSpPr>
            <a:stCxn id="5" idx="4"/>
            <a:endCxn id="4" idx="0"/>
          </p:cNvCxnSpPr>
          <p:nvPr/>
        </p:nvCxnSpPr>
        <p:spPr>
          <a:xfrm rot="5400000">
            <a:off x="5755974" y="2926867"/>
            <a:ext cx="36475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090B5C4-AAAC-4461-A751-96360CAF17B8}"/>
              </a:ext>
            </a:extLst>
          </p:cNvPr>
          <p:cNvSpPr/>
          <p:nvPr/>
        </p:nvSpPr>
        <p:spPr>
          <a:xfrm>
            <a:off x="8818347" y="2059806"/>
            <a:ext cx="1472665" cy="617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Math" panose="02040503050406030204" pitchFamily="18" charset="0"/>
                <a:ea typeface="Cambria Math" panose="02040503050406030204" pitchFamily="18" charset="0"/>
              </a:rPr>
              <a:t>𝜆=1</a:t>
            </a:r>
            <a:endParaRPr lang="en-US" dirty="0"/>
          </a:p>
        </p:txBody>
      </p:sp>
      <p:sp>
        <p:nvSpPr>
          <p:cNvPr id="40" name="Rectangle 39">
            <a:extLst>
              <a:ext uri="{FF2B5EF4-FFF2-40B4-BE49-F238E27FC236}">
                <a16:creationId xmlns:a16="http://schemas.microsoft.com/office/drawing/2014/main" id="{DE76D13A-8F12-4E31-B045-3BF91258FE3C}"/>
              </a:ext>
            </a:extLst>
          </p:cNvPr>
          <p:cNvSpPr/>
          <p:nvPr/>
        </p:nvSpPr>
        <p:spPr>
          <a:xfrm>
            <a:off x="7485539" y="4414737"/>
            <a:ext cx="2502569" cy="555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each step we update all states value </a:t>
            </a:r>
          </a:p>
        </p:txBody>
      </p:sp>
      <p:sp>
        <p:nvSpPr>
          <p:cNvPr id="41" name="Down Arrow 36">
            <a:extLst>
              <a:ext uri="{FF2B5EF4-FFF2-40B4-BE49-F238E27FC236}">
                <a16:creationId xmlns:a16="http://schemas.microsoft.com/office/drawing/2014/main" id="{B229D520-258F-439A-9990-6D5BEE869B37}"/>
              </a:ext>
            </a:extLst>
          </p:cNvPr>
          <p:cNvSpPr/>
          <p:nvPr/>
        </p:nvSpPr>
        <p:spPr>
          <a:xfrm>
            <a:off x="9338109" y="5248687"/>
            <a:ext cx="433137" cy="555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AFB6B7A-10EE-4378-AA0F-D78346C8B704}"/>
              </a:ext>
            </a:extLst>
          </p:cNvPr>
          <p:cNvSpPr/>
          <p:nvPr/>
        </p:nvSpPr>
        <p:spPr>
          <a:xfrm>
            <a:off x="8885721" y="5976164"/>
            <a:ext cx="1337912" cy="6532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TD(1)</a:t>
            </a:r>
          </a:p>
        </p:txBody>
      </p:sp>
      <p:sp>
        <p:nvSpPr>
          <p:cNvPr id="43" name="Rectangle: Rounded Corners 42">
            <a:extLst>
              <a:ext uri="{FF2B5EF4-FFF2-40B4-BE49-F238E27FC236}">
                <a16:creationId xmlns:a16="http://schemas.microsoft.com/office/drawing/2014/main" id="{8BD0020A-5D77-4979-9F78-1BB82CE77235}"/>
              </a:ext>
            </a:extLst>
          </p:cNvPr>
          <p:cNvSpPr/>
          <p:nvPr/>
        </p:nvSpPr>
        <p:spPr>
          <a:xfrm>
            <a:off x="8731719" y="3042032"/>
            <a:ext cx="1645920" cy="8114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backward view</a:t>
            </a:r>
            <a:endParaRPr lang="fa-IR" dirty="0"/>
          </a:p>
        </p:txBody>
      </p:sp>
      <p:sp>
        <p:nvSpPr>
          <p:cNvPr id="44" name="Arrow: Down 43">
            <a:extLst>
              <a:ext uri="{FF2B5EF4-FFF2-40B4-BE49-F238E27FC236}">
                <a16:creationId xmlns:a16="http://schemas.microsoft.com/office/drawing/2014/main" id="{68AB88BC-50F8-4A23-8A74-4BD3211A2CF5}"/>
              </a:ext>
            </a:extLst>
          </p:cNvPr>
          <p:cNvSpPr/>
          <p:nvPr/>
        </p:nvSpPr>
        <p:spPr>
          <a:xfrm>
            <a:off x="9401472" y="3897211"/>
            <a:ext cx="310859" cy="4396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45" name="Connector: Elbow 44">
            <a:extLst>
              <a:ext uri="{FF2B5EF4-FFF2-40B4-BE49-F238E27FC236}">
                <a16:creationId xmlns:a16="http://schemas.microsoft.com/office/drawing/2014/main" id="{D7E3F477-C8EB-4037-BC0C-F03F11E0FE99}"/>
              </a:ext>
            </a:extLst>
          </p:cNvPr>
          <p:cNvCxnSpPr>
            <a:stCxn id="39" idx="4"/>
            <a:endCxn id="43" idx="0"/>
          </p:cNvCxnSpPr>
          <p:nvPr/>
        </p:nvCxnSpPr>
        <p:spPr>
          <a:xfrm rot="5400000">
            <a:off x="9372305" y="2859656"/>
            <a:ext cx="36475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E5DE40E-C795-40F2-B8F6-38146596C196}"/>
              </a:ext>
            </a:extLst>
          </p:cNvPr>
          <p:cNvCxnSpPr>
            <a:stCxn id="2" idx="4"/>
            <a:endCxn id="39" idx="0"/>
          </p:cNvCxnSpPr>
          <p:nvPr/>
        </p:nvCxnSpPr>
        <p:spPr>
          <a:xfrm rot="16200000" flipH="1">
            <a:off x="7470008" y="-24866"/>
            <a:ext cx="721894" cy="34474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704C9CD-D169-4B4D-A29A-7ECA9E36CAE9}"/>
                  </a:ext>
                </a:extLst>
              </p:cNvPr>
              <p:cNvSpPr/>
              <p:nvPr/>
            </p:nvSpPr>
            <p:spPr>
              <a:xfrm>
                <a:off x="10313073" y="4509114"/>
                <a:ext cx="1779871" cy="8828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i="1" dirty="0">
                  <a:solidFill>
                    <a:schemeClr val="tx1"/>
                  </a:solidFill>
                  <a:latin typeface="Cambria Math" panose="02040503050406030204" pitchFamily="18" charset="0"/>
                  <a:ea typeface="Cambria Math" panose="02040503050406030204" pitchFamily="18" charset="0"/>
                </a:endParaRPr>
              </a:p>
              <a:p>
                <a:pPr algn="ctr"/>
                <a:r>
                  <a:rPr lang="en-US" sz="1100" i="1" dirty="0">
                    <a:solidFill>
                      <a:schemeClr val="tx1"/>
                    </a:solidFill>
                    <a:latin typeface="Cambria Math" panose="02040503050406030204" pitchFamily="18" charset="0"/>
                    <a:ea typeface="Cambria Math" panose="02040503050406030204" pitchFamily="18" charset="0"/>
                  </a:rPr>
                  <a:t>Eligibility trace</a:t>
                </a:r>
              </a:p>
              <a:p>
                <a:pPr algn="ctr"/>
                <a:endParaRPr lang="en-US" sz="1100" i="1" dirty="0">
                  <a:solidFill>
                    <a:schemeClr val="tx1"/>
                  </a:solidFill>
                  <a:latin typeface="Cambria Math" panose="02040503050406030204" pitchFamily="18" charset="0"/>
                  <a:ea typeface="Cambria Math" panose="02040503050406030204" pitchFamily="18" charset="0"/>
                </a:endParaRPr>
              </a:p>
              <a:p>
                <a:pPr algn="ctr"/>
                <a14:m>
                  <m:oMath xmlns:m="http://schemas.openxmlformats.org/officeDocument/2006/math">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𝐸</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𝑠</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𝛾𝜆</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𝐸</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d>
                      <m:dPr>
                        <m:ctrlPr>
                          <a:rPr lang="en-US" sz="1000" i="1">
                            <a:solidFill>
                              <a:schemeClr val="tx1"/>
                            </a:solidFill>
                            <a:latin typeface="Cambria Math" panose="02040503050406030204" pitchFamily="18" charset="0"/>
                            <a:ea typeface="Cambria Math" panose="02040503050406030204" pitchFamily="18" charset="0"/>
                          </a:rPr>
                        </m:ctrlPr>
                      </m:dPr>
                      <m:e>
                        <m:r>
                          <a:rPr lang="en-US" sz="1000" i="1">
                            <a:solidFill>
                              <a:schemeClr val="tx1"/>
                            </a:solidFill>
                            <a:latin typeface="Cambria Math" panose="02040503050406030204" pitchFamily="18" charset="0"/>
                            <a:ea typeface="Cambria Math" panose="02040503050406030204" pitchFamily="18" charset="0"/>
                          </a:rPr>
                          <m:t>𝑠</m:t>
                        </m:r>
                      </m:e>
                    </m:d>
                  </m:oMath>
                </a14:m>
                <a:r>
                  <a:rPr lang="en-US" sz="1000" i="1" dirty="0">
                    <a:solidFill>
                      <a:schemeClr val="tx1"/>
                    </a:solidFill>
                    <a:latin typeface="Cambria Math" panose="02040503050406030204" pitchFamily="18" charset="0"/>
                    <a:ea typeface="Cambria Math" panose="02040503050406030204" pitchFamily="18" charset="0"/>
                  </a:rPr>
                  <a:t>+1</a:t>
                </a:r>
                <a:r>
                  <a:rPr lang="en-US" sz="1000" dirty="0">
                    <a:solidFill>
                      <a:schemeClr val="tx1"/>
                    </a:solidFill>
                  </a:rPr>
                  <a:t>(</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𝑆</m:t>
                        </m:r>
                      </m:e>
                      <m:sub>
                        <m:r>
                          <a:rPr lang="en-US" sz="1000" i="1">
                            <a:solidFill>
                              <a:schemeClr val="tx1"/>
                            </a:solidFill>
                            <a:latin typeface="Cambria Math" panose="02040503050406030204" pitchFamily="18" charset="0"/>
                          </a:rPr>
                          <m:t>𝑡</m:t>
                        </m:r>
                      </m:sub>
                    </m:sSub>
                    <m:r>
                      <a:rPr lang="en-US" sz="1000" i="1">
                        <a:solidFill>
                          <a:schemeClr val="tx1"/>
                        </a:solidFill>
                        <a:latin typeface="Cambria Math" panose="02040503050406030204" pitchFamily="18" charset="0"/>
                      </a:rPr>
                      <m:t>=</m:t>
                    </m:r>
                    <m:r>
                      <a:rPr lang="en-US" sz="1000" i="1">
                        <a:solidFill>
                          <a:schemeClr val="tx1"/>
                        </a:solidFill>
                        <a:latin typeface="Cambria Math" panose="02040503050406030204" pitchFamily="18" charset="0"/>
                      </a:rPr>
                      <m:t>𝑠</m:t>
                    </m:r>
                    <m:r>
                      <a:rPr lang="en-US" sz="1000" i="1">
                        <a:solidFill>
                          <a:schemeClr val="tx1"/>
                        </a:solidFill>
                        <a:latin typeface="Cambria Math" panose="02040503050406030204" pitchFamily="18" charset="0"/>
                      </a:rPr>
                      <m:t>)</m:t>
                    </m:r>
                  </m:oMath>
                </a14:m>
                <a:endParaRPr lang="en-US" sz="1200" dirty="0">
                  <a:solidFill>
                    <a:schemeClr val="tx1"/>
                  </a:solidFill>
                </a:endParaRPr>
              </a:p>
              <a:p>
                <a:pPr algn="ctr"/>
                <a:endParaRPr lang="en-US" sz="1100" i="1" dirty="0">
                  <a:solidFill>
                    <a:schemeClr val="tx1"/>
                  </a:solidFill>
                  <a:latin typeface="Cambria Math" panose="02040503050406030204" pitchFamily="18" charset="0"/>
                  <a:ea typeface="Cambria Math" panose="02040503050406030204" pitchFamily="18" charset="0"/>
                </a:endParaRPr>
              </a:p>
              <a:p>
                <a:pPr algn="ctr"/>
                <a:endParaRPr lang="en-US" sz="11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46" name="Rectangle 45">
                <a:extLst>
                  <a:ext uri="{FF2B5EF4-FFF2-40B4-BE49-F238E27FC236}">
                    <a16:creationId xmlns:a16="http://schemas.microsoft.com/office/drawing/2014/main" id="{F704C9CD-D169-4B4D-A29A-7ECA9E36CAE9}"/>
                  </a:ext>
                </a:extLst>
              </p:cNvPr>
              <p:cNvSpPr>
                <a:spLocks noRot="1" noChangeAspect="1" noMove="1" noResize="1" noEditPoints="1" noAdjustHandles="1" noChangeArrowheads="1" noChangeShapeType="1" noTextEdit="1"/>
              </p:cNvSpPr>
              <p:nvPr/>
            </p:nvSpPr>
            <p:spPr>
              <a:xfrm>
                <a:off x="10313073" y="4509114"/>
                <a:ext cx="1779871" cy="882820"/>
              </a:xfrm>
              <a:prstGeom prst="rect">
                <a:avLst/>
              </a:prstGeom>
              <a:blipFill>
                <a:blip r:embed="rId5"/>
                <a:stretch>
                  <a:fillRect/>
                </a:stretch>
              </a:blipFill>
            </p:spPr>
            <p:txBody>
              <a:bodyPr/>
              <a:lstStyle/>
              <a:p>
                <a:r>
                  <a:rPr lang="fa-IR">
                    <a:noFill/>
                  </a:rPr>
                  <a:t> </a:t>
                </a:r>
              </a:p>
            </p:txBody>
          </p:sp>
        </mc:Fallback>
      </mc:AlternateContent>
      <p:cxnSp>
        <p:nvCxnSpPr>
          <p:cNvPr id="34" name="Connector: Elbow 33">
            <a:extLst>
              <a:ext uri="{FF2B5EF4-FFF2-40B4-BE49-F238E27FC236}">
                <a16:creationId xmlns:a16="http://schemas.microsoft.com/office/drawing/2014/main" id="{51C81A9F-9A46-486E-BA6E-44361E5286AB}"/>
              </a:ext>
            </a:extLst>
          </p:cNvPr>
          <p:cNvCxnSpPr>
            <a:stCxn id="40" idx="3"/>
            <a:endCxn id="46" idx="1"/>
          </p:cNvCxnSpPr>
          <p:nvPr/>
        </p:nvCxnSpPr>
        <p:spPr>
          <a:xfrm>
            <a:off x="9988108" y="4692717"/>
            <a:ext cx="324965" cy="2578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Arrow: Right 46">
            <a:extLst>
              <a:ext uri="{FF2B5EF4-FFF2-40B4-BE49-F238E27FC236}">
                <a16:creationId xmlns:a16="http://schemas.microsoft.com/office/drawing/2014/main" id="{996CC031-D68C-42C5-9759-892461DDF041}"/>
              </a:ext>
            </a:extLst>
          </p:cNvPr>
          <p:cNvSpPr/>
          <p:nvPr/>
        </p:nvSpPr>
        <p:spPr>
          <a:xfrm rot="16200000">
            <a:off x="9840454" y="2692255"/>
            <a:ext cx="2817007" cy="364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8" name="Rectangle: Rounded Corners 47">
            <a:extLst>
              <a:ext uri="{FF2B5EF4-FFF2-40B4-BE49-F238E27FC236}">
                <a16:creationId xmlns:a16="http://schemas.microsoft.com/office/drawing/2014/main" id="{84FB6868-AFA5-4D3F-9714-905D96F2E673}"/>
              </a:ext>
            </a:extLst>
          </p:cNvPr>
          <p:cNvSpPr/>
          <p:nvPr/>
        </p:nvSpPr>
        <p:spPr>
          <a:xfrm>
            <a:off x="7912360" y="317634"/>
            <a:ext cx="3965510" cy="90292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rPr>
              <a:t>This method add more learning to states that are visited multiple time un episode with eligibility traces</a:t>
            </a:r>
            <a:endParaRPr lang="fa-IR" sz="1200" dirty="0">
              <a:solidFill>
                <a:schemeClr val="tx1"/>
              </a:solidFill>
            </a:endParaRPr>
          </a:p>
        </p:txBody>
      </p:sp>
    </p:spTree>
    <p:extLst>
      <p:ext uri="{BB962C8B-B14F-4D97-AF65-F5344CB8AC3E}">
        <p14:creationId xmlns:p14="http://schemas.microsoft.com/office/powerpoint/2010/main" val="1711536295"/>
      </p:ext>
    </p:extLst>
  </p:cSld>
  <p:clrMapOvr>
    <a:masterClrMapping/>
  </p:clrMapOvr>
  <p:transition spd="slow">
    <p:circl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97A277-EE13-46E4-A7DB-38F13D648348}"/>
              </a:ext>
            </a:extLst>
          </p:cNvPr>
          <p:cNvSpPr/>
          <p:nvPr/>
        </p:nvSpPr>
        <p:spPr>
          <a:xfrm>
            <a:off x="4647303" y="258184"/>
            <a:ext cx="2571078" cy="104349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TD(1) backward</a:t>
            </a:r>
            <a:endParaRPr lang="fa-IR" dirty="0"/>
          </a:p>
        </p:txBody>
      </p:sp>
      <p:pic>
        <p:nvPicPr>
          <p:cNvPr id="6" name="Picture 5">
            <a:extLst>
              <a:ext uri="{FF2B5EF4-FFF2-40B4-BE49-F238E27FC236}">
                <a16:creationId xmlns:a16="http://schemas.microsoft.com/office/drawing/2014/main" id="{E9EF3569-3B97-477F-88D4-761E4503F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548" y="1545547"/>
            <a:ext cx="5195943" cy="2553116"/>
          </a:xfrm>
          <a:prstGeom prst="rect">
            <a:avLst/>
          </a:prstGeom>
        </p:spPr>
      </p:pic>
      <p:pic>
        <p:nvPicPr>
          <p:cNvPr id="8" name="Picture 7">
            <a:extLst>
              <a:ext uri="{FF2B5EF4-FFF2-40B4-BE49-F238E27FC236}">
                <a16:creationId xmlns:a16="http://schemas.microsoft.com/office/drawing/2014/main" id="{65C1225E-3637-47BB-830D-562A3F786E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504" y="3575781"/>
            <a:ext cx="5782310" cy="3024035"/>
          </a:xfrm>
          <a:prstGeom prst="rect">
            <a:avLst/>
          </a:prstGeom>
        </p:spPr>
      </p:pic>
      <p:cxnSp>
        <p:nvCxnSpPr>
          <p:cNvPr id="10" name="Connector: Elbow 9">
            <a:extLst>
              <a:ext uri="{FF2B5EF4-FFF2-40B4-BE49-F238E27FC236}">
                <a16:creationId xmlns:a16="http://schemas.microsoft.com/office/drawing/2014/main" id="{EB3BFF53-3C09-4A51-98DB-580AFD0E8114}"/>
              </a:ext>
            </a:extLst>
          </p:cNvPr>
          <p:cNvCxnSpPr>
            <a:stCxn id="6" idx="2"/>
            <a:endCxn id="8" idx="1"/>
          </p:cNvCxnSpPr>
          <p:nvPr/>
        </p:nvCxnSpPr>
        <p:spPr>
          <a:xfrm rot="16200000" flipH="1">
            <a:off x="3912444" y="3203739"/>
            <a:ext cx="989136" cy="27789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Arrow: Right 11">
            <a:extLst>
              <a:ext uri="{FF2B5EF4-FFF2-40B4-BE49-F238E27FC236}">
                <a16:creationId xmlns:a16="http://schemas.microsoft.com/office/drawing/2014/main" id="{E6B0B3FF-F99C-405C-B801-4D66DA2BEFC6}"/>
              </a:ext>
            </a:extLst>
          </p:cNvPr>
          <p:cNvSpPr/>
          <p:nvPr/>
        </p:nvSpPr>
        <p:spPr>
          <a:xfrm>
            <a:off x="11682805" y="4813478"/>
            <a:ext cx="509195" cy="5486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719700529"/>
      </p:ext>
    </p:extLst>
  </p:cSld>
  <p:clrMapOvr>
    <a:masterClrMapping/>
  </p:clrMapOvr>
  <p:transition spd="slow">
    <p:circl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20E17-7938-477D-80BC-16B984006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0" y="163363"/>
            <a:ext cx="6022250" cy="2698171"/>
          </a:xfrm>
          <a:prstGeom prst="rect">
            <a:avLst/>
          </a:prstGeom>
        </p:spPr>
      </p:pic>
      <p:pic>
        <p:nvPicPr>
          <p:cNvPr id="5" name="Picture 4">
            <a:extLst>
              <a:ext uri="{FF2B5EF4-FFF2-40B4-BE49-F238E27FC236}">
                <a16:creationId xmlns:a16="http://schemas.microsoft.com/office/drawing/2014/main" id="{E706D544-89B0-4880-A823-4716FA358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064" y="3284986"/>
            <a:ext cx="6823934" cy="3266115"/>
          </a:xfrm>
          <a:prstGeom prst="rect">
            <a:avLst/>
          </a:prstGeom>
        </p:spPr>
      </p:pic>
      <p:cxnSp>
        <p:nvCxnSpPr>
          <p:cNvPr id="7" name="Connector: Elbow 6">
            <a:extLst>
              <a:ext uri="{FF2B5EF4-FFF2-40B4-BE49-F238E27FC236}">
                <a16:creationId xmlns:a16="http://schemas.microsoft.com/office/drawing/2014/main" id="{AD756250-42A0-4053-A9AA-D16C99AE349F}"/>
              </a:ext>
            </a:extLst>
          </p:cNvPr>
          <p:cNvCxnSpPr>
            <a:stCxn id="3" idx="2"/>
            <a:endCxn id="5" idx="1"/>
          </p:cNvCxnSpPr>
          <p:nvPr/>
        </p:nvCxnSpPr>
        <p:spPr>
          <a:xfrm rot="16200000" flipH="1">
            <a:off x="3096794" y="3001774"/>
            <a:ext cx="2056510" cy="17760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873739"/>
      </p:ext>
    </p:extLst>
  </p:cSld>
  <p:clrMapOvr>
    <a:masterClrMapping/>
  </p:clrMapOvr>
  <p:transition spd="slow">
    <p:circl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8EB0FE2-9F44-4CB4-87F7-B342B854B7A3}"/>
              </a:ext>
            </a:extLst>
          </p:cNvPr>
          <p:cNvSpPr/>
          <p:nvPr/>
        </p:nvSpPr>
        <p:spPr>
          <a:xfrm>
            <a:off x="4808669" y="376517"/>
            <a:ext cx="2194560" cy="9789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TD(0) vs TD(1)</a:t>
            </a:r>
            <a:endParaRPr lang="fa-IR" dirty="0"/>
          </a:p>
        </p:txBody>
      </p:sp>
      <p:sp>
        <p:nvSpPr>
          <p:cNvPr id="3" name="Rectangle: Rounded Corners 2">
            <a:extLst>
              <a:ext uri="{FF2B5EF4-FFF2-40B4-BE49-F238E27FC236}">
                <a16:creationId xmlns:a16="http://schemas.microsoft.com/office/drawing/2014/main" id="{CE71D00D-B381-4870-A595-5D13016AAF71}"/>
              </a:ext>
            </a:extLst>
          </p:cNvPr>
          <p:cNvSpPr/>
          <p:nvPr/>
        </p:nvSpPr>
        <p:spPr>
          <a:xfrm>
            <a:off x="1920239" y="2396266"/>
            <a:ext cx="1269402" cy="548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TD(1)</a:t>
            </a:r>
            <a:endParaRPr lang="fa-IR" dirty="0">
              <a:solidFill>
                <a:schemeClr val="tx1"/>
              </a:solidFill>
            </a:endParaRPr>
          </a:p>
        </p:txBody>
      </p:sp>
      <p:sp>
        <p:nvSpPr>
          <p:cNvPr id="4" name="Rectangle: Rounded Corners 3">
            <a:extLst>
              <a:ext uri="{FF2B5EF4-FFF2-40B4-BE49-F238E27FC236}">
                <a16:creationId xmlns:a16="http://schemas.microsoft.com/office/drawing/2014/main" id="{BA752D64-EF9E-41FB-A848-CE4001EFA637}"/>
              </a:ext>
            </a:extLst>
          </p:cNvPr>
          <p:cNvSpPr/>
          <p:nvPr/>
        </p:nvSpPr>
        <p:spPr>
          <a:xfrm>
            <a:off x="925156" y="3181575"/>
            <a:ext cx="3259567" cy="7315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Forward view</a:t>
            </a:r>
            <a:endParaRPr lang="fa-IR" dirty="0"/>
          </a:p>
        </p:txBody>
      </p:sp>
      <p:sp>
        <p:nvSpPr>
          <p:cNvPr id="5" name="Rectangle: Rounded Corners 4">
            <a:extLst>
              <a:ext uri="{FF2B5EF4-FFF2-40B4-BE49-F238E27FC236}">
                <a16:creationId xmlns:a16="http://schemas.microsoft.com/office/drawing/2014/main" id="{76868657-F003-416E-B267-E73D069DC4B5}"/>
              </a:ext>
            </a:extLst>
          </p:cNvPr>
          <p:cNvSpPr/>
          <p:nvPr/>
        </p:nvSpPr>
        <p:spPr>
          <a:xfrm>
            <a:off x="1796528" y="4173969"/>
            <a:ext cx="1511448" cy="8283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Monte </a:t>
            </a:r>
            <a:r>
              <a:rPr lang="en-US" dirty="0" err="1"/>
              <a:t>carlo</a:t>
            </a:r>
            <a:endParaRPr lang="fa-IR" dirty="0"/>
          </a:p>
        </p:txBody>
      </p:sp>
      <p:sp>
        <p:nvSpPr>
          <p:cNvPr id="6" name="Rectangle: Rounded Corners 5">
            <a:extLst>
              <a:ext uri="{FF2B5EF4-FFF2-40B4-BE49-F238E27FC236}">
                <a16:creationId xmlns:a16="http://schemas.microsoft.com/office/drawing/2014/main" id="{21908518-3E21-407B-BA50-2C01382842CA}"/>
              </a:ext>
            </a:extLst>
          </p:cNvPr>
          <p:cNvSpPr/>
          <p:nvPr/>
        </p:nvSpPr>
        <p:spPr>
          <a:xfrm>
            <a:off x="204395" y="5271247"/>
            <a:ext cx="4927003" cy="135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Not sample efficient</a:t>
            </a:r>
            <a:endParaRPr lang="fa-IR" dirty="0"/>
          </a:p>
        </p:txBody>
      </p:sp>
      <p:cxnSp>
        <p:nvCxnSpPr>
          <p:cNvPr id="8" name="Connector: Elbow 7">
            <a:extLst>
              <a:ext uri="{FF2B5EF4-FFF2-40B4-BE49-F238E27FC236}">
                <a16:creationId xmlns:a16="http://schemas.microsoft.com/office/drawing/2014/main" id="{D04E5668-CAE4-463C-B532-1AACF0C5F427}"/>
              </a:ext>
            </a:extLst>
          </p:cNvPr>
          <p:cNvCxnSpPr>
            <a:endCxn id="3" idx="0"/>
          </p:cNvCxnSpPr>
          <p:nvPr/>
        </p:nvCxnSpPr>
        <p:spPr>
          <a:xfrm rot="10800000" flipV="1">
            <a:off x="2554940" y="860612"/>
            <a:ext cx="2135394" cy="15356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6ADA778-8209-4E6A-BABA-78721BA2E387}"/>
              </a:ext>
            </a:extLst>
          </p:cNvPr>
          <p:cNvSpPr/>
          <p:nvPr/>
        </p:nvSpPr>
        <p:spPr>
          <a:xfrm>
            <a:off x="8849961" y="2396266"/>
            <a:ext cx="1269402" cy="548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TD(1)</a:t>
            </a:r>
            <a:endParaRPr lang="fa-IR" dirty="0">
              <a:solidFill>
                <a:schemeClr val="tx1"/>
              </a:solidFill>
            </a:endParaRPr>
          </a:p>
        </p:txBody>
      </p:sp>
      <p:sp>
        <p:nvSpPr>
          <p:cNvPr id="10" name="Rectangle: Rounded Corners 9">
            <a:extLst>
              <a:ext uri="{FF2B5EF4-FFF2-40B4-BE49-F238E27FC236}">
                <a16:creationId xmlns:a16="http://schemas.microsoft.com/office/drawing/2014/main" id="{AC9950E9-D97B-4B2B-B7A1-9FD068413990}"/>
              </a:ext>
            </a:extLst>
          </p:cNvPr>
          <p:cNvSpPr/>
          <p:nvPr/>
        </p:nvSpPr>
        <p:spPr>
          <a:xfrm>
            <a:off x="7854878" y="3181575"/>
            <a:ext cx="3259567" cy="7315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backward view</a:t>
            </a:r>
            <a:endParaRPr lang="fa-IR" dirty="0"/>
          </a:p>
        </p:txBody>
      </p:sp>
      <p:sp>
        <p:nvSpPr>
          <p:cNvPr id="11" name="Rectangle: Rounded Corners 10">
            <a:extLst>
              <a:ext uri="{FF2B5EF4-FFF2-40B4-BE49-F238E27FC236}">
                <a16:creationId xmlns:a16="http://schemas.microsoft.com/office/drawing/2014/main" id="{0B14C782-4AED-4543-8716-7E984A0A629A}"/>
              </a:ext>
            </a:extLst>
          </p:cNvPr>
          <p:cNvSpPr/>
          <p:nvPr/>
        </p:nvSpPr>
        <p:spPr>
          <a:xfrm>
            <a:off x="8177609" y="4173969"/>
            <a:ext cx="2388195" cy="8283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Monte </a:t>
            </a:r>
            <a:r>
              <a:rPr lang="en-US" dirty="0" err="1"/>
              <a:t>carlo</a:t>
            </a:r>
            <a:r>
              <a:rPr lang="en-US" dirty="0"/>
              <a:t> with eligibility traces</a:t>
            </a:r>
            <a:endParaRPr lang="fa-IR" dirty="0"/>
          </a:p>
        </p:txBody>
      </p:sp>
      <p:sp>
        <p:nvSpPr>
          <p:cNvPr id="12" name="Rectangle: Rounded Corners 11">
            <a:extLst>
              <a:ext uri="{FF2B5EF4-FFF2-40B4-BE49-F238E27FC236}">
                <a16:creationId xmlns:a16="http://schemas.microsoft.com/office/drawing/2014/main" id="{18C6726F-B584-43C3-9B34-DE4E2EFD60BC}"/>
              </a:ext>
            </a:extLst>
          </p:cNvPr>
          <p:cNvSpPr/>
          <p:nvPr/>
        </p:nvSpPr>
        <p:spPr>
          <a:xfrm>
            <a:off x="7134117" y="5271247"/>
            <a:ext cx="4927003" cy="135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Not sample efficient</a:t>
            </a:r>
            <a:endParaRPr lang="fa-IR" dirty="0"/>
          </a:p>
        </p:txBody>
      </p:sp>
      <p:cxnSp>
        <p:nvCxnSpPr>
          <p:cNvPr id="14" name="Connector: Elbow 13">
            <a:extLst>
              <a:ext uri="{FF2B5EF4-FFF2-40B4-BE49-F238E27FC236}">
                <a16:creationId xmlns:a16="http://schemas.microsoft.com/office/drawing/2014/main" id="{7E10E5AD-FE8B-49B8-867B-2F4BB16473CA}"/>
              </a:ext>
            </a:extLst>
          </p:cNvPr>
          <p:cNvCxnSpPr>
            <a:stCxn id="2" idx="6"/>
            <a:endCxn id="9" idx="0"/>
          </p:cNvCxnSpPr>
          <p:nvPr/>
        </p:nvCxnSpPr>
        <p:spPr>
          <a:xfrm>
            <a:off x="7003229" y="865990"/>
            <a:ext cx="2481433" cy="153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88087CD-F3D2-4CEA-9D93-CAE550B9BBF5}"/>
              </a:ext>
            </a:extLst>
          </p:cNvPr>
          <p:cNvCxnSpPr>
            <a:stCxn id="2" idx="4"/>
          </p:cNvCxnSpPr>
          <p:nvPr/>
        </p:nvCxnSpPr>
        <p:spPr>
          <a:xfrm flipH="1">
            <a:off x="5895191" y="1355463"/>
            <a:ext cx="10758" cy="80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D21F707-9469-463A-A125-AD2C1706E048}"/>
              </a:ext>
            </a:extLst>
          </p:cNvPr>
          <p:cNvSpPr/>
          <p:nvPr/>
        </p:nvSpPr>
        <p:spPr>
          <a:xfrm>
            <a:off x="5260490" y="2396266"/>
            <a:ext cx="1269402" cy="548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TD(0)</a:t>
            </a:r>
            <a:endParaRPr lang="fa-IR" dirty="0">
              <a:solidFill>
                <a:schemeClr val="tx1"/>
              </a:solidFill>
            </a:endParaRPr>
          </a:p>
        </p:txBody>
      </p:sp>
      <p:cxnSp>
        <p:nvCxnSpPr>
          <p:cNvPr id="19" name="Connector: Elbow 18">
            <a:extLst>
              <a:ext uri="{FF2B5EF4-FFF2-40B4-BE49-F238E27FC236}">
                <a16:creationId xmlns:a16="http://schemas.microsoft.com/office/drawing/2014/main" id="{60919980-1797-4A0E-B047-A67506EFB793}"/>
              </a:ext>
            </a:extLst>
          </p:cNvPr>
          <p:cNvCxnSpPr>
            <a:cxnSpLocks/>
            <a:stCxn id="17" idx="2"/>
            <a:endCxn id="20" idx="0"/>
          </p:cNvCxnSpPr>
          <p:nvPr/>
        </p:nvCxnSpPr>
        <p:spPr>
          <a:xfrm rot="16200000" flipH="1">
            <a:off x="5245025" y="3595072"/>
            <a:ext cx="1311090" cy="107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395F0B4-F065-4D06-BBC2-C2011D9F8857}"/>
              </a:ext>
            </a:extLst>
          </p:cNvPr>
          <p:cNvSpPr/>
          <p:nvPr/>
        </p:nvSpPr>
        <p:spPr>
          <a:xfrm>
            <a:off x="4978103" y="4255996"/>
            <a:ext cx="1855692" cy="6723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Sample efficient</a:t>
            </a:r>
            <a:endParaRPr lang="fa-IR" dirty="0"/>
          </a:p>
        </p:txBody>
      </p:sp>
    </p:spTree>
    <p:extLst>
      <p:ext uri="{BB962C8B-B14F-4D97-AF65-F5344CB8AC3E}">
        <p14:creationId xmlns:p14="http://schemas.microsoft.com/office/powerpoint/2010/main" val="2301718574"/>
      </p:ext>
    </p:extLst>
  </p:cSld>
  <p:clrMapOvr>
    <a:masterClrMapping/>
  </p:clrMapOvr>
  <p:transition spd="slow">
    <p:circl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2165684" y="1039529"/>
            <a:ext cx="7613583" cy="466825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Free Policy control</a:t>
            </a:r>
          </a:p>
        </p:txBody>
      </p:sp>
    </p:spTree>
    <p:extLst>
      <p:ext uri="{BB962C8B-B14F-4D97-AF65-F5344CB8AC3E}">
        <p14:creationId xmlns:p14="http://schemas.microsoft.com/office/powerpoint/2010/main" val="2030754051"/>
      </p:ext>
    </p:extLst>
  </p:cSld>
  <p:clrMapOvr>
    <a:masterClrMapping/>
  </p:clrMapOvr>
  <p:transition spd="slow">
    <p:circl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5101390" y="375386"/>
            <a:ext cx="2194560" cy="152079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a:t>
            </a:r>
          </a:p>
        </p:txBody>
      </p:sp>
      <p:sp>
        <p:nvSpPr>
          <p:cNvPr id="3" name="Rectangle 2"/>
          <p:cNvSpPr/>
          <p:nvPr/>
        </p:nvSpPr>
        <p:spPr>
          <a:xfrm>
            <a:off x="1116530" y="2175309"/>
            <a:ext cx="2579571"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 policy</a:t>
            </a:r>
          </a:p>
        </p:txBody>
      </p:sp>
      <p:sp>
        <p:nvSpPr>
          <p:cNvPr id="4" name="Rectangle 3"/>
          <p:cNvSpPr/>
          <p:nvPr/>
        </p:nvSpPr>
        <p:spPr>
          <a:xfrm>
            <a:off x="8112492" y="2175309"/>
            <a:ext cx="2579571"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policy</a:t>
            </a:r>
          </a:p>
        </p:txBody>
      </p:sp>
      <p:cxnSp>
        <p:nvCxnSpPr>
          <p:cNvPr id="8" name="Elbow Connector 7"/>
          <p:cNvCxnSpPr>
            <a:stCxn id="2" idx="6"/>
            <a:endCxn id="4" idx="0"/>
          </p:cNvCxnSpPr>
          <p:nvPr/>
        </p:nvCxnSpPr>
        <p:spPr>
          <a:xfrm>
            <a:off x="7295950" y="1135782"/>
            <a:ext cx="2106328" cy="10395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2" idx="2"/>
            <a:endCxn id="3" idx="0"/>
          </p:cNvCxnSpPr>
          <p:nvPr/>
        </p:nvCxnSpPr>
        <p:spPr>
          <a:xfrm rot="10800000" flipV="1">
            <a:off x="2406316" y="1135781"/>
            <a:ext cx="2695074" cy="10395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Down Arrow 10"/>
          <p:cNvSpPr/>
          <p:nvPr/>
        </p:nvSpPr>
        <p:spPr>
          <a:xfrm>
            <a:off x="2083869" y="3474720"/>
            <a:ext cx="476451" cy="9336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9161645" y="3397718"/>
            <a:ext cx="481263" cy="9143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567889" y="4658626"/>
                <a:ext cx="3676851" cy="1530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 about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oMath>
                </a14:m>
                <a:r>
                  <a:rPr lang="en-US" dirty="0"/>
                  <a:t>from experience sampled from policy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t>
                </a:r>
              </a:p>
            </p:txBody>
          </p:sp>
        </mc:Choice>
        <mc:Fallback xmlns="">
          <p:sp>
            <p:nvSpPr>
              <p:cNvPr id="13" name="Rectangle 12"/>
              <p:cNvSpPr>
                <a:spLocks noRot="1" noChangeAspect="1" noMove="1" noResize="1" noEditPoints="1" noAdjustHandles="1" noChangeArrowheads="1" noChangeShapeType="1" noTextEdit="1"/>
              </p:cNvSpPr>
              <p:nvPr/>
            </p:nvSpPr>
            <p:spPr>
              <a:xfrm>
                <a:off x="567889" y="4658626"/>
                <a:ext cx="3676851" cy="1530417"/>
              </a:xfrm>
              <a:prstGeom prst="rect">
                <a:avLst/>
              </a:prstGeom>
              <a:blipFill rotWithShape="0">
                <a:blip r:embed="rId2"/>
                <a:stretch>
                  <a:fillRect l="-1157" r="-2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758193" y="4658626"/>
                <a:ext cx="3482508" cy="1530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 about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oMath>
                </a14:m>
                <a:r>
                  <a:rPr lang="en-US" dirty="0"/>
                  <a:t>from experience sampled from policy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t>
                </a:r>
              </a:p>
            </p:txBody>
          </p:sp>
        </mc:Choice>
        <mc:Fallback xmlns="">
          <p:sp>
            <p:nvSpPr>
              <p:cNvPr id="14" name="Rectangle 13"/>
              <p:cNvSpPr>
                <a:spLocks noRot="1" noChangeAspect="1" noMove="1" noResize="1" noEditPoints="1" noAdjustHandles="1" noChangeArrowheads="1" noChangeShapeType="1" noTextEdit="1"/>
              </p:cNvSpPr>
              <p:nvPr/>
            </p:nvSpPr>
            <p:spPr>
              <a:xfrm>
                <a:off x="7758193" y="4658626"/>
                <a:ext cx="3482508" cy="1530417"/>
              </a:xfrm>
              <a:prstGeom prst="rect">
                <a:avLst/>
              </a:prstGeom>
              <a:blipFill rotWithShape="0">
                <a:blip r:embed="rId3"/>
                <a:stretch>
                  <a:fillRect/>
                </a:stretch>
              </a:blipFill>
            </p:spPr>
            <p:txBody>
              <a:bodyPr/>
              <a:lstStyle/>
              <a:p>
                <a:r>
                  <a:rPr lang="en-US">
                    <a:noFill/>
                  </a:rPr>
                  <a:t> </a:t>
                </a:r>
              </a:p>
            </p:txBody>
          </p:sp>
        </mc:Fallback>
      </mc:AlternateContent>
      <p:sp>
        <p:nvSpPr>
          <p:cNvPr id="18" name="Rectangle 17"/>
          <p:cNvSpPr/>
          <p:nvPr/>
        </p:nvSpPr>
        <p:spPr>
          <a:xfrm>
            <a:off x="5948413" y="3272589"/>
            <a:ext cx="1703671" cy="96252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It’s better since we can use other agent experience for updating our policy</a:t>
            </a:r>
          </a:p>
        </p:txBody>
      </p:sp>
      <p:cxnSp>
        <p:nvCxnSpPr>
          <p:cNvPr id="20" name="Elbow Connector 19"/>
          <p:cNvCxnSpPr>
            <a:stCxn id="14" idx="1"/>
            <a:endCxn id="18" idx="2"/>
          </p:cNvCxnSpPr>
          <p:nvPr/>
        </p:nvCxnSpPr>
        <p:spPr>
          <a:xfrm rot="10800000">
            <a:off x="6800249" y="4235117"/>
            <a:ext cx="957944" cy="11887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060604"/>
      </p:ext>
    </p:extLst>
  </p:cSld>
  <p:clrMapOvr>
    <a:masterClrMapping/>
  </p:clrMapOvr>
  <p:transition spd="slow">
    <p:circl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5207267" y="279133"/>
            <a:ext cx="2146434" cy="102027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do we improve our policy?</a:t>
            </a:r>
          </a:p>
        </p:txBody>
      </p:sp>
      <mc:AlternateContent xmlns:mc="http://schemas.openxmlformats.org/markup-compatibility/2006" xmlns:a14="http://schemas.microsoft.com/office/drawing/2010/main">
        <mc:Choice Requires="a14">
          <p:sp>
            <p:nvSpPr>
              <p:cNvPr id="3" name="Rectangle 2"/>
              <p:cNvSpPr/>
              <p:nvPr/>
            </p:nvSpPr>
            <p:spPr>
              <a:xfrm>
                <a:off x="8094846" y="1636295"/>
                <a:ext cx="2666198" cy="9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𝑔𝑟𝑒𝑒𝑑𝑦</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8094846" y="1636295"/>
                <a:ext cx="2666198" cy="991402"/>
              </a:xfrm>
              <a:prstGeom prst="rect">
                <a:avLst/>
              </a:prstGeom>
              <a:blipFill rotWithShape="0">
                <a:blip r:embed="rId2"/>
                <a:stretch>
                  <a:fillRect/>
                </a:stretch>
              </a:blipFill>
            </p:spPr>
            <p:txBody>
              <a:bodyPr/>
              <a:lstStyle/>
              <a:p>
                <a:r>
                  <a:rPr lang="en-US">
                    <a:noFill/>
                  </a:rPr>
                  <a:t> </a:t>
                </a:r>
              </a:p>
            </p:txBody>
          </p:sp>
        </mc:Fallback>
      </mc:AlternateContent>
      <p:sp>
        <p:nvSpPr>
          <p:cNvPr id="4" name="Rectangle 3"/>
          <p:cNvSpPr/>
          <p:nvPr/>
        </p:nvSpPr>
        <p:spPr>
          <a:xfrm>
            <a:off x="1867301" y="1636295"/>
            <a:ext cx="2502568" cy="9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greedy</a:t>
            </a:r>
          </a:p>
        </p:txBody>
      </p:sp>
      <p:sp>
        <p:nvSpPr>
          <p:cNvPr id="5" name="Rectangle 4"/>
          <p:cNvSpPr/>
          <p:nvPr/>
        </p:nvSpPr>
        <p:spPr>
          <a:xfrm>
            <a:off x="4369869" y="3253339"/>
            <a:ext cx="1626669" cy="413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function</a:t>
            </a:r>
          </a:p>
        </p:txBody>
      </p:sp>
      <p:sp>
        <p:nvSpPr>
          <p:cNvPr id="6" name="Rectangle 5"/>
          <p:cNvSpPr/>
          <p:nvPr/>
        </p:nvSpPr>
        <p:spPr>
          <a:xfrm>
            <a:off x="581904" y="3253339"/>
            <a:ext cx="1626669" cy="413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Action-Value function</a:t>
            </a:r>
          </a:p>
        </p:txBody>
      </p:sp>
      <p:cxnSp>
        <p:nvCxnSpPr>
          <p:cNvPr id="8" name="Elbow Connector 7"/>
          <p:cNvCxnSpPr>
            <a:stCxn id="4" idx="3"/>
            <a:endCxn id="5" idx="0"/>
          </p:cNvCxnSpPr>
          <p:nvPr/>
        </p:nvCxnSpPr>
        <p:spPr>
          <a:xfrm>
            <a:off x="4369869" y="2131996"/>
            <a:ext cx="813335" cy="1121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4" idx="1"/>
            <a:endCxn id="6" idx="0"/>
          </p:cNvCxnSpPr>
          <p:nvPr/>
        </p:nvCxnSpPr>
        <p:spPr>
          <a:xfrm rot="10800000" flipV="1">
            <a:off x="1395239" y="2131995"/>
            <a:ext cx="472062" cy="1121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357" y="3878982"/>
            <a:ext cx="2521819" cy="19828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32" y="3878982"/>
            <a:ext cx="2309215" cy="19828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6995" y="2818891"/>
            <a:ext cx="3161900" cy="1935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6" name="Elbow Connector 15"/>
          <p:cNvCxnSpPr>
            <a:stCxn id="2" idx="2"/>
            <a:endCxn id="4" idx="0"/>
          </p:cNvCxnSpPr>
          <p:nvPr/>
        </p:nvCxnSpPr>
        <p:spPr>
          <a:xfrm rot="10800000" flipV="1">
            <a:off x="3118585" y="789271"/>
            <a:ext cx="2088682" cy="8470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2" idx="6"/>
            <a:endCxn id="3" idx="0"/>
          </p:cNvCxnSpPr>
          <p:nvPr/>
        </p:nvCxnSpPr>
        <p:spPr>
          <a:xfrm>
            <a:off x="7353701" y="789272"/>
            <a:ext cx="2074244" cy="8470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320682"/>
      </p:ext>
    </p:extLst>
  </p:cSld>
  <p:clrMapOvr>
    <a:masterClrMapping/>
  </p:clrMapOvr>
  <p:transition spd="slow">
    <p:circl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3" name="Diagram 12"/>
              <p:cNvGraphicFramePr/>
              <p:nvPr>
                <p:extLst>
                  <p:ext uri="{D42A27DB-BD31-4B8C-83A1-F6EECF244321}">
                    <p14:modId xmlns:p14="http://schemas.microsoft.com/office/powerpoint/2010/main" val="582878504"/>
                  </p:ext>
                </p:extLst>
              </p:nvPr>
            </p:nvGraphicFramePr>
            <p:xfrm>
              <a:off x="243067" y="532435"/>
              <a:ext cx="5868365" cy="5833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3" name="Diagram 12"/>
              <p:cNvGraphicFramePr/>
              <p:nvPr>
                <p:extLst>
                  <p:ext uri="{D42A27DB-BD31-4B8C-83A1-F6EECF244321}">
                    <p14:modId xmlns:p14="http://schemas.microsoft.com/office/powerpoint/2010/main" val="582878504"/>
                  </p:ext>
                </p:extLst>
              </p:nvPr>
            </p:nvGraphicFramePr>
            <p:xfrm>
              <a:off x="243067" y="532435"/>
              <a:ext cx="5868365" cy="58336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graphicFrame>
        <p:nvGraphicFramePr>
          <p:cNvPr id="6" name="Content Placeholder 5"/>
          <p:cNvGraphicFramePr>
            <a:graphicFrameLocks noGrp="1"/>
          </p:cNvGraphicFramePr>
          <p:nvPr>
            <p:ph sz="half" idx="4294967295"/>
            <p:extLst>
              <p:ext uri="{D42A27DB-BD31-4B8C-83A1-F6EECF244321}">
                <p14:modId xmlns:p14="http://schemas.microsoft.com/office/powerpoint/2010/main" val="1180570591"/>
              </p:ext>
            </p:extLst>
          </p:nvPr>
        </p:nvGraphicFramePr>
        <p:xfrm>
          <a:off x="6345238" y="231774"/>
          <a:ext cx="5846762" cy="613430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947443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fallOver"/>
      </p:transition>
    </mc:Choice>
    <mc:Fallback xmlns="">
      <p:transition spd="slow" advClick="0" advTm="500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5284270" y="308008"/>
            <a:ext cx="2117557" cy="991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Greedy policy improvement</a:t>
            </a:r>
          </a:p>
        </p:txBody>
      </p:sp>
      <p:sp>
        <p:nvSpPr>
          <p:cNvPr id="3" name="Rectangle 2"/>
          <p:cNvSpPr/>
          <p:nvPr/>
        </p:nvSpPr>
        <p:spPr>
          <a:xfrm>
            <a:off x="1761423" y="1626669"/>
            <a:ext cx="2213811" cy="750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Action-value function</a:t>
            </a:r>
          </a:p>
        </p:txBody>
      </p:sp>
      <p:sp>
        <p:nvSpPr>
          <p:cNvPr id="4" name="Rectangle 3"/>
          <p:cNvSpPr/>
          <p:nvPr/>
        </p:nvSpPr>
        <p:spPr>
          <a:xfrm>
            <a:off x="8441356" y="1626668"/>
            <a:ext cx="2059806" cy="750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function</a:t>
            </a:r>
          </a:p>
        </p:txBody>
      </p:sp>
      <p:cxnSp>
        <p:nvCxnSpPr>
          <p:cNvPr id="6" name="Elbow Connector 5"/>
          <p:cNvCxnSpPr>
            <a:stCxn id="2" idx="6"/>
            <a:endCxn id="4" idx="0"/>
          </p:cNvCxnSpPr>
          <p:nvPr/>
        </p:nvCxnSpPr>
        <p:spPr>
          <a:xfrm>
            <a:off x="7401827" y="803710"/>
            <a:ext cx="2069432" cy="8229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 idx="2"/>
            <a:endCxn id="3" idx="0"/>
          </p:cNvCxnSpPr>
          <p:nvPr/>
        </p:nvCxnSpPr>
        <p:spPr>
          <a:xfrm rot="10800000" flipV="1">
            <a:off x="2868330" y="803709"/>
            <a:ext cx="2415941" cy="8229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1704421" y="3080083"/>
                <a:ext cx="2327817" cy="411010"/>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b="0" i="0"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s</m:t>
                                  </m:r>
                                </m:e>
                              </m:d>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704421" y="3080083"/>
                <a:ext cx="2327817" cy="411010"/>
              </a:xfrm>
              <a:prstGeom prst="rect">
                <a:avLst/>
              </a:prstGeom>
              <a:blipFill rotWithShape="0">
                <a:blip r:embed="rId2"/>
                <a:stretch>
                  <a:fillRect l="-1050" r="-3412" b="-13235"/>
                </a:stretch>
              </a:blipFill>
            </p:spPr>
            <p:txBody>
              <a:bodyPr/>
              <a:lstStyle/>
              <a:p>
                <a:r>
                  <a:rPr lang="en-US">
                    <a:noFill/>
                  </a:rPr>
                  <a:t> </a:t>
                </a:r>
              </a:p>
            </p:txBody>
          </p:sp>
        </mc:Fallback>
      </mc:AlternateContent>
      <p:sp>
        <p:nvSpPr>
          <p:cNvPr id="10" name="Down Arrow 9"/>
          <p:cNvSpPr/>
          <p:nvPr/>
        </p:nvSpPr>
        <p:spPr>
          <a:xfrm>
            <a:off x="2646947" y="2531444"/>
            <a:ext cx="346510" cy="413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7938948" y="3080083"/>
                <a:ext cx="3064622" cy="412164"/>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b="0" i="0"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s</m:t>
                                  </m:r>
                                </m:e>
                              </m:d>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lim>
                          </m:limLow>
                        </m:fName>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sub>
                            <m:sup>
                              <m:r>
                                <a:rPr lang="en-US" b="0" i="1" smtClean="0">
                                  <a:latin typeface="Cambria Math" panose="02040503050406030204" pitchFamily="18" charset="0"/>
                                </a:rPr>
                                <m:t>𝑎</m:t>
                              </m:r>
                            </m:sup>
                          </m:sSubSup>
                        </m:e>
                      </m:func>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7938948" y="3080083"/>
                <a:ext cx="3064622" cy="412164"/>
              </a:xfrm>
              <a:prstGeom prst="rect">
                <a:avLst/>
              </a:prstGeom>
              <a:blipFill rotWithShape="0">
                <a:blip r:embed="rId3"/>
                <a:stretch>
                  <a:fillRect l="-596" r="-2386" b="-13235"/>
                </a:stretch>
              </a:blipFill>
            </p:spPr>
            <p:txBody>
              <a:bodyPr/>
              <a:lstStyle/>
              <a:p>
                <a:r>
                  <a:rPr lang="en-US">
                    <a:noFill/>
                  </a:rPr>
                  <a:t> </a:t>
                </a:r>
              </a:p>
            </p:txBody>
          </p:sp>
        </mc:Fallback>
      </mc:AlternateContent>
      <p:sp>
        <p:nvSpPr>
          <p:cNvPr id="12" name="Down Arrow 11"/>
          <p:cNvSpPr/>
          <p:nvPr/>
        </p:nvSpPr>
        <p:spPr>
          <a:xfrm>
            <a:off x="9278754" y="2531444"/>
            <a:ext cx="356134" cy="413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9346131" y="3657600"/>
            <a:ext cx="288757" cy="6930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25852" y="4398746"/>
            <a:ext cx="2329313" cy="847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 this case for improvement we need model of environment</a:t>
            </a:r>
          </a:p>
        </p:txBody>
      </p:sp>
      <p:sp>
        <p:nvSpPr>
          <p:cNvPr id="15" name="Down Arrow 14"/>
          <p:cNvSpPr/>
          <p:nvPr/>
        </p:nvSpPr>
        <p:spPr>
          <a:xfrm>
            <a:off x="2646947" y="3647974"/>
            <a:ext cx="346510" cy="625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867301" y="4338115"/>
            <a:ext cx="1905802" cy="847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don’t need model </a:t>
            </a:r>
          </a:p>
        </p:txBody>
      </p:sp>
      <p:sp>
        <p:nvSpPr>
          <p:cNvPr id="17" name="Rectangle 16"/>
          <p:cNvSpPr/>
          <p:nvPr/>
        </p:nvSpPr>
        <p:spPr>
          <a:xfrm>
            <a:off x="4624939" y="4822257"/>
            <a:ext cx="2998269" cy="167286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 model free policy iterations, we use action-value function to facilitate our policy improvement section</a:t>
            </a:r>
          </a:p>
        </p:txBody>
      </p:sp>
      <p:cxnSp>
        <p:nvCxnSpPr>
          <p:cNvPr id="19" name="Elbow Connector 18"/>
          <p:cNvCxnSpPr>
            <a:stCxn id="16" idx="2"/>
            <a:endCxn id="17" idx="1"/>
          </p:cNvCxnSpPr>
          <p:nvPr/>
        </p:nvCxnSpPr>
        <p:spPr>
          <a:xfrm rot="16200000" flipH="1">
            <a:off x="3485795" y="4519544"/>
            <a:ext cx="473550" cy="1804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117929"/>
      </p:ext>
    </p:extLst>
  </p:cSld>
  <p:clrMapOvr>
    <a:masterClrMapping/>
  </p:clrMapOvr>
  <p:transition spd="slow">
    <p:circl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p:cNvSpPr/>
              <p:nvPr/>
            </p:nvSpPr>
            <p:spPr>
              <a:xfrm>
                <a:off x="5188017" y="38501"/>
                <a:ext cx="1828800" cy="108765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400" dirty="0"/>
                  <a:t>Why do we use </a:t>
                </a:r>
                <a14:m>
                  <m:oMath xmlns:m="http://schemas.openxmlformats.org/officeDocument/2006/math">
                    <m:r>
                      <a:rPr lang="en-US" sz="1400" i="1">
                        <a:latin typeface="Cambria Math" panose="02040503050406030204" pitchFamily="18" charset="0"/>
                        <a:ea typeface="Cambria Math" panose="02040503050406030204" pitchFamily="18" charset="0"/>
                      </a:rPr>
                      <m:t>𝜀</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𝑔𝑟𝑒𝑒𝑑𝑦</m:t>
                    </m:r>
                  </m:oMath>
                </a14:m>
                <a:endParaRPr lang="en-US" sz="1400" dirty="0"/>
              </a:p>
              <a:p>
                <a:pPr algn="ctr"/>
                <a:endParaRPr lang="en-US" dirty="0"/>
              </a:p>
            </p:txBody>
          </p:sp>
        </mc:Choice>
        <mc:Fallback xmlns="">
          <p:sp>
            <p:nvSpPr>
              <p:cNvPr id="2" name="Oval 1"/>
              <p:cNvSpPr>
                <a:spLocks noRot="1" noChangeAspect="1" noMove="1" noResize="1" noEditPoints="1" noAdjustHandles="1" noChangeArrowheads="1" noChangeShapeType="1" noTextEdit="1"/>
              </p:cNvSpPr>
              <p:nvPr/>
            </p:nvSpPr>
            <p:spPr>
              <a:xfrm>
                <a:off x="5188017" y="38501"/>
                <a:ext cx="1828800" cy="1087654"/>
              </a:xfrm>
              <a:prstGeom prst="ellipse">
                <a:avLst/>
              </a:prstGeom>
              <a:blipFill rotWithShape="0">
                <a:blip r:embed="rId2"/>
                <a:stretch>
                  <a:fillRect/>
                </a:stretch>
              </a:blipFill>
            </p:spPr>
            <p:txBody>
              <a:bodyPr/>
              <a:lstStyle/>
              <a:p>
                <a:r>
                  <a:rPr lang="en-US">
                    <a:noFill/>
                  </a:rPr>
                  <a:t> </a:t>
                </a:r>
              </a:p>
            </p:txBody>
          </p:sp>
        </mc:Fallback>
      </mc:AlternateContent>
      <p:sp>
        <p:nvSpPr>
          <p:cNvPr id="3" name="Rectangle 2"/>
          <p:cNvSpPr/>
          <p:nvPr/>
        </p:nvSpPr>
        <p:spPr>
          <a:xfrm>
            <a:off x="5091763" y="1328286"/>
            <a:ext cx="1925053" cy="616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want to ensure find optimal policy</a:t>
            </a:r>
          </a:p>
        </p:txBody>
      </p:sp>
      <p:sp>
        <p:nvSpPr>
          <p:cNvPr id="4" name="Rectangle 3"/>
          <p:cNvSpPr/>
          <p:nvPr/>
        </p:nvSpPr>
        <p:spPr>
          <a:xfrm>
            <a:off x="3031958" y="2059805"/>
            <a:ext cx="6140918" cy="664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With greedy actions we just search specific </a:t>
            </a:r>
            <a:r>
              <a:rPr lang="en-US" sz="1200" dirty="0">
                <a:solidFill>
                  <a:srgbClr val="FF0000"/>
                </a:solidFill>
              </a:rPr>
              <a:t>(state, action) </a:t>
            </a:r>
            <a:r>
              <a:rPr lang="en-US" sz="1200" dirty="0"/>
              <a:t>pairs and may never see state with high values to update</a:t>
            </a:r>
          </a:p>
        </p:txBody>
      </p:sp>
      <mc:AlternateContent xmlns:mc="http://schemas.openxmlformats.org/markup-compatibility/2006" xmlns:a14="http://schemas.microsoft.com/office/drawing/2010/main">
        <mc:Choice Requires="a14">
          <p:sp>
            <p:nvSpPr>
              <p:cNvPr id="5" name="Rectangle 4"/>
              <p:cNvSpPr/>
              <p:nvPr/>
            </p:nvSpPr>
            <p:spPr>
              <a:xfrm>
                <a:off x="3980045" y="2887577"/>
                <a:ext cx="4148488" cy="1241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So we use </a:t>
                </a:r>
                <a14:m>
                  <m:oMath xmlns:m="http://schemas.openxmlformats.org/officeDocument/2006/math">
                    <m:r>
                      <a:rPr lang="en-US" sz="1600" i="1">
                        <a:latin typeface="Cambria Math" panose="02040503050406030204" pitchFamily="18" charset="0"/>
                        <a:ea typeface="Cambria Math" panose="02040503050406030204" pitchFamily="18" charset="0"/>
                      </a:rPr>
                      <m:t>𝜀</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𝑔𝑟𝑒𝑒𝑑𝑦</m:t>
                    </m:r>
                  </m:oMath>
                </a14:m>
                <a:endParaRPr lang="en-US" sz="1600" dirty="0">
                  <a:ea typeface="Cambria Math" panose="02040503050406030204" pitchFamily="18" charset="0"/>
                </a:endParaRPr>
              </a:p>
              <a:p>
                <a:pPr algn="ctr"/>
                <a:endParaRPr lang="en-US" sz="1600" dirty="0"/>
              </a:p>
              <a:p>
                <a:pPr algn="ctr"/>
                <a14:m>
                  <m:oMath xmlns:m="http://schemas.openxmlformats.org/officeDocument/2006/math">
                    <m:r>
                      <a:rPr lang="en-US" sz="1600" i="1" smtClean="0">
                        <a:latin typeface="Cambria Math" panose="02040503050406030204" pitchFamily="18" charset="0"/>
                        <a:ea typeface="Cambria Math" panose="02040503050406030204" pitchFamily="18" charset="0"/>
                      </a:rPr>
                      <m:t>𝜀</m:t>
                    </m:r>
                    <m:r>
                      <a:rPr lang="en-US" sz="1600" b="0" i="1" smtClean="0">
                        <a:latin typeface="Cambria Math" panose="02040503050406030204" pitchFamily="18" charset="0"/>
                        <a:ea typeface="Cambria Math" panose="02040503050406030204" pitchFamily="18" charset="0"/>
                      </a:rPr>
                      <m:t>→</m:t>
                    </m:r>
                  </m:oMath>
                </a14:m>
                <a:r>
                  <a:rPr lang="en-US" sz="1600" dirty="0"/>
                  <a:t>with chance of </a:t>
                </a:r>
                <a14:m>
                  <m:oMath xmlns:m="http://schemas.openxmlformats.org/officeDocument/2006/math">
                    <m:r>
                      <a:rPr lang="en-US" sz="1600" i="1" smtClean="0">
                        <a:solidFill>
                          <a:srgbClr val="FF0000"/>
                        </a:solidFill>
                        <a:latin typeface="Cambria Math" panose="02040503050406030204" pitchFamily="18" charset="0"/>
                        <a:ea typeface="Cambria Math" panose="02040503050406030204" pitchFamily="18" charset="0"/>
                      </a:rPr>
                      <m:t>𝜀</m:t>
                    </m:r>
                  </m:oMath>
                </a14:m>
                <a:r>
                  <a:rPr lang="en-US" sz="1600" dirty="0">
                    <a:solidFill>
                      <a:srgbClr val="FF0000"/>
                    </a:solidFill>
                  </a:rPr>
                  <a:t> </a:t>
                </a:r>
                <a14:m>
                  <m:oMath xmlns:m="http://schemas.openxmlformats.org/officeDocument/2006/math">
                    <m:r>
                      <a:rPr lang="en-US" sz="1600" i="1" dirty="0" smtClean="0">
                        <a:solidFill>
                          <a:srgbClr val="FF0000"/>
                        </a:solidFill>
                        <a:latin typeface="Cambria Math" panose="02040503050406030204" pitchFamily="18" charset="0"/>
                        <a:ea typeface="Cambria Math" panose="02040503050406030204" pitchFamily="18" charset="0"/>
                      </a:rPr>
                      <m:t>%</m:t>
                    </m:r>
                  </m:oMath>
                </a14:m>
                <a:r>
                  <a:rPr lang="en-US" sz="1600" dirty="0"/>
                  <a:t> we choose our actions randomly with uniform distribution to make our experiences</a:t>
                </a:r>
              </a:p>
            </p:txBody>
          </p:sp>
        </mc:Choice>
        <mc:Fallback xmlns="">
          <p:sp>
            <p:nvSpPr>
              <p:cNvPr id="5" name="Rectangle 4"/>
              <p:cNvSpPr>
                <a:spLocks noRot="1" noChangeAspect="1" noMove="1" noResize="1" noEditPoints="1" noAdjustHandles="1" noChangeArrowheads="1" noChangeShapeType="1" noTextEdit="1"/>
              </p:cNvSpPr>
              <p:nvPr/>
            </p:nvSpPr>
            <p:spPr>
              <a:xfrm>
                <a:off x="3980045" y="2887577"/>
                <a:ext cx="4148488" cy="1241660"/>
              </a:xfrm>
              <a:prstGeom prst="rect">
                <a:avLst/>
              </a:prstGeom>
              <a:blipFill rotWithShape="0">
                <a:blip r:embed="rId3"/>
                <a:stretch>
                  <a:fillRect l="-440" t="-3902" r="-1613" b="-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504798" y="5551296"/>
                <a:ext cx="703847" cy="276999"/>
              </a:xfrm>
              <a:prstGeom prst="rect">
                <a:avLst/>
              </a:prstGeom>
              <a:solidFill>
                <a:srgbClr val="FFFF00"/>
              </a:solid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(s|a)=</a:t>
                </a:r>
              </a:p>
            </p:txBody>
          </p:sp>
        </mc:Choice>
        <mc:Fallback xmlns="">
          <p:sp>
            <p:nvSpPr>
              <p:cNvPr id="7" name="TextBox 6"/>
              <p:cNvSpPr txBox="1">
                <a:spLocks noRot="1" noChangeAspect="1" noMove="1" noResize="1" noEditPoints="1" noAdjustHandles="1" noChangeArrowheads="1" noChangeShapeType="1" noTextEdit="1"/>
              </p:cNvSpPr>
              <p:nvPr/>
            </p:nvSpPr>
            <p:spPr>
              <a:xfrm>
                <a:off x="3504798" y="5551296"/>
                <a:ext cx="703847" cy="276999"/>
              </a:xfrm>
              <a:prstGeom prst="rect">
                <a:avLst/>
              </a:prstGeom>
              <a:blipFill rotWithShape="0">
                <a:blip r:embed="rId4"/>
                <a:stretch>
                  <a:fillRect l="-8696" t="-28889" r="-21739" b="-51111"/>
                </a:stretch>
              </a:blipFill>
            </p:spPr>
            <p:txBody>
              <a:bodyPr/>
              <a:lstStyle/>
              <a:p>
                <a:r>
                  <a:rPr lang="en-US">
                    <a:noFill/>
                  </a:rPr>
                  <a:t> </a:t>
                </a:r>
              </a:p>
            </p:txBody>
          </p:sp>
        </mc:Fallback>
      </mc:AlternateContent>
      <p:sp>
        <p:nvSpPr>
          <p:cNvPr id="8" name="Left Brace 7"/>
          <p:cNvSpPr/>
          <p:nvPr/>
        </p:nvSpPr>
        <p:spPr>
          <a:xfrm>
            <a:off x="4349414" y="5175910"/>
            <a:ext cx="173255" cy="10106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4806614" y="5008401"/>
                <a:ext cx="2223437" cy="690061"/>
              </a:xfrm>
              <a:prstGeom prst="rect">
                <a:avLst/>
              </a:prstGeom>
              <a:solidFill>
                <a:srgbClr val="FFFF00"/>
              </a:solidFill>
            </p:spPr>
            <p:txBody>
              <a:bodyPr wrap="square" rtlCol="0">
                <a:spAutoFit/>
              </a:bodyPr>
              <a:lstStyle/>
              <a:p>
                <a:pPr algn="ctr"/>
                <a14:m>
                  <m:oMath xmlns:m="http://schemas.openxmlformats.org/officeDocument/2006/math">
                    <m:r>
                      <a:rPr lang="en-US" sz="1200" i="1" smtClean="0">
                        <a:solidFill>
                          <a:srgbClr val="FF0000"/>
                        </a:solidFill>
                        <a:latin typeface="Cambria Math" panose="02040503050406030204" pitchFamily="18" charset="0"/>
                        <a:ea typeface="Cambria Math" panose="02040503050406030204" pitchFamily="18" charset="0"/>
                      </a:rPr>
                      <m:t>𝜀</m:t>
                    </m:r>
                  </m:oMath>
                </a14:m>
                <a:r>
                  <a:rPr lang="en-US" sz="1200" dirty="0"/>
                  <a:t>/m+1-</a:t>
                </a:r>
                <a:r>
                  <a:rPr lang="en-US" sz="1200" dirty="0">
                    <a:solidFill>
                      <a:srgbClr val="FF0000"/>
                    </a:solidFill>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𝜀</m:t>
                    </m:r>
                  </m:oMath>
                </a14:m>
                <a:r>
                  <a:rPr lang="en-US" sz="1200" dirty="0"/>
                  <a:t>  probability of choosing maximum value action </a:t>
                </a:r>
                <a14:m>
                  <m:oMath xmlns:m="http://schemas.openxmlformats.org/officeDocument/2006/math">
                    <m:sSup>
                      <m:sSupPr>
                        <m:ctrlPr>
                          <a:rPr lang="en-US" sz="1000" i="1" smtClean="0">
                            <a:latin typeface="Cambria Math" panose="02040503050406030204" pitchFamily="18" charset="0"/>
                          </a:rPr>
                        </m:ctrlPr>
                      </m:sSupPr>
                      <m:e>
                        <m:r>
                          <a:rPr lang="en-US" sz="1000" b="0" i="1" smtClean="0">
                            <a:latin typeface="Cambria Math" panose="02040503050406030204" pitchFamily="18" charset="0"/>
                          </a:rPr>
                          <m:t>𝑎</m:t>
                        </m:r>
                      </m:e>
                      <m:sup>
                        <m:r>
                          <a:rPr lang="en-US" sz="1000" i="1" smtClean="0">
                            <a:latin typeface="Cambria Math" panose="02040503050406030204" pitchFamily="18" charset="0"/>
                            <a:ea typeface="Cambria Math" panose="02040503050406030204" pitchFamily="18" charset="0"/>
                          </a:rPr>
                          <m:t>∗</m:t>
                        </m:r>
                      </m:sup>
                    </m:sSup>
                    <m:r>
                      <a:rPr lang="en-US" sz="1000" b="0" i="1" smtClean="0">
                        <a:latin typeface="Cambria Math" panose="02040503050406030204" pitchFamily="18" charset="0"/>
                      </a:rPr>
                      <m:t>= </m:t>
                    </m:r>
                    <m:func>
                      <m:funcPr>
                        <m:ctrlPr>
                          <a:rPr lang="en-US" sz="1000" i="1">
                            <a:latin typeface="Cambria Math" panose="02040503050406030204" pitchFamily="18" charset="0"/>
                          </a:rPr>
                        </m:ctrlPr>
                      </m:funcPr>
                      <m:fName>
                        <m:limLow>
                          <m:limLowPr>
                            <m:ctrlPr>
                              <a:rPr lang="en-US" sz="1000" i="1">
                                <a:latin typeface="Cambria Math" panose="02040503050406030204" pitchFamily="18" charset="0"/>
                              </a:rPr>
                            </m:ctrlPr>
                          </m:limLowPr>
                          <m:e>
                            <m:r>
                              <m:rPr>
                                <m:sty m:val="p"/>
                              </m:rPr>
                              <a:rPr lang="en-US" sz="1000">
                                <a:latin typeface="Cambria Math" panose="02040503050406030204" pitchFamily="18" charset="0"/>
                              </a:rPr>
                              <m:t>argmax</m:t>
                            </m:r>
                          </m:e>
                          <m:lim>
                            <m:r>
                              <a:rPr lang="en-US" sz="1000" i="1">
                                <a:latin typeface="Cambria Math" panose="02040503050406030204" pitchFamily="18" charset="0"/>
                              </a:rPr>
                              <m:t>𝑎</m:t>
                            </m:r>
                            <m:r>
                              <a:rPr lang="en-US" sz="1000" i="1">
                                <a:latin typeface="Cambria Math" panose="02040503050406030204" pitchFamily="18" charset="0"/>
                                <a:ea typeface="Cambria Math" panose="02040503050406030204" pitchFamily="18" charset="0"/>
                              </a:rPr>
                              <m:t>∈</m:t>
                            </m:r>
                            <m:r>
                              <a:rPr lang="en-US" sz="1000" i="1">
                                <a:latin typeface="Cambria Math" panose="02040503050406030204" pitchFamily="18" charset="0"/>
                                <a:ea typeface="Cambria Math" panose="02040503050406030204" pitchFamily="18" charset="0"/>
                              </a:rPr>
                              <m:t>𝐴</m:t>
                            </m:r>
                          </m:lim>
                        </m:limLow>
                      </m:fName>
                      <m:e>
                        <m:r>
                          <a:rPr lang="en-US" sz="1000" i="1">
                            <a:latin typeface="Cambria Math" panose="02040503050406030204" pitchFamily="18" charset="0"/>
                          </a:rPr>
                          <m:t>𝑄</m:t>
                        </m:r>
                        <m:r>
                          <a:rPr lang="en-US" sz="1000" i="1">
                            <a:latin typeface="Cambria Math" panose="02040503050406030204" pitchFamily="18" charset="0"/>
                          </a:rPr>
                          <m:t>(</m:t>
                        </m:r>
                        <m:r>
                          <a:rPr lang="en-US" sz="1000" i="1">
                            <a:latin typeface="Cambria Math" panose="02040503050406030204" pitchFamily="18" charset="0"/>
                          </a:rPr>
                          <m:t>𝑠</m:t>
                        </m:r>
                        <m:r>
                          <a:rPr lang="en-US" sz="1000" i="1">
                            <a:latin typeface="Cambria Math" panose="02040503050406030204" pitchFamily="18" charset="0"/>
                          </a:rPr>
                          <m:t>,</m:t>
                        </m:r>
                        <m:r>
                          <a:rPr lang="en-US" sz="1000" i="1">
                            <a:latin typeface="Cambria Math" panose="02040503050406030204" pitchFamily="18" charset="0"/>
                          </a:rPr>
                          <m:t>𝑎</m:t>
                        </m:r>
                        <m:r>
                          <a:rPr lang="en-US" sz="1000" i="1">
                            <a:latin typeface="Cambria Math" panose="02040503050406030204" pitchFamily="18" charset="0"/>
                          </a:rPr>
                          <m:t>)</m:t>
                        </m:r>
                      </m:e>
                    </m:func>
                  </m:oMath>
                </a14:m>
                <a:endParaRPr lang="en-US" sz="1600" dirty="0"/>
              </a:p>
            </p:txBody>
          </p:sp>
        </mc:Choice>
        <mc:Fallback xmlns="">
          <p:sp>
            <p:nvSpPr>
              <p:cNvPr id="9" name="TextBox 8"/>
              <p:cNvSpPr txBox="1">
                <a:spLocks noRot="1" noChangeAspect="1" noMove="1" noResize="1" noEditPoints="1" noAdjustHandles="1" noChangeArrowheads="1" noChangeShapeType="1" noTextEdit="1"/>
              </p:cNvSpPr>
              <p:nvPr/>
            </p:nvSpPr>
            <p:spPr>
              <a:xfrm>
                <a:off x="4806614" y="5008401"/>
                <a:ext cx="2223437" cy="690061"/>
              </a:xfrm>
              <a:prstGeom prst="rect">
                <a:avLst/>
              </a:prstGeom>
              <a:blipFill>
                <a:blip r:embed="rId5"/>
                <a:stretch>
                  <a:fillRect t="-885" r="-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793380" y="5817231"/>
                <a:ext cx="2223436" cy="407804"/>
              </a:xfrm>
              <a:prstGeom prst="rect">
                <a:avLst/>
              </a:prstGeom>
              <a:solidFill>
                <a:srgbClr val="FFFF00"/>
              </a:solidFill>
            </p:spPr>
            <p:txBody>
              <a:bodyPr wrap="square" rtlCol="0">
                <a:spAutoFit/>
              </a:bodyPr>
              <a:lstStyle/>
              <a:p>
                <a:pPr algn="ctr"/>
                <a14:m>
                  <m:oMath xmlns:m="http://schemas.openxmlformats.org/officeDocument/2006/math">
                    <m:r>
                      <a:rPr lang="en-US" sz="1050" i="1">
                        <a:solidFill>
                          <a:srgbClr val="FF0000"/>
                        </a:solidFill>
                        <a:latin typeface="Cambria Math" panose="02040503050406030204" pitchFamily="18" charset="0"/>
                        <a:ea typeface="Cambria Math" panose="02040503050406030204" pitchFamily="18" charset="0"/>
                      </a:rPr>
                      <m:t>𝜀</m:t>
                    </m:r>
                  </m:oMath>
                </a14:m>
                <a:r>
                  <a:rPr lang="en-US" sz="1050" dirty="0"/>
                  <a:t>/m probability of choosing </a:t>
                </a:r>
                <a:r>
                  <a:rPr lang="en-US" sz="1000" dirty="0"/>
                  <a:t>other actions except maximum value one</a:t>
                </a:r>
                <a:endParaRPr lang="en-US" sz="1600" dirty="0"/>
              </a:p>
            </p:txBody>
          </p:sp>
        </mc:Choice>
        <mc:Fallback xmlns="">
          <p:sp>
            <p:nvSpPr>
              <p:cNvPr id="10" name="TextBox 9"/>
              <p:cNvSpPr txBox="1">
                <a:spLocks noRot="1" noChangeAspect="1" noMove="1" noResize="1" noEditPoints="1" noAdjustHandles="1" noChangeArrowheads="1" noChangeShapeType="1" noTextEdit="1"/>
              </p:cNvSpPr>
              <p:nvPr/>
            </p:nvSpPr>
            <p:spPr>
              <a:xfrm>
                <a:off x="4793380" y="5817231"/>
                <a:ext cx="2223436" cy="407804"/>
              </a:xfrm>
              <a:prstGeom prst="rect">
                <a:avLst/>
              </a:prstGeom>
              <a:blipFill>
                <a:blip r:embed="rId6"/>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972151" y="5279828"/>
                <a:ext cx="1934678" cy="819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𝜀</m:t>
                    </m:r>
                  </m:oMath>
                </a14:m>
                <a:r>
                  <a:rPr lang="en-US" dirty="0"/>
                  <a:t>-greedy equation</a:t>
                </a:r>
              </a:p>
            </p:txBody>
          </p:sp>
        </mc:Choice>
        <mc:Fallback xmlns="">
          <p:sp>
            <p:nvSpPr>
              <p:cNvPr id="11" name="Rectangle 10"/>
              <p:cNvSpPr>
                <a:spLocks noRot="1" noChangeAspect="1" noMove="1" noResize="1" noEditPoints="1" noAdjustHandles="1" noChangeArrowheads="1" noChangeShapeType="1" noTextEdit="1"/>
              </p:cNvSpPr>
              <p:nvPr/>
            </p:nvSpPr>
            <p:spPr>
              <a:xfrm>
                <a:off x="972151" y="5279828"/>
                <a:ext cx="1934678" cy="819933"/>
              </a:xfrm>
              <a:prstGeom prst="rect">
                <a:avLst/>
              </a:prstGeom>
              <a:blipFill rotWithShape="0">
                <a:blip r:embed="rId7"/>
                <a:stretch>
                  <a:fillRect r="-1250"/>
                </a:stretch>
              </a:blipFill>
            </p:spPr>
            <p:txBody>
              <a:bodyPr/>
              <a:lstStyle/>
              <a:p>
                <a:r>
                  <a:rPr lang="en-US">
                    <a:noFill/>
                  </a:rPr>
                  <a:t> </a:t>
                </a:r>
              </a:p>
            </p:txBody>
          </p:sp>
        </mc:Fallback>
      </mc:AlternateContent>
      <p:cxnSp>
        <p:nvCxnSpPr>
          <p:cNvPr id="13" name="Elbow Connector 12"/>
          <p:cNvCxnSpPr>
            <a:stCxn id="5" idx="2"/>
            <a:endCxn id="11" idx="0"/>
          </p:cNvCxnSpPr>
          <p:nvPr/>
        </p:nvCxnSpPr>
        <p:spPr>
          <a:xfrm rot="5400000">
            <a:off x="3421595" y="2647133"/>
            <a:ext cx="1150591" cy="41147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3"/>
            <a:endCxn id="7" idx="1"/>
          </p:cNvCxnSpPr>
          <p:nvPr/>
        </p:nvCxnSpPr>
        <p:spPr>
          <a:xfrm>
            <a:off x="2906829" y="5689795"/>
            <a:ext cx="5979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334451" y="6323798"/>
            <a:ext cx="1838425" cy="423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rPr>
              <a:t>m </a:t>
            </a:r>
            <a:r>
              <a:rPr lang="en-US" sz="1100" dirty="0"/>
              <a:t>-&gt; number of action available from specific state</a:t>
            </a:r>
          </a:p>
        </p:txBody>
      </p:sp>
      <p:cxnSp>
        <p:nvCxnSpPr>
          <p:cNvPr id="22" name="Elbow Connector 21"/>
          <p:cNvCxnSpPr>
            <a:cxnSpLocks/>
            <a:stCxn id="10" idx="2"/>
            <a:endCxn id="20" idx="1"/>
          </p:cNvCxnSpPr>
          <p:nvPr/>
        </p:nvCxnSpPr>
        <p:spPr>
          <a:xfrm rot="16200000" flipH="1">
            <a:off x="6464515" y="5665617"/>
            <a:ext cx="310519" cy="14293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ight Arrow 23"/>
          <p:cNvSpPr/>
          <p:nvPr/>
        </p:nvSpPr>
        <p:spPr>
          <a:xfrm>
            <a:off x="7146756" y="5831668"/>
            <a:ext cx="1963553" cy="286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346131" y="5725791"/>
            <a:ext cx="2396690" cy="4607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It just give uniform distribution over actions</a:t>
            </a:r>
          </a:p>
        </p:txBody>
      </p:sp>
      <p:sp>
        <p:nvSpPr>
          <p:cNvPr id="26" name="Right Arrow 25"/>
          <p:cNvSpPr/>
          <p:nvPr/>
        </p:nvSpPr>
        <p:spPr>
          <a:xfrm>
            <a:off x="7522140" y="5230896"/>
            <a:ext cx="1588169" cy="271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240253" y="5091764"/>
            <a:ext cx="2502568" cy="5012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choose best action with probability of given value</a:t>
            </a:r>
          </a:p>
        </p:txBody>
      </p:sp>
    </p:spTree>
    <p:extLst>
      <p:ext uri="{BB962C8B-B14F-4D97-AF65-F5344CB8AC3E}">
        <p14:creationId xmlns:p14="http://schemas.microsoft.com/office/powerpoint/2010/main" val="2610663867"/>
      </p:ext>
    </p:extLst>
  </p:cSld>
  <p:clrMapOvr>
    <a:masterClrMapping/>
  </p:clrMapOvr>
  <p:transition spd="slow">
    <p:circl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p:cNvSpPr/>
              <p:nvPr/>
            </p:nvSpPr>
            <p:spPr>
              <a:xfrm>
                <a:off x="4995512" y="356134"/>
                <a:ext cx="2165684" cy="12897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𝑤</m:t>
                    </m:r>
                    <m:r>
                      <a:rPr lang="en-US" b="0" i="1" smtClean="0">
                        <a:solidFill>
                          <a:schemeClr val="bg1"/>
                        </a:solidFill>
                        <a:latin typeface="Cambria Math" panose="02040503050406030204" pitchFamily="18" charset="0"/>
                        <a:ea typeface="Cambria Math" panose="02040503050406030204" pitchFamily="18" charset="0"/>
                      </a:rPr>
                      <m:t>h</m:t>
                    </m:r>
                    <m:r>
                      <a:rPr lang="en-US" b="0" i="1" smtClean="0">
                        <a:solidFill>
                          <a:schemeClr val="bg1"/>
                        </a:solidFill>
                        <a:latin typeface="Cambria Math" panose="02040503050406030204" pitchFamily="18" charset="0"/>
                        <a:ea typeface="Cambria Math" panose="02040503050406030204" pitchFamily="18" charset="0"/>
                      </a:rPr>
                      <m:t>𝑦</m:t>
                    </m:r>
                    <m:r>
                      <a:rPr lang="en-US" b="0" i="1" smtClean="0">
                        <a:solidFill>
                          <a:schemeClr val="bg1"/>
                        </a:solidFill>
                        <a:latin typeface="Cambria Math" panose="02040503050406030204" pitchFamily="18" charset="0"/>
                        <a:ea typeface="Cambria Math" panose="02040503050406030204" pitchFamily="18" charset="0"/>
                      </a:rPr>
                      <m:t> </m:t>
                    </m:r>
                    <m:r>
                      <a:rPr lang="en-US" i="1" smtClean="0">
                        <a:solidFill>
                          <a:schemeClr val="bg1"/>
                        </a:solidFill>
                        <a:latin typeface="Cambria Math" panose="02040503050406030204" pitchFamily="18" charset="0"/>
                        <a:ea typeface="Cambria Math" panose="02040503050406030204" pitchFamily="18" charset="0"/>
                      </a:rPr>
                      <m:t>𝜀</m:t>
                    </m:r>
                  </m:oMath>
                </a14:m>
                <a:r>
                  <a:rPr lang="en-US" dirty="0">
                    <a:solidFill>
                      <a:schemeClr val="bg1"/>
                    </a:solidFill>
                  </a:rPr>
                  <a:t>-greedy improvement works?</a:t>
                </a:r>
              </a:p>
            </p:txBody>
          </p:sp>
        </mc:Choice>
        <mc:Fallback xmlns="">
          <p:sp>
            <p:nvSpPr>
              <p:cNvPr id="2" name="Oval 1"/>
              <p:cNvSpPr>
                <a:spLocks noRot="1" noChangeAspect="1" noMove="1" noResize="1" noEditPoints="1" noAdjustHandles="1" noChangeArrowheads="1" noChangeShapeType="1" noTextEdit="1"/>
              </p:cNvSpPr>
              <p:nvPr/>
            </p:nvSpPr>
            <p:spPr>
              <a:xfrm>
                <a:off x="4995512" y="356134"/>
                <a:ext cx="2165684" cy="1289785"/>
              </a:xfrm>
              <a:prstGeom prst="ellipse">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195" y="2209432"/>
            <a:ext cx="6544318" cy="2978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 name="Straight Arrow Connector 4"/>
          <p:cNvCxnSpPr>
            <a:endCxn id="3" idx="0"/>
          </p:cNvCxnSpPr>
          <p:nvPr/>
        </p:nvCxnSpPr>
        <p:spPr>
          <a:xfrm>
            <a:off x="6078354" y="1722922"/>
            <a:ext cx="0" cy="486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119708"/>
      </p:ext>
    </p:extLst>
  </p:cSld>
  <p:clrMapOvr>
    <a:masterClrMapping/>
  </p:clrMapOvr>
  <p:transition spd="slow">
    <p:circl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1212784" y="375385"/>
            <a:ext cx="1915427" cy="6545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GLIE</a:t>
            </a:r>
          </a:p>
        </p:txBody>
      </p:sp>
      <p:cxnSp>
        <p:nvCxnSpPr>
          <p:cNvPr id="4" name="Straight Arrow Connector 3"/>
          <p:cNvCxnSpPr>
            <a:stCxn id="2" idx="6"/>
          </p:cNvCxnSpPr>
          <p:nvPr/>
        </p:nvCxnSpPr>
        <p:spPr>
          <a:xfrm>
            <a:off x="3128211" y="702644"/>
            <a:ext cx="10106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4446872" y="250256"/>
                <a:ext cx="3041583" cy="9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act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𝑔𝑟𝑒𝑒𝑑𝑦</m:t>
                    </m:r>
                  </m:oMath>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446872" y="250256"/>
                <a:ext cx="3041583" cy="904775"/>
              </a:xfrm>
              <a:prstGeom prst="rect">
                <a:avLst/>
              </a:prstGeom>
              <a:blipFill rotWithShape="0">
                <a:blip r:embed="rId2"/>
                <a:stretch>
                  <a:fillRect/>
                </a:stretch>
              </a:blipFill>
            </p:spPr>
            <p:txBody>
              <a:bodyPr/>
              <a:lstStyle/>
              <a:p>
                <a:r>
                  <a:rPr lang="en-US">
                    <a:noFill/>
                  </a:rPr>
                  <a:t> </a:t>
                </a:r>
              </a:p>
            </p:txBody>
          </p:sp>
        </mc:Fallback>
      </mc:AlternateContent>
      <p:sp>
        <p:nvSpPr>
          <p:cNvPr id="7" name="Rectangle 6"/>
          <p:cNvSpPr/>
          <p:nvPr/>
        </p:nvSpPr>
        <p:spPr>
          <a:xfrm>
            <a:off x="8335478" y="312820"/>
            <a:ext cx="2156059" cy="77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gradually</a:t>
            </a:r>
          </a:p>
        </p:txBody>
      </p:sp>
      <p:cxnSp>
        <p:nvCxnSpPr>
          <p:cNvPr id="9" name="Straight Arrow Connector 8"/>
          <p:cNvCxnSpPr>
            <a:stCxn id="5" idx="3"/>
            <a:endCxn id="7" idx="1"/>
          </p:cNvCxnSpPr>
          <p:nvPr/>
        </p:nvCxnSpPr>
        <p:spPr>
          <a:xfrm flipV="1">
            <a:off x="7488455" y="702643"/>
            <a:ext cx="8470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7" idx="3"/>
          </p:cNvCxnSpPr>
          <p:nvPr/>
        </p:nvCxnSpPr>
        <p:spPr>
          <a:xfrm>
            <a:off x="10491537" y="702643"/>
            <a:ext cx="808522" cy="12416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10717730" y="1944303"/>
                <a:ext cx="1164657"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Decrease </a:t>
                </a:r>
                <a14:m>
                  <m:oMath xmlns:m="http://schemas.openxmlformats.org/officeDocument/2006/math">
                    <m:r>
                      <a:rPr lang="en-US" i="1">
                        <a:latin typeface="Cambria Math" panose="02040503050406030204" pitchFamily="18" charset="0"/>
                        <a:ea typeface="Cambria Math" panose="02040503050406030204" pitchFamily="18" charset="0"/>
                      </a:rPr>
                      <m:t>𝜀</m:t>
                    </m:r>
                  </m:oMath>
                </a14:m>
                <a:r>
                  <a:rPr lang="en-US" dirty="0"/>
                  <a:t> value </a:t>
                </a:r>
              </a:p>
            </p:txBody>
          </p:sp>
        </mc:Choice>
        <mc:Fallback xmlns="">
          <p:sp>
            <p:nvSpPr>
              <p:cNvPr id="16" name="Rectangle 15"/>
              <p:cNvSpPr>
                <a:spLocks noRot="1" noChangeAspect="1" noMove="1" noResize="1" noEditPoints="1" noAdjustHandles="1" noChangeArrowheads="1" noChangeShapeType="1" noTextEdit="1"/>
              </p:cNvSpPr>
              <p:nvPr/>
            </p:nvSpPr>
            <p:spPr>
              <a:xfrm>
                <a:off x="10717730" y="1944303"/>
                <a:ext cx="1164657" cy="625642"/>
              </a:xfrm>
              <a:prstGeom prst="rect">
                <a:avLst/>
              </a:prstGeom>
              <a:blipFill rotWithShape="0">
                <a:blip r:embed="rId3"/>
                <a:stretch>
                  <a:fillRect t="-5714" r="-2591" b="-1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488455" y="3696100"/>
                <a:ext cx="3407343" cy="124165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When </a:t>
                </a:r>
                <a14:m>
                  <m:oMath xmlns:m="http://schemas.openxmlformats.org/officeDocument/2006/math">
                    <m:func>
                      <m:funcPr>
                        <m:ctrlPr>
                          <a:rPr lang="en-US" sz="1100" i="1" smtClean="0">
                            <a:solidFill>
                              <a:schemeClr val="tx1"/>
                            </a:solidFill>
                            <a:latin typeface="Cambria Math" panose="02040503050406030204" pitchFamily="18" charset="0"/>
                          </a:rPr>
                        </m:ctrlPr>
                      </m:funcPr>
                      <m:fName>
                        <m:limLow>
                          <m:limLowPr>
                            <m:ctrlPr>
                              <a:rPr lang="en-US" sz="1100" i="1" smtClean="0">
                                <a:solidFill>
                                  <a:schemeClr val="tx1"/>
                                </a:solidFill>
                                <a:latin typeface="Cambria Math" panose="02040503050406030204" pitchFamily="18" charset="0"/>
                              </a:rPr>
                            </m:ctrlPr>
                          </m:limLowPr>
                          <m:e>
                            <m:r>
                              <m:rPr>
                                <m:sty m:val="p"/>
                              </m:rPr>
                              <a:rPr lang="en-US" sz="1100" i="0" smtClean="0">
                                <a:solidFill>
                                  <a:schemeClr val="tx1"/>
                                </a:solidFill>
                                <a:latin typeface="Cambria Math" panose="02040503050406030204" pitchFamily="18" charset="0"/>
                              </a:rPr>
                              <m:t>lim</m:t>
                            </m:r>
                          </m:e>
                          <m:lim>
                            <m:r>
                              <a:rPr lang="en-US" sz="1100" b="0" i="1" smtClean="0">
                                <a:solidFill>
                                  <a:schemeClr val="tx1"/>
                                </a:solidFill>
                                <a:latin typeface="Cambria Math" panose="02040503050406030204" pitchFamily="18" charset="0"/>
                              </a:rPr>
                              <m:t>𝑘</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m:t>
                            </m:r>
                          </m:lim>
                        </m:limLow>
                      </m:fName>
                      <m:e>
                        <m:sSub>
                          <m:sSubPr>
                            <m:ctrlPr>
                              <a:rPr lang="en-US" sz="110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𝑁</m:t>
                            </m:r>
                          </m:e>
                          <m:sub>
                            <m:r>
                              <a:rPr lang="en-US" sz="1100" b="0" i="1" smtClean="0">
                                <a:solidFill>
                                  <a:schemeClr val="tx1"/>
                                </a:solidFill>
                                <a:latin typeface="Cambria Math" panose="02040503050406030204" pitchFamily="18" charset="0"/>
                              </a:rPr>
                              <m:t>𝑘</m:t>
                            </m:r>
                          </m:sub>
                        </m:sSub>
                        <m:d>
                          <m:dPr>
                            <m:ctrlPr>
                              <a:rPr lang="en-US" sz="1100" b="0" i="1" smtClean="0">
                                <a:solidFill>
                                  <a:schemeClr val="tx1"/>
                                </a:solidFill>
                                <a:latin typeface="Cambria Math" panose="02040503050406030204" pitchFamily="18" charset="0"/>
                              </a:rPr>
                            </m:ctrlPr>
                          </m:dPr>
                          <m:e>
                            <m:r>
                              <a:rPr lang="en-US" sz="1100" b="0" i="1" smtClean="0">
                                <a:solidFill>
                                  <a:schemeClr val="tx1"/>
                                </a:solidFill>
                                <a:latin typeface="Cambria Math" panose="02040503050406030204" pitchFamily="18" charset="0"/>
                              </a:rPr>
                              <m:t>𝑠</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𝑎</m:t>
                            </m:r>
                          </m:e>
                        </m:d>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m:t>
                        </m:r>
                      </m:e>
                    </m:func>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𝑠</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𝑆</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𝑎</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𝐴</m:t>
                    </m:r>
                  </m:oMath>
                </a14:m>
                <a:endParaRPr lang="en-US" sz="1600"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7488455" y="3696100"/>
                <a:ext cx="3407343" cy="1241659"/>
              </a:xfrm>
              <a:prstGeom prst="rect">
                <a:avLst/>
              </a:prstGeom>
              <a:blipFill rotWithShape="0">
                <a:blip r:embed="rId4"/>
                <a:stretch>
                  <a:fillRect/>
                </a:stretch>
              </a:blipFill>
            </p:spPr>
            <p:txBody>
              <a:bodyPr/>
              <a:lstStyle/>
              <a:p>
                <a:r>
                  <a:rPr lang="en-US">
                    <a:noFill/>
                  </a:rPr>
                  <a:t> </a:t>
                </a:r>
              </a:p>
            </p:txBody>
          </p:sp>
        </mc:Fallback>
      </mc:AlternateContent>
      <p:cxnSp>
        <p:nvCxnSpPr>
          <p:cNvPr id="19" name="Elbow Connector 18"/>
          <p:cNvCxnSpPr>
            <a:stCxn id="16" idx="2"/>
            <a:endCxn id="17" idx="0"/>
          </p:cNvCxnSpPr>
          <p:nvPr/>
        </p:nvCxnSpPr>
        <p:spPr>
          <a:xfrm rot="5400000">
            <a:off x="9683016" y="2079056"/>
            <a:ext cx="1126155" cy="21079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2271561" y="4552750"/>
                <a:ext cx="3359217" cy="123203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1400" i="1" smtClean="0">
                              <a:solidFill>
                                <a:schemeClr val="tx1"/>
                              </a:solidFill>
                              <a:latin typeface="Cambria Math" panose="02040503050406030204" pitchFamily="18" charset="0"/>
                            </a:rPr>
                          </m:ctrlPr>
                        </m:funcPr>
                        <m:fName>
                          <m:limLow>
                            <m:limLowPr>
                              <m:ctrlPr>
                                <a:rPr lang="en-US" sz="1400" i="1">
                                  <a:solidFill>
                                    <a:schemeClr val="tx1"/>
                                  </a:solidFill>
                                  <a:latin typeface="Cambria Math" panose="02040503050406030204" pitchFamily="18" charset="0"/>
                                </a:rPr>
                              </m:ctrlPr>
                            </m:limLowPr>
                            <m:e>
                              <m:r>
                                <m:rPr>
                                  <m:sty m:val="p"/>
                                </m:rPr>
                                <a:rPr lang="en-US" sz="1400">
                                  <a:solidFill>
                                    <a:schemeClr val="tx1"/>
                                  </a:solidFill>
                                  <a:latin typeface="Cambria Math" panose="02040503050406030204" pitchFamily="18" charset="0"/>
                                </a:rPr>
                                <m:t>lim</m:t>
                              </m:r>
                            </m:e>
                            <m:lim>
                              <m:r>
                                <a:rPr lang="en-US" sz="1400" i="1">
                                  <a:solidFill>
                                    <a:schemeClr val="tx1"/>
                                  </a:solidFill>
                                  <a:latin typeface="Cambria Math" panose="02040503050406030204" pitchFamily="18" charset="0"/>
                                </a:rPr>
                                <m:t>𝑘</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m:t>
                              </m:r>
                            </m:lim>
                          </m:limLow>
                        </m:fName>
                        <m:e>
                          <m:sSub>
                            <m:sSubPr>
                              <m:ctrlPr>
                                <a:rPr lang="en-US" sz="1400" i="1">
                                  <a:solidFill>
                                    <a:schemeClr val="tx1"/>
                                  </a:solidFill>
                                  <a:latin typeface="Cambria Math" panose="02040503050406030204" pitchFamily="18" charset="0"/>
                                </a:rPr>
                              </m:ctrlPr>
                            </m:sSubPr>
                            <m:e>
                              <m:r>
                                <a:rPr lang="en-US" sz="1400" i="1" smtClean="0">
                                  <a:solidFill>
                                    <a:schemeClr val="tx1"/>
                                  </a:solidFill>
                                  <a:latin typeface="Cambria Math" panose="02040503050406030204" pitchFamily="18" charset="0"/>
                                  <a:ea typeface="Cambria Math" panose="02040503050406030204" pitchFamily="18" charset="0"/>
                                </a:rPr>
                                <m:t>𝜋</m:t>
                              </m:r>
                            </m:e>
                            <m:sub>
                              <m:r>
                                <a:rPr lang="en-US" sz="1400" i="1">
                                  <a:solidFill>
                                    <a:schemeClr val="tx1"/>
                                  </a:solidFill>
                                  <a:latin typeface="Cambria Math" panose="02040503050406030204" pitchFamily="18" charset="0"/>
                                </a:rPr>
                                <m:t>𝑘</m:t>
                              </m:r>
                            </m:sub>
                          </m:sSub>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𝑠</m:t>
                              </m:r>
                              <m:r>
                                <a:rPr lang="en-US" sz="1400" b="0" i="1" smtClean="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𝑎</m:t>
                              </m:r>
                            </m:e>
                          </m:d>
                          <m:r>
                            <a:rPr lang="en-US" sz="1400" i="1">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1</m:t>
                          </m:r>
                        </m:e>
                      </m:func>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𝑎</m:t>
                      </m:r>
                      <m:r>
                        <a:rPr lang="en-US" sz="1400" b="0" i="1" smtClean="0">
                          <a:solidFill>
                            <a:schemeClr val="tx1"/>
                          </a:solidFill>
                          <a:latin typeface="Cambria Math" panose="02040503050406030204" pitchFamily="18" charset="0"/>
                          <a:ea typeface="Cambria Math" panose="02040503050406030204" pitchFamily="18" charset="0"/>
                        </a:rPr>
                        <m:t>=</m:t>
                      </m:r>
                      <m:func>
                        <m:funcPr>
                          <m:ctrlPr>
                            <a:rPr lang="en-US" sz="1400" i="1">
                              <a:solidFill>
                                <a:schemeClr val="tx1"/>
                              </a:solidFill>
                              <a:latin typeface="Cambria Math" panose="02040503050406030204" pitchFamily="18" charset="0"/>
                            </a:rPr>
                          </m:ctrlPr>
                        </m:funcPr>
                        <m:fName>
                          <m:limLow>
                            <m:limLowPr>
                              <m:ctrlPr>
                                <a:rPr lang="en-US" sz="1400" i="1">
                                  <a:solidFill>
                                    <a:schemeClr val="tx1"/>
                                  </a:solidFill>
                                  <a:latin typeface="Cambria Math" panose="02040503050406030204" pitchFamily="18" charset="0"/>
                                </a:rPr>
                              </m:ctrlPr>
                            </m:limLowPr>
                            <m:e>
                              <m:r>
                                <m:rPr>
                                  <m:sty m:val="p"/>
                                </m:rPr>
                                <a:rPr lang="en-US" sz="1400">
                                  <a:solidFill>
                                    <a:schemeClr val="tx1"/>
                                  </a:solidFill>
                                  <a:latin typeface="Cambria Math" panose="02040503050406030204" pitchFamily="18" charset="0"/>
                                </a:rPr>
                                <m:t>argmax</m:t>
                              </m:r>
                            </m:e>
                            <m:lim>
                              <m:r>
                                <a:rPr lang="en-US" sz="1400" i="1">
                                  <a:solidFill>
                                    <a:schemeClr val="tx1"/>
                                  </a:solidFill>
                                  <a:latin typeface="Cambria Math" panose="02040503050406030204" pitchFamily="18" charset="0"/>
                                </a:rPr>
                                <m:t>𝑎</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𝐴</m:t>
                              </m:r>
                            </m:lim>
                          </m:limLow>
                        </m:fName>
                        <m:e>
                          <m:r>
                            <a:rPr lang="en-US" sz="1400" i="1">
                              <a:solidFill>
                                <a:schemeClr val="tx1"/>
                              </a:solidFill>
                              <a:latin typeface="Cambria Math" panose="02040503050406030204" pitchFamily="18" charset="0"/>
                            </a:rPr>
                            <m:t>𝑄</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𝑠</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𝑎</m:t>
                          </m:r>
                          <m:r>
                            <a:rPr lang="en-US" sz="1400" i="1">
                              <a:solidFill>
                                <a:schemeClr val="tx1"/>
                              </a:solidFill>
                              <a:latin typeface="Cambria Math" panose="02040503050406030204" pitchFamily="18" charset="0"/>
                            </a:rPr>
                            <m:t>)</m:t>
                          </m:r>
                        </m:e>
                      </m:func>
                      <m:r>
                        <a:rPr lang="en-US" sz="1400" b="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2271561" y="4552750"/>
                <a:ext cx="3359217" cy="1232034"/>
              </a:xfrm>
              <a:prstGeom prst="rect">
                <a:avLst/>
              </a:prstGeom>
              <a:blipFill rotWithShape="0">
                <a:blip r:embed="rId5"/>
                <a:stretch>
                  <a:fillRect/>
                </a:stretch>
              </a:blipFill>
            </p:spPr>
            <p:txBody>
              <a:bodyPr/>
              <a:lstStyle/>
              <a:p>
                <a:r>
                  <a:rPr lang="en-US">
                    <a:noFill/>
                  </a:rPr>
                  <a:t> </a:t>
                </a:r>
              </a:p>
            </p:txBody>
          </p:sp>
        </mc:Fallback>
      </mc:AlternateContent>
      <p:cxnSp>
        <p:nvCxnSpPr>
          <p:cNvPr id="27" name="Elbow Connector 26"/>
          <p:cNvCxnSpPr>
            <a:stCxn id="17" idx="1"/>
            <a:endCxn id="25" idx="3"/>
          </p:cNvCxnSpPr>
          <p:nvPr/>
        </p:nvCxnSpPr>
        <p:spPr>
          <a:xfrm rot="10800000" flipV="1">
            <a:off x="5630779" y="4316929"/>
            <a:ext cx="1857677" cy="8518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704697" y="2800950"/>
            <a:ext cx="2492943" cy="895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the end we will reach optimal </a:t>
            </a:r>
            <a:r>
              <a:rPr lang="en-US" dirty="0">
                <a:solidFill>
                  <a:srgbClr val="FF0000"/>
                </a:solidFill>
              </a:rPr>
              <a:t>greedy</a:t>
            </a:r>
            <a:r>
              <a:rPr lang="en-US" dirty="0"/>
              <a:t> policy</a:t>
            </a:r>
          </a:p>
        </p:txBody>
      </p:sp>
      <p:cxnSp>
        <p:nvCxnSpPr>
          <p:cNvPr id="31" name="Straight Arrow Connector 30"/>
          <p:cNvCxnSpPr>
            <a:stCxn id="25" idx="0"/>
            <a:endCxn id="29" idx="2"/>
          </p:cNvCxnSpPr>
          <p:nvPr/>
        </p:nvCxnSpPr>
        <p:spPr>
          <a:xfrm flipH="1" flipV="1">
            <a:off x="3951169" y="3696100"/>
            <a:ext cx="1" cy="856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081461"/>
      </p:ext>
    </p:extLst>
  </p:cSld>
  <p:clrMapOvr>
    <a:masterClrMapping/>
  </p:clrMapOvr>
  <p:transition spd="slow">
    <p:circl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860758" y="279132"/>
            <a:ext cx="2290812" cy="92402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GLIE Monte Carlo</a:t>
            </a:r>
          </a:p>
        </p:txBody>
      </p:sp>
      <p:sp>
        <p:nvSpPr>
          <p:cNvPr id="3" name="Rectangle 2"/>
          <p:cNvSpPr/>
          <p:nvPr/>
        </p:nvSpPr>
        <p:spPr>
          <a:xfrm>
            <a:off x="7911966" y="1588169"/>
            <a:ext cx="2579571" cy="750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episode k</a:t>
            </a:r>
          </a:p>
        </p:txBody>
      </p:sp>
      <p:cxnSp>
        <p:nvCxnSpPr>
          <p:cNvPr id="5" name="Elbow Connector 4"/>
          <p:cNvCxnSpPr>
            <a:stCxn id="2" idx="4"/>
            <a:endCxn id="3" idx="0"/>
          </p:cNvCxnSpPr>
          <p:nvPr/>
        </p:nvCxnSpPr>
        <p:spPr>
          <a:xfrm rot="16200000" flipH="1">
            <a:off x="7411453" y="-202131"/>
            <a:ext cx="385011" cy="31955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 idx="2"/>
            <a:endCxn id="8" idx="0"/>
          </p:cNvCxnSpPr>
          <p:nvPr/>
        </p:nvCxnSpPr>
        <p:spPr>
          <a:xfrm flipH="1">
            <a:off x="9201751" y="2338939"/>
            <a:ext cx="1" cy="58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8142972" y="2926080"/>
                <a:ext cx="2117558" cy="5775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142972" y="2926080"/>
                <a:ext cx="2117558" cy="577516"/>
              </a:xfrm>
              <a:prstGeom prst="rect">
                <a:avLst/>
              </a:prstGeom>
              <a:blipFill rotWithShape="0">
                <a:blip r:embed="rId2"/>
                <a:stretch>
                  <a:fillRect l="-3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968689" y="4533499"/>
                <a:ext cx="4466121"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400" b="0" i="1" smtClean="0">
                        <a:solidFill>
                          <a:schemeClr val="tx1"/>
                        </a:solidFill>
                        <a:latin typeface="Cambria Math" panose="02040503050406030204" pitchFamily="18" charset="0"/>
                      </a:rPr>
                      <m:t>𝑄</m:t>
                    </m:r>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𝑎</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𝑄</m:t>
                    </m:r>
                    <m:d>
                      <m:dPr>
                        <m:ctrlPr>
                          <a:rPr lang="en-US" sz="1400" i="1">
                            <a:solidFill>
                              <a:schemeClr val="tx1"/>
                            </a:solidFill>
                            <a:latin typeface="Cambria Math" panose="02040503050406030204" pitchFamily="18" charset="0"/>
                            <a:ea typeface="Cambria Math" panose="02040503050406030204" pitchFamily="18" charset="0"/>
                          </a:rPr>
                        </m:ctrlPr>
                      </m:dPr>
                      <m:e>
                        <m:sSub>
                          <m:sSubPr>
                            <m:ctrlPr>
                              <a:rPr lang="en-US" sz="1400" i="1">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𝑠</m:t>
                            </m:r>
                          </m:e>
                          <m:sub>
                            <m:r>
                              <a:rPr lang="en-US" sz="1400" i="1">
                                <a:solidFill>
                                  <a:schemeClr val="tx1"/>
                                </a:solidFill>
                                <a:latin typeface="Cambria Math" panose="02040503050406030204" pitchFamily="18" charset="0"/>
                                <a:ea typeface="Cambria Math" panose="02040503050406030204" pitchFamily="18" charset="0"/>
                              </a:rPr>
                              <m:t>𝑡</m:t>
                            </m:r>
                          </m:sub>
                        </m:sSub>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𝑎</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ea typeface="Cambria Math" panose="02040503050406030204" pitchFamily="18" charset="0"/>
                      </a:rPr>
                      <m:t>+</m:t>
                    </m:r>
                    <m:f>
                      <m:fPr>
                        <m:ctrlPr>
                          <a:rPr lang="en-US" sz="1400" i="1">
                            <a:solidFill>
                              <a:schemeClr val="tx1"/>
                            </a:solidFill>
                            <a:latin typeface="Cambria Math" panose="02040503050406030204" pitchFamily="18" charset="0"/>
                            <a:ea typeface="Cambria Math" panose="02040503050406030204" pitchFamily="18" charset="0"/>
                          </a:rPr>
                        </m:ctrlPr>
                      </m:fPr>
                      <m:num>
                        <m:r>
                          <a:rPr lang="en-US" sz="1400" i="1">
                            <a:solidFill>
                              <a:schemeClr val="tx1"/>
                            </a:solidFill>
                            <a:latin typeface="Cambria Math" panose="02040503050406030204" pitchFamily="18" charset="0"/>
                            <a:ea typeface="Cambria Math" panose="02040503050406030204" pitchFamily="18" charset="0"/>
                          </a:rPr>
                          <m:t>1</m:t>
                        </m:r>
                      </m:num>
                      <m:den>
                        <m:r>
                          <a:rPr lang="en-US" sz="1400" b="0" i="1" smtClean="0">
                            <a:solidFill>
                              <a:schemeClr val="tx1"/>
                            </a:solidFill>
                            <a:latin typeface="Cambria Math" panose="02040503050406030204" pitchFamily="18" charset="0"/>
                            <a:ea typeface="Cambria Math" panose="02040503050406030204" pitchFamily="18" charset="0"/>
                          </a:rPr>
                          <m:t>𝑐𝑜𝑢𝑛𝑡𝑒𝑟</m:t>
                        </m:r>
                        <m:r>
                          <a:rPr lang="en-US" sz="1400" i="1">
                            <a:solidFill>
                              <a:schemeClr val="tx1"/>
                            </a:solidFill>
                            <a:latin typeface="Cambria Math" panose="02040503050406030204" pitchFamily="18" charset="0"/>
                            <a:ea typeface="Cambria Math" panose="02040503050406030204" pitchFamily="18" charset="0"/>
                          </a:rPr>
                          <m:t>(</m:t>
                        </m:r>
                        <m:sSub>
                          <m:sSubPr>
                            <m:ctrlPr>
                              <a:rPr lang="en-US"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𝑆</m:t>
                            </m:r>
                          </m:e>
                          <m:sub>
                            <m:r>
                              <a:rPr lang="en-US" sz="1400" i="1">
                                <a:solidFill>
                                  <a:schemeClr val="tx1"/>
                                </a:solidFill>
                                <a:latin typeface="Cambria Math" panose="02040503050406030204" pitchFamily="18" charset="0"/>
                                <a:ea typeface="Cambria Math" panose="02040503050406030204" pitchFamily="18" charset="0"/>
                              </a:rPr>
                              <m:t>𝑡</m:t>
                            </m:r>
                          </m:sub>
                        </m:sSub>
                        <m:r>
                          <a:rPr lang="en-US" sz="1400" i="1">
                            <a:solidFill>
                              <a:schemeClr val="tx1"/>
                            </a:solidFill>
                            <a:latin typeface="Cambria Math" panose="02040503050406030204" pitchFamily="18" charset="0"/>
                            <a:ea typeface="Cambria Math" panose="02040503050406030204" pitchFamily="18" charset="0"/>
                          </a:rPr>
                          <m:t>)</m:t>
                        </m:r>
                      </m:den>
                    </m:f>
                  </m:oMath>
                </a14:m>
                <a:r>
                  <a:rPr lang="en-US" sz="1400" dirty="0">
                    <a:solidFill>
                      <a:schemeClr val="tx1"/>
                    </a:solidFill>
                  </a:rPr>
                  <a:t>(</a:t>
                </a:r>
                <a14:m>
                  <m:oMath xmlns:m="http://schemas.openxmlformats.org/officeDocument/2006/math">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𝐺</m:t>
                        </m:r>
                      </m:e>
                      <m:sub>
                        <m:r>
                          <a:rPr lang="en-US" sz="1400" i="1" dirty="0">
                            <a:solidFill>
                              <a:schemeClr val="tx1"/>
                            </a:solidFill>
                            <a:latin typeface="Cambria Math" panose="02040503050406030204" pitchFamily="18" charset="0"/>
                          </a:rPr>
                          <m:t>𝑡</m:t>
                        </m:r>
                      </m:sub>
                    </m:sSub>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𝑄</m:t>
                    </m:r>
                    <m:r>
                      <a:rPr lang="en-US" sz="1400" i="1" dirty="0">
                        <a:solidFill>
                          <a:schemeClr val="tx1"/>
                        </a:solidFill>
                        <a:latin typeface="Cambria Math" panose="02040503050406030204" pitchFamily="18" charset="0"/>
                      </a:rPr>
                      <m:t>(</m:t>
                    </m:r>
                    <m:sSub>
                      <m:sSubPr>
                        <m:ctrlPr>
                          <a:rPr lang="en-US" sz="1400" i="1" dirty="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𝑠</m:t>
                        </m:r>
                      </m:e>
                      <m:sub>
                        <m:r>
                          <a:rPr lang="en-US" sz="1400" i="1" dirty="0">
                            <a:solidFill>
                              <a:schemeClr val="tx1"/>
                            </a:solidFill>
                            <a:latin typeface="Cambria Math" panose="02040503050406030204" pitchFamily="18" charset="0"/>
                          </a:rPr>
                          <m:t>𝑡</m:t>
                        </m:r>
                        <m:r>
                          <a:rPr lang="en-US" sz="1400" b="0" i="1" dirty="0" smtClean="0">
                            <a:solidFill>
                              <a:schemeClr val="tx1"/>
                            </a:solidFill>
                            <a:latin typeface="Cambria Math" panose="02040503050406030204" pitchFamily="18" charset="0"/>
                          </a:rPr>
                          <m:t>,</m:t>
                        </m:r>
                      </m:sub>
                    </m:sSub>
                    <m:sSub>
                      <m:sSubPr>
                        <m:ctrlPr>
                          <a:rPr lang="en-US" sz="140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𝑎</m:t>
                        </m:r>
                      </m:e>
                      <m:sub>
                        <m:r>
                          <a:rPr lang="en-US" sz="1400" i="1">
                            <a:solidFill>
                              <a:schemeClr val="tx1"/>
                            </a:solidFill>
                            <a:latin typeface="Cambria Math" panose="02040503050406030204" pitchFamily="18" charset="0"/>
                          </a:rPr>
                          <m:t>𝑡</m:t>
                        </m:r>
                      </m:sub>
                    </m:sSub>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m:t>
                    </m:r>
                  </m:oMath>
                </a14:m>
                <a:endParaRPr lang="en-US" sz="14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968689" y="4533499"/>
                <a:ext cx="4466121" cy="89514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973502" y="4090737"/>
                <a:ext cx="4456497" cy="3465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counter(</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𝑠</m:t>
                        </m:r>
                      </m:e>
                      <m:sub>
                        <m:r>
                          <a:rPr lang="en-US" b="0" i="1" dirty="0" smtClean="0">
                            <a:solidFill>
                              <a:schemeClr val="tx1"/>
                            </a:solidFill>
                            <a:latin typeface="Cambria Math" panose="02040503050406030204" pitchFamily="18" charset="0"/>
                          </a:rPr>
                          <m:t>𝑡</m:t>
                        </m:r>
                      </m:sub>
                    </m:sSub>
                    <m:r>
                      <a:rPr lang="en-US" b="0" i="1" dirty="0" smtClean="0">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𝑎</m:t>
                        </m:r>
                      </m:e>
                      <m:sub>
                        <m:r>
                          <a:rPr lang="en-US" b="0" i="1" dirty="0" smtClean="0">
                            <a:solidFill>
                              <a:schemeClr val="tx1"/>
                            </a:solidFill>
                            <a:latin typeface="Cambria Math" panose="02040503050406030204" pitchFamily="18" charset="0"/>
                          </a:rPr>
                          <m:t>𝑡</m:t>
                        </m:r>
                      </m:sub>
                    </m:sSub>
                  </m:oMath>
                </a14:m>
                <a:r>
                  <a:rPr lang="en-US" dirty="0">
                    <a:solidFill>
                      <a:schemeClr val="tx1"/>
                    </a:solidFill>
                  </a:rPr>
                  <a:t>)=counter(</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𝑠</m:t>
                        </m:r>
                      </m:e>
                      <m:sub>
                        <m:r>
                          <a:rPr lang="en-US" i="1" dirty="0">
                            <a:solidFill>
                              <a:schemeClr val="tx1"/>
                            </a:solidFill>
                            <a:latin typeface="Cambria Math" panose="02040503050406030204" pitchFamily="18" charset="0"/>
                          </a:rPr>
                          <m:t>𝑡</m:t>
                        </m:r>
                      </m:sub>
                    </m:sSub>
                    <m:r>
                      <a:rPr lang="en-US" i="1"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𝑎</m:t>
                        </m:r>
                      </m:e>
                      <m:sub>
                        <m:r>
                          <a:rPr lang="en-US" i="1" dirty="0">
                            <a:solidFill>
                              <a:schemeClr val="tx1"/>
                            </a:solidFill>
                            <a:latin typeface="Cambria Math" panose="02040503050406030204" pitchFamily="18" charset="0"/>
                          </a:rPr>
                          <m:t>𝑡</m:t>
                        </m:r>
                      </m:sub>
                    </m:sSub>
                  </m:oMath>
                </a14:m>
                <a:r>
                  <a:rPr lang="en-US" dirty="0">
                    <a:solidFill>
                      <a:schemeClr val="tx1"/>
                    </a:solidFill>
                  </a:rPr>
                  <a:t>)+1</a:t>
                </a:r>
              </a:p>
            </p:txBody>
          </p:sp>
        </mc:Choice>
        <mc:Fallback xmlns="">
          <p:sp>
            <p:nvSpPr>
              <p:cNvPr id="12" name="Rectangle 11"/>
              <p:cNvSpPr>
                <a:spLocks noRot="1" noChangeAspect="1" noMove="1" noResize="1" noEditPoints="1" noAdjustHandles="1" noChangeArrowheads="1" noChangeShapeType="1" noTextEdit="1"/>
              </p:cNvSpPr>
              <p:nvPr/>
            </p:nvSpPr>
            <p:spPr>
              <a:xfrm>
                <a:off x="6973502" y="4090737"/>
                <a:ext cx="4456497" cy="346509"/>
              </a:xfrm>
              <a:prstGeom prst="rect">
                <a:avLst/>
              </a:prstGeom>
              <a:blipFill rotWithShape="0">
                <a:blip r:embed="rId4"/>
                <a:stretch>
                  <a:fillRect t="-10169" b="-27119"/>
                </a:stretch>
              </a:blipFill>
            </p:spPr>
            <p:txBody>
              <a:bodyPr/>
              <a:lstStyle/>
              <a:p>
                <a:r>
                  <a:rPr lang="en-US">
                    <a:noFill/>
                  </a:rPr>
                  <a:t> </a:t>
                </a:r>
              </a:p>
            </p:txBody>
          </p:sp>
        </mc:Fallback>
      </mc:AlternateContent>
      <p:cxnSp>
        <p:nvCxnSpPr>
          <p:cNvPr id="14" name="Straight Arrow Connector 13"/>
          <p:cNvCxnSpPr>
            <a:stCxn id="8" idx="2"/>
            <a:endCxn id="12" idx="0"/>
          </p:cNvCxnSpPr>
          <p:nvPr/>
        </p:nvCxnSpPr>
        <p:spPr>
          <a:xfrm>
            <a:off x="9201751" y="3503596"/>
            <a:ext cx="0" cy="58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1" idx="2"/>
          </p:cNvCxnSpPr>
          <p:nvPr/>
        </p:nvCxnSpPr>
        <p:spPr>
          <a:xfrm rot="5400000">
            <a:off x="6916847" y="3282977"/>
            <a:ext cx="139233" cy="44305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9" name="Diagram 18"/>
              <p:cNvGraphicFramePr/>
              <p:nvPr>
                <p:extLst>
                  <p:ext uri="{D42A27DB-BD31-4B8C-83A1-F6EECF244321}">
                    <p14:modId xmlns:p14="http://schemas.microsoft.com/office/powerpoint/2010/main" val="1757808022"/>
                  </p:ext>
                </p:extLst>
              </p:nvPr>
            </p:nvGraphicFramePr>
            <p:xfrm>
              <a:off x="2050181" y="4533499"/>
              <a:ext cx="2367816" cy="20170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19" name="Diagram 18"/>
              <p:cNvGraphicFramePr/>
              <p:nvPr>
                <p:extLst>
                  <p:ext uri="{D42A27DB-BD31-4B8C-83A1-F6EECF244321}">
                    <p14:modId xmlns:p14="http://schemas.microsoft.com/office/powerpoint/2010/main" val="1757808022"/>
                  </p:ext>
                </p:extLst>
              </p:nvPr>
            </p:nvGraphicFramePr>
            <p:xfrm>
              <a:off x="2050181" y="4533499"/>
              <a:ext cx="2367816" cy="20170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mc:AlternateContent xmlns:mc="http://schemas.openxmlformats.org/markup-compatibility/2006" xmlns:a14="http://schemas.microsoft.com/office/drawing/2010/main">
        <mc:Choice Requires="a14">
          <p:sp>
            <p:nvSpPr>
              <p:cNvPr id="21" name="Rectangle 20"/>
              <p:cNvSpPr/>
              <p:nvPr/>
            </p:nvSpPr>
            <p:spPr>
              <a:xfrm>
                <a:off x="2233062" y="3243713"/>
                <a:ext cx="2050181" cy="7507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oMath>
                </a14:m>
                <a:endParaRPr lang="en-US"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2233062" y="3243713"/>
                <a:ext cx="2050181" cy="750770"/>
              </a:xfrm>
              <a:prstGeom prst="rect">
                <a:avLst/>
              </a:prstGeom>
              <a:blipFill rotWithShape="0">
                <a:blip r:embed="rId14"/>
                <a:stretch>
                  <a:fillRect/>
                </a:stretch>
              </a:blipFill>
            </p:spPr>
            <p:txBody>
              <a:bodyPr/>
              <a:lstStyle/>
              <a:p>
                <a:r>
                  <a:rPr lang="en-US">
                    <a:noFill/>
                  </a:rPr>
                  <a:t> </a:t>
                </a:r>
              </a:p>
            </p:txBody>
          </p:sp>
        </mc:Fallback>
      </mc:AlternateContent>
      <p:cxnSp>
        <p:nvCxnSpPr>
          <p:cNvPr id="23" name="Elbow Connector 22"/>
          <p:cNvCxnSpPr>
            <a:stCxn id="21" idx="0"/>
            <a:endCxn id="3" idx="1"/>
          </p:cNvCxnSpPr>
          <p:nvPr/>
        </p:nvCxnSpPr>
        <p:spPr>
          <a:xfrm rot="5400000" flipH="1" flipV="1">
            <a:off x="4944980" y="276728"/>
            <a:ext cx="1280159" cy="46538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1" idx="2"/>
          </p:cNvCxnSpPr>
          <p:nvPr/>
        </p:nvCxnSpPr>
        <p:spPr>
          <a:xfrm flipV="1">
            <a:off x="3258152" y="3994483"/>
            <a:ext cx="1" cy="5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ight Brace 3"/>
          <p:cNvSpPr/>
          <p:nvPr/>
        </p:nvSpPr>
        <p:spPr>
          <a:xfrm>
            <a:off x="4398745" y="4680642"/>
            <a:ext cx="209469" cy="17925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39493415"/>
      </p:ext>
    </p:extLst>
  </p:cSld>
  <p:clrMapOvr>
    <a:masterClrMapping/>
  </p:clrMapOvr>
  <p:transition spd="slow">
    <p:circl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Left Brace 2"/>
          <p:cNvSpPr/>
          <p:nvPr/>
        </p:nvSpPr>
        <p:spPr>
          <a:xfrm>
            <a:off x="625642" y="510139"/>
            <a:ext cx="452387" cy="17999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Oval 3"/>
          <p:cNvSpPr/>
          <p:nvPr/>
        </p:nvSpPr>
        <p:spPr>
          <a:xfrm>
            <a:off x="1078029" y="510139"/>
            <a:ext cx="1414914" cy="866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TD algorithm</a:t>
            </a:r>
          </a:p>
        </p:txBody>
      </p:sp>
      <p:sp>
        <p:nvSpPr>
          <p:cNvPr id="5" name="Oval 4"/>
          <p:cNvSpPr/>
          <p:nvPr/>
        </p:nvSpPr>
        <p:spPr>
          <a:xfrm>
            <a:off x="1078029" y="1463040"/>
            <a:ext cx="1347537" cy="847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Action-value function</a:t>
            </a:r>
          </a:p>
        </p:txBody>
      </p:sp>
      <p:sp>
        <p:nvSpPr>
          <p:cNvPr id="6" name="Right Arrow 5"/>
          <p:cNvSpPr/>
          <p:nvPr/>
        </p:nvSpPr>
        <p:spPr>
          <a:xfrm>
            <a:off x="2733575" y="1087655"/>
            <a:ext cx="1251285" cy="57751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67739" y="943276"/>
            <a:ext cx="2021305" cy="8662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SARSA</a:t>
            </a:r>
          </a:p>
        </p:txBody>
      </p:sp>
      <mc:AlternateContent xmlns:mc="http://schemas.openxmlformats.org/markup-compatibility/2006" xmlns:a14="http://schemas.microsoft.com/office/drawing/2010/main">
        <mc:Choice Requires="a14">
          <p:sp>
            <p:nvSpPr>
              <p:cNvPr id="8" name="Rectangle 7"/>
              <p:cNvSpPr/>
              <p:nvPr/>
            </p:nvSpPr>
            <p:spPr>
              <a:xfrm>
                <a:off x="4713012" y="3007236"/>
                <a:ext cx="4276984" cy="285206"/>
              </a:xfrm>
              <a:prstGeom prst="rect">
                <a:avLst/>
              </a:prstGeom>
              <a:solidFill>
                <a:srgbClr val="FFFF00"/>
              </a:solidFill>
            </p:spPr>
            <p:txBody>
              <a:bodyPr wrap="square">
                <a:spAutoFit/>
              </a:bodyPr>
              <a:lstStyle/>
              <a:p>
                <a:pPr algn="ctr"/>
                <a14:m>
                  <m:oMath xmlns:m="http://schemas.openxmlformats.org/officeDocument/2006/math">
                    <m:r>
                      <a:rPr lang="en-US" sz="1200" i="1">
                        <a:latin typeface="Cambria Math" panose="02040503050406030204" pitchFamily="18" charset="0"/>
                      </a:rPr>
                      <m:t>𝑄</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𝑄</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𝛼</m:t>
                    </m:r>
                  </m:oMath>
                </a14:m>
                <a:r>
                  <a:rPr lang="en-US" sz="1200" dirty="0"/>
                  <a:t>(</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𝛾</m:t>
                    </m:r>
                    <m:r>
                      <a:rPr lang="en-US" sz="1200" i="1">
                        <a:latin typeface="Cambria Math" panose="02040503050406030204" pitchFamily="18" charset="0"/>
                        <a:ea typeface="Cambria Math" panose="02040503050406030204" pitchFamily="18" charset="0"/>
                      </a:rPr>
                      <m:t>𝑄</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sub>
                    </m:sSub>
                    <m:r>
                      <a:rPr lang="en-US" sz="1200" i="1">
                        <a:latin typeface="Cambria Math" panose="02040503050406030204" pitchFamily="18" charset="0"/>
                      </a:rPr>
                      <m:t>)</m:t>
                    </m:r>
                    <m:r>
                      <a:rPr lang="en-US" sz="1200" i="1" dirty="0">
                        <a:latin typeface="Cambria Math" panose="02040503050406030204" pitchFamily="18" charset="0"/>
                      </a:rPr>
                      <m:t>−</m:t>
                    </m:r>
                    <m:r>
                      <a:rPr lang="en-US" sz="1200" i="1" dirty="0">
                        <a:latin typeface="Cambria Math" panose="02040503050406030204" pitchFamily="18" charset="0"/>
                      </a:rPr>
                      <m:t>𝑄</m:t>
                    </m:r>
                    <m:r>
                      <a:rPr lang="en-US" sz="1200" i="1" dirty="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𝑠</m:t>
                        </m:r>
                      </m:e>
                      <m:sub>
                        <m:r>
                          <a:rPr lang="en-US" sz="1200" i="1" dirty="0">
                            <a:latin typeface="Cambria Math" panose="02040503050406030204" pitchFamily="18" charset="0"/>
                          </a:rPr>
                          <m:t>𝑡</m:t>
                        </m:r>
                        <m:r>
                          <a:rPr lang="en-US" sz="1200" i="1" dirty="0">
                            <a:latin typeface="Cambria Math" panose="02040503050406030204" pitchFamily="18" charset="0"/>
                          </a:rPr>
                          <m:t>,</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𝑡</m:t>
                        </m:r>
                      </m:sub>
                    </m:sSub>
                    <m:r>
                      <a:rPr lang="en-US" sz="1200" i="1" dirty="0">
                        <a:latin typeface="Cambria Math" panose="02040503050406030204" pitchFamily="18" charset="0"/>
                      </a:rPr>
                      <m:t>))</m:t>
                    </m:r>
                  </m:oMath>
                </a14:m>
                <a:endParaRPr lang="en-US" sz="1200" dirty="0"/>
              </a:p>
            </p:txBody>
          </p:sp>
        </mc:Choice>
        <mc:Fallback xmlns="">
          <p:sp>
            <p:nvSpPr>
              <p:cNvPr id="8" name="Rectangle 7"/>
              <p:cNvSpPr>
                <a:spLocks noRot="1" noChangeAspect="1" noMove="1" noResize="1" noEditPoints="1" noAdjustHandles="1" noChangeArrowheads="1" noChangeShapeType="1" noTextEdit="1"/>
              </p:cNvSpPr>
              <p:nvPr/>
            </p:nvSpPr>
            <p:spPr>
              <a:xfrm>
                <a:off x="4713012" y="3007236"/>
                <a:ext cx="4276984" cy="285206"/>
              </a:xfrm>
              <a:prstGeom prst="rect">
                <a:avLst/>
              </a:prstGeom>
              <a:blipFill rotWithShape="0">
                <a:blip r:embed="rId2"/>
                <a:stretch>
                  <a:fillRect b="-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671335" y="1015465"/>
                <a:ext cx="2791326" cy="72189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have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t>
                </a:r>
              </a:p>
            </p:txBody>
          </p:sp>
        </mc:Choice>
        <mc:Fallback xmlns="">
          <p:sp>
            <p:nvSpPr>
              <p:cNvPr id="11" name="Rectangle 10"/>
              <p:cNvSpPr>
                <a:spLocks noRot="1" noChangeAspect="1" noMove="1" noResize="1" noEditPoints="1" noAdjustHandles="1" noChangeArrowheads="1" noChangeShapeType="1" noTextEdit="1"/>
              </p:cNvSpPr>
              <p:nvPr/>
            </p:nvSpPr>
            <p:spPr>
              <a:xfrm>
                <a:off x="7671335" y="1015465"/>
                <a:ext cx="2791326" cy="721894"/>
              </a:xfrm>
              <a:prstGeom prst="rect">
                <a:avLst/>
              </a:prstGeom>
              <a:blipFill rotWithShape="0">
                <a:blip r:embed="rId3"/>
                <a:stretch>
                  <a:fillRect b="-833"/>
                </a:stretch>
              </a:blipFill>
            </p:spPr>
            <p:txBody>
              <a:bodyPr/>
              <a:lstStyle/>
              <a:p>
                <a:r>
                  <a:rPr lang="en-US">
                    <a:noFill/>
                  </a:rPr>
                  <a:t> </a:t>
                </a:r>
              </a:p>
            </p:txBody>
          </p:sp>
        </mc:Fallback>
      </mc:AlternateContent>
      <p:cxnSp>
        <p:nvCxnSpPr>
          <p:cNvPr id="13" name="Straight Arrow Connector 12"/>
          <p:cNvCxnSpPr>
            <a:stCxn id="7" idx="3"/>
            <a:endCxn id="11" idx="1"/>
          </p:cNvCxnSpPr>
          <p:nvPr/>
        </p:nvCxnSpPr>
        <p:spPr>
          <a:xfrm flipV="1">
            <a:off x="6189044" y="1376412"/>
            <a:ext cx="14822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1" idx="2"/>
            <a:endCxn id="8" idx="0"/>
          </p:cNvCxnSpPr>
          <p:nvPr/>
        </p:nvCxnSpPr>
        <p:spPr>
          <a:xfrm rot="5400000">
            <a:off x="7324313" y="1264550"/>
            <a:ext cx="1269877" cy="22154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2"/>
          </p:cNvCxnSpPr>
          <p:nvPr/>
        </p:nvCxnSpPr>
        <p:spPr>
          <a:xfrm rot="16200000" flipH="1">
            <a:off x="9085210" y="1719147"/>
            <a:ext cx="800975" cy="8373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0490" y="2020677"/>
            <a:ext cx="1638529" cy="2543530"/>
          </a:xfrm>
          <a:prstGeom prst="rect">
            <a:avLst/>
          </a:prstGeom>
        </p:spPr>
      </p:pic>
      <p:sp>
        <p:nvSpPr>
          <p:cNvPr id="20" name="Rectangle 19"/>
          <p:cNvSpPr/>
          <p:nvPr/>
        </p:nvSpPr>
        <p:spPr>
          <a:xfrm>
            <a:off x="375385" y="4863163"/>
            <a:ext cx="2050181" cy="9817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(On-policy) SARSA</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329" y="3948919"/>
            <a:ext cx="4525006" cy="2810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5" name="Straight Arrow Connector 24"/>
          <p:cNvCxnSpPr>
            <a:stCxn id="20" idx="3"/>
            <a:endCxn id="21" idx="1"/>
          </p:cNvCxnSpPr>
          <p:nvPr/>
        </p:nvCxnSpPr>
        <p:spPr>
          <a:xfrm>
            <a:off x="2425566" y="5354052"/>
            <a:ext cx="720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7959251" y="5044813"/>
                <a:ext cx="3908698" cy="126936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   We have used </a:t>
                </a:r>
                <a14:m>
                  <m:oMath xmlns:m="http://schemas.openxmlformats.org/officeDocument/2006/math">
                    <m:r>
                      <a:rPr lang="en-US" sz="1100" i="1" smtClean="0">
                        <a:solidFill>
                          <a:srgbClr val="FF0000"/>
                        </a:solidFill>
                        <a:latin typeface="Cambria Math" panose="02040503050406030204" pitchFamily="18" charset="0"/>
                        <a:ea typeface="Cambria Math" panose="02040503050406030204" pitchFamily="18" charset="0"/>
                      </a:rPr>
                      <m:t>𝜀</m:t>
                    </m:r>
                    <m:r>
                      <a:rPr lang="en-US" sz="1100" b="0" i="1" smtClean="0">
                        <a:solidFill>
                          <a:srgbClr val="FF0000"/>
                        </a:solidFill>
                        <a:latin typeface="Cambria Math" panose="02040503050406030204" pitchFamily="18" charset="0"/>
                        <a:ea typeface="Cambria Math" panose="02040503050406030204" pitchFamily="18" charset="0"/>
                      </a:rPr>
                      <m:t>−</m:t>
                    </m:r>
                    <m:r>
                      <a:rPr lang="en-US" sz="1100" b="0" i="1" smtClean="0">
                        <a:solidFill>
                          <a:srgbClr val="FF0000"/>
                        </a:solidFill>
                        <a:latin typeface="Cambria Math" panose="02040503050406030204" pitchFamily="18" charset="0"/>
                        <a:ea typeface="Cambria Math" panose="02040503050406030204" pitchFamily="18" charset="0"/>
                      </a:rPr>
                      <m:t>𝑔𝑟𝑒𝑒𝑑𝑦</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𝑎𝑙𝑡</m:t>
                    </m:r>
                    <m:r>
                      <a:rPr lang="en-US" sz="1100" b="0" i="1" smtClean="0">
                        <a:latin typeface="Cambria Math" panose="02040503050406030204" pitchFamily="18" charset="0"/>
                        <a:ea typeface="Cambria Math" panose="02040503050406030204" pitchFamily="18" charset="0"/>
                      </a:rPr>
                      <m:t>h</m:t>
                    </m:r>
                    <m:r>
                      <a:rPr lang="en-US" sz="1100" b="0" i="1" smtClean="0">
                        <a:latin typeface="Cambria Math" panose="02040503050406030204" pitchFamily="18" charset="0"/>
                        <a:ea typeface="Cambria Math" panose="02040503050406030204" pitchFamily="18" charset="0"/>
                      </a:rPr>
                      <m:t>𝑜𝑢𝑔</m:t>
                    </m:r>
                    <m:r>
                      <a:rPr lang="en-US" sz="1100" b="0" i="1" smtClean="0">
                        <a:latin typeface="Cambria Math" panose="02040503050406030204" pitchFamily="18" charset="0"/>
                        <a:ea typeface="Cambria Math" panose="02040503050406030204" pitchFamily="18" charset="0"/>
                      </a:rPr>
                      <m:t>h</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𝑤𝑒</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𝑐𝑎𝑛</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𝑢𝑠𝑒</m:t>
                    </m:r>
                    <m:r>
                      <a:rPr lang="en-US" sz="1100" b="0" i="1" smtClean="0">
                        <a:latin typeface="Cambria Math" panose="02040503050406030204" pitchFamily="18" charset="0"/>
                        <a:ea typeface="Cambria Math" panose="02040503050406030204" pitchFamily="18" charset="0"/>
                      </a:rPr>
                      <m:t> </m:t>
                    </m:r>
                    <m:r>
                      <a:rPr lang="en-US" sz="1100" b="0" i="1" smtClean="0">
                        <a:solidFill>
                          <a:srgbClr val="FF0000"/>
                        </a:solidFill>
                        <a:latin typeface="Cambria Math" panose="02040503050406030204" pitchFamily="18" charset="0"/>
                        <a:ea typeface="Cambria Math" panose="02040503050406030204" pitchFamily="18" charset="0"/>
                      </a:rPr>
                      <m:t>𝑔𝑟𝑒𝑒𝑑𝑦</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𝑏𝑢𝑡</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𝑖𝑡</m:t>
                    </m:r>
                    <m:r>
                      <a:rPr lang="en-US" sz="1100" b="0" i="1" smtClean="0">
                        <a:latin typeface="Cambria Math" panose="02040503050406030204" pitchFamily="18" charset="0"/>
                        <a:ea typeface="Cambria Math" panose="02040503050406030204" pitchFamily="18" charset="0"/>
                      </a:rPr>
                      <m:t> </m:t>
                    </m:r>
                    <m:r>
                      <a:rPr lang="en-US" sz="1100" b="0" i="1" smtClean="0">
                        <a:solidFill>
                          <a:srgbClr val="FF0000"/>
                        </a:solidFill>
                        <a:latin typeface="Cambria Math" panose="02040503050406030204" pitchFamily="18" charset="0"/>
                        <a:ea typeface="Cambria Math" panose="02040503050406030204" pitchFamily="18" charset="0"/>
                      </a:rPr>
                      <m:t>𝑖𝑠</m:t>
                    </m:r>
                    <m:r>
                      <a:rPr lang="en-US" sz="1100" b="0" i="1" smtClean="0">
                        <a:solidFill>
                          <a:srgbClr val="FF0000"/>
                        </a:solidFill>
                        <a:latin typeface="Cambria Math" panose="02040503050406030204" pitchFamily="18" charset="0"/>
                        <a:ea typeface="Cambria Math" panose="02040503050406030204" pitchFamily="18" charset="0"/>
                      </a:rPr>
                      <m:t> </m:t>
                    </m:r>
                    <m:r>
                      <a:rPr lang="en-US" sz="1100" b="0" i="1" smtClean="0">
                        <a:solidFill>
                          <a:srgbClr val="FF0000"/>
                        </a:solidFill>
                        <a:latin typeface="Cambria Math" panose="02040503050406030204" pitchFamily="18" charset="0"/>
                        <a:ea typeface="Cambria Math" panose="02040503050406030204" pitchFamily="18" charset="0"/>
                      </a:rPr>
                      <m:t>𝑛𝑜𝑡</m:t>
                    </m:r>
                    <m:r>
                      <a:rPr lang="en-US" sz="1100" b="0" i="1" smtClean="0">
                        <a:solidFill>
                          <a:srgbClr val="FF0000"/>
                        </a:solidFill>
                        <a:latin typeface="Cambria Math" panose="02040503050406030204" pitchFamily="18" charset="0"/>
                        <a:ea typeface="Cambria Math" panose="02040503050406030204" pitchFamily="18" charset="0"/>
                      </a:rPr>
                      <m:t> </m:t>
                    </m:r>
                    <m:r>
                      <a:rPr lang="en-US" sz="1100" b="0" i="1" smtClean="0">
                        <a:solidFill>
                          <a:srgbClr val="FF0000"/>
                        </a:solidFill>
                        <a:latin typeface="Cambria Math" panose="02040503050406030204" pitchFamily="18" charset="0"/>
                        <a:ea typeface="Cambria Math" panose="02040503050406030204" pitchFamily="18" charset="0"/>
                      </a:rPr>
                      <m:t>𝑒𝑓𝑓𝑒𝑐𝑖𝑒𝑛𝑡</m:t>
                    </m:r>
                    <m:r>
                      <a:rPr lang="en-US" sz="1100" b="0" i="1" smtClean="0">
                        <a:solidFill>
                          <a:srgbClr val="FF0000"/>
                        </a:solidFill>
                        <a:latin typeface="Cambria Math" panose="02040503050406030204" pitchFamily="18" charset="0"/>
                        <a:ea typeface="Cambria Math" panose="02040503050406030204" pitchFamily="18" charset="0"/>
                      </a:rPr>
                      <m:t> </m:t>
                    </m:r>
                  </m:oMath>
                </a14:m>
                <a:endParaRPr lang="en-US" sz="1100" dirty="0"/>
              </a:p>
            </p:txBody>
          </p:sp>
        </mc:Choice>
        <mc:Fallback xmlns="">
          <p:sp>
            <p:nvSpPr>
              <p:cNvPr id="27" name="Rectangle 26"/>
              <p:cNvSpPr>
                <a:spLocks noRot="1" noChangeAspect="1" noMove="1" noResize="1" noEditPoints="1" noAdjustHandles="1" noChangeArrowheads="1" noChangeShapeType="1" noTextEdit="1"/>
              </p:cNvSpPr>
              <p:nvPr/>
            </p:nvSpPr>
            <p:spPr>
              <a:xfrm>
                <a:off x="7959251" y="5044813"/>
                <a:ext cx="3908698" cy="1269360"/>
              </a:xfrm>
              <a:prstGeom prst="rect">
                <a:avLst/>
              </a:prstGeom>
              <a:blipFill rotWithShape="0">
                <a:blip r:embed="rId6"/>
                <a:stretch>
                  <a:fillRect/>
                </a:stretch>
              </a:blipFill>
            </p:spPr>
            <p:txBody>
              <a:bodyPr/>
              <a:lstStyle/>
              <a:p>
                <a:r>
                  <a:rPr lang="en-US">
                    <a:noFill/>
                  </a:rPr>
                  <a:t> </a:t>
                </a:r>
              </a:p>
            </p:txBody>
          </p:sp>
        </mc:Fallback>
      </mc:AlternateContent>
      <p:cxnSp>
        <p:nvCxnSpPr>
          <p:cNvPr id="29" name="Elbow Connector 28"/>
          <p:cNvCxnSpPr>
            <a:stCxn id="21" idx="3"/>
            <a:endCxn id="27" idx="1"/>
          </p:cNvCxnSpPr>
          <p:nvPr/>
        </p:nvCxnSpPr>
        <p:spPr>
          <a:xfrm>
            <a:off x="7671335" y="5354053"/>
            <a:ext cx="287916" cy="3254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10043"/>
      </p:ext>
    </p:extLst>
  </p:cSld>
  <p:clrMapOvr>
    <a:masterClrMapping/>
  </p:clrMapOvr>
  <p:transition spd="slow">
    <p:circl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899259" y="433137"/>
            <a:ext cx="2329314" cy="10299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SARSA PSUDOCODE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695" y="2095314"/>
            <a:ext cx="6750915" cy="320820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4" name="Rectangle 3"/>
              <p:cNvSpPr/>
              <p:nvPr/>
            </p:nvSpPr>
            <p:spPr>
              <a:xfrm>
                <a:off x="8479856" y="178067"/>
                <a:ext cx="3311091" cy="1540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 see that we </a:t>
                </a:r>
                <a:r>
                  <a:rPr lang="en-US" sz="1200" dirty="0">
                    <a:solidFill>
                      <a:srgbClr val="FF0000"/>
                    </a:solidFill>
                  </a:rPr>
                  <a:t>take action </a:t>
                </a:r>
                <a:r>
                  <a:rPr lang="en-US" sz="1200" dirty="0"/>
                  <a:t>according to policy </a:t>
                </a:r>
                <a14:m>
                  <m:oMath xmlns:m="http://schemas.openxmlformats.org/officeDocument/2006/math">
                    <m:r>
                      <a:rPr lang="en-US" sz="1200" i="1" smtClean="0">
                        <a:solidFill>
                          <a:srgbClr val="FF0000"/>
                        </a:solidFill>
                        <a:latin typeface="Cambria Math" panose="02040503050406030204" pitchFamily="18" charset="0"/>
                        <a:ea typeface="Cambria Math" panose="02040503050406030204" pitchFamily="18" charset="0"/>
                      </a:rPr>
                      <m:t>𝜀</m:t>
                    </m:r>
                    <m:r>
                      <a:rPr lang="en-US" sz="1200" b="0" i="1" smtClean="0">
                        <a:solidFill>
                          <a:srgbClr val="FF0000"/>
                        </a:solidFill>
                        <a:latin typeface="Cambria Math" panose="02040503050406030204" pitchFamily="18" charset="0"/>
                        <a:ea typeface="Cambria Math" panose="02040503050406030204" pitchFamily="18" charset="0"/>
                      </a:rPr>
                      <m:t>−</m:t>
                    </m:r>
                    <m:r>
                      <a:rPr lang="en-US" sz="1200" b="0" i="1" smtClean="0">
                        <a:solidFill>
                          <a:srgbClr val="FF0000"/>
                        </a:solidFill>
                        <a:latin typeface="Cambria Math" panose="02040503050406030204" pitchFamily="18" charset="0"/>
                        <a:ea typeface="Cambria Math" panose="02040503050406030204" pitchFamily="18" charset="0"/>
                      </a:rPr>
                      <m:t>𝑔𝑟𝑒𝑒𝑑𝑦</m:t>
                    </m:r>
                  </m:oMath>
                </a14:m>
                <a:r>
                  <a:rPr lang="en-US" sz="1200" dirty="0">
                    <a:solidFill>
                      <a:srgbClr val="FF0000"/>
                    </a:solidFill>
                  </a:rPr>
                  <a:t> </a:t>
                </a:r>
                <a:r>
                  <a:rPr lang="en-US" sz="1200" dirty="0"/>
                  <a:t>and evaluate that action according to </a:t>
                </a:r>
                <a14:m>
                  <m:oMath xmlns:m="http://schemas.openxmlformats.org/officeDocument/2006/math">
                    <m:r>
                      <a:rPr lang="en-US" sz="1200" i="1" smtClean="0">
                        <a:solidFill>
                          <a:srgbClr val="FF0000"/>
                        </a:solidFill>
                        <a:latin typeface="Cambria Math" panose="02040503050406030204" pitchFamily="18" charset="0"/>
                        <a:ea typeface="Cambria Math" panose="02040503050406030204" pitchFamily="18" charset="0"/>
                      </a:rPr>
                      <m:t>𝜀</m:t>
                    </m:r>
                    <m:r>
                      <a:rPr lang="en-US" sz="1200" i="1" smtClean="0">
                        <a:solidFill>
                          <a:srgbClr val="FF0000"/>
                        </a:solidFill>
                        <a:latin typeface="Cambria Math" panose="02040503050406030204" pitchFamily="18" charset="0"/>
                        <a:ea typeface="Cambria Math" panose="02040503050406030204" pitchFamily="18" charset="0"/>
                      </a:rPr>
                      <m:t>−</m:t>
                    </m:r>
                    <m:r>
                      <a:rPr lang="en-US" sz="1200" i="1" smtClean="0">
                        <a:solidFill>
                          <a:srgbClr val="FF0000"/>
                        </a:solidFill>
                        <a:latin typeface="Cambria Math" panose="02040503050406030204" pitchFamily="18" charset="0"/>
                        <a:ea typeface="Cambria Math" panose="02040503050406030204" pitchFamily="18" charset="0"/>
                      </a:rPr>
                      <m:t>𝑔𝑟𝑒𝑒𝑑𝑦</m:t>
                    </m:r>
                  </m:oMath>
                </a14:m>
                <a:r>
                  <a:rPr lang="en-US" sz="1200" dirty="0">
                    <a:solidFill>
                      <a:srgbClr val="FF0000"/>
                    </a:solidFill>
                  </a:rPr>
                  <a:t> </a:t>
                </a:r>
                <a:r>
                  <a:rPr lang="en-US" sz="1200" dirty="0"/>
                  <a:t>so it’s on policy </a:t>
                </a:r>
              </a:p>
            </p:txBody>
          </p:sp>
        </mc:Choice>
        <mc:Fallback xmlns="">
          <p:sp>
            <p:nvSpPr>
              <p:cNvPr id="4" name="Rectangle 3"/>
              <p:cNvSpPr>
                <a:spLocks noRot="1" noChangeAspect="1" noMove="1" noResize="1" noEditPoints="1" noAdjustHandles="1" noChangeArrowheads="1" noChangeShapeType="1" noTextEdit="1"/>
              </p:cNvSpPr>
              <p:nvPr/>
            </p:nvSpPr>
            <p:spPr>
              <a:xfrm>
                <a:off x="8479856" y="178067"/>
                <a:ext cx="3311091" cy="1540042"/>
              </a:xfrm>
              <a:prstGeom prst="rect">
                <a:avLst/>
              </a:prstGeom>
              <a:blipFill rotWithShape="0">
                <a:blip r:embed="rId3"/>
                <a:stretch>
                  <a:fillRect r="-367"/>
                </a:stretch>
              </a:blipFill>
            </p:spPr>
            <p:txBody>
              <a:bodyPr/>
              <a:lstStyle/>
              <a:p>
                <a:r>
                  <a:rPr lang="en-US">
                    <a:noFill/>
                  </a:rPr>
                  <a:t> </a:t>
                </a:r>
              </a:p>
            </p:txBody>
          </p:sp>
        </mc:Fallback>
      </mc:AlternateContent>
      <p:cxnSp>
        <p:nvCxnSpPr>
          <p:cNvPr id="6" name="Elbow Connector 5"/>
          <p:cNvCxnSpPr/>
          <p:nvPr/>
        </p:nvCxnSpPr>
        <p:spPr>
          <a:xfrm flipV="1">
            <a:off x="8181474" y="1333099"/>
            <a:ext cx="2040555" cy="1997242"/>
          </a:xfrm>
          <a:prstGeom prst="bentConnector3">
            <a:avLst>
              <a:gd name="adj1" fmla="val 957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endCxn id="4" idx="2"/>
          </p:cNvCxnSpPr>
          <p:nvPr/>
        </p:nvCxnSpPr>
        <p:spPr>
          <a:xfrm rot="5400000" flipH="1" flipV="1">
            <a:off x="8114998" y="2156961"/>
            <a:ext cx="2459255" cy="1581553"/>
          </a:xfrm>
          <a:prstGeom prst="bentConnector3">
            <a:avLst>
              <a:gd name="adj1" fmla="val 68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030933"/>
      </p:ext>
    </p:extLst>
  </p:cSld>
  <p:clrMapOvr>
    <a:masterClrMapping/>
  </p:clrMapOvr>
  <p:transition spd="slow">
    <p:circl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Left Brace 1"/>
          <p:cNvSpPr/>
          <p:nvPr/>
        </p:nvSpPr>
        <p:spPr>
          <a:xfrm>
            <a:off x="3147461" y="269508"/>
            <a:ext cx="346510" cy="2338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231005" y="1078029"/>
            <a:ext cx="2733575"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Just with 2 condition SARSA convergence to optimal policy</a:t>
            </a:r>
          </a:p>
        </p:txBody>
      </p:sp>
      <p:sp>
        <p:nvSpPr>
          <p:cNvPr id="4" name="Rectangle 3"/>
          <p:cNvSpPr/>
          <p:nvPr/>
        </p:nvSpPr>
        <p:spPr>
          <a:xfrm>
            <a:off x="3628724" y="423512"/>
            <a:ext cx="203093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use GLIE</a:t>
            </a:r>
          </a:p>
        </p:txBody>
      </p:sp>
      <p:sp>
        <p:nvSpPr>
          <p:cNvPr id="5" name="Rectangle 4"/>
          <p:cNvSpPr/>
          <p:nvPr/>
        </p:nvSpPr>
        <p:spPr>
          <a:xfrm>
            <a:off x="3628723" y="1535229"/>
            <a:ext cx="2030931" cy="909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 use variable learning rate instead of counter in GLIE </a:t>
            </a:r>
          </a:p>
        </p:txBody>
      </p:sp>
      <p:cxnSp>
        <p:nvCxnSpPr>
          <p:cNvPr id="7" name="Straight Arrow Connector 6"/>
          <p:cNvCxnSpPr>
            <a:stCxn id="5" idx="3"/>
          </p:cNvCxnSpPr>
          <p:nvPr/>
        </p:nvCxnSpPr>
        <p:spPr>
          <a:xfrm>
            <a:off x="5659654" y="1990023"/>
            <a:ext cx="847024" cy="2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6583680" y="1511166"/>
                <a:ext cx="2387065" cy="933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Learning rate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𝑡</m:t>
                        </m:r>
                      </m:sub>
                    </m:sSub>
                  </m:oMath>
                </a14:m>
                <a:r>
                  <a:rPr lang="en-US" sz="1200" dirty="0"/>
                  <a:t> should satisfy following conditions</a:t>
                </a:r>
              </a:p>
            </p:txBody>
          </p:sp>
        </mc:Choice>
        <mc:Fallback xmlns="">
          <p:sp>
            <p:nvSpPr>
              <p:cNvPr id="8" name="Rectangle 7"/>
              <p:cNvSpPr>
                <a:spLocks noRot="1" noChangeAspect="1" noMove="1" noResize="1" noEditPoints="1" noAdjustHandles="1" noChangeArrowheads="1" noChangeShapeType="1" noTextEdit="1"/>
              </p:cNvSpPr>
              <p:nvPr/>
            </p:nvSpPr>
            <p:spPr>
              <a:xfrm>
                <a:off x="6583680" y="1511166"/>
                <a:ext cx="2387065" cy="933651"/>
              </a:xfrm>
              <a:prstGeom prst="rect">
                <a:avLst/>
              </a:prstGeom>
              <a:blipFill rotWithShape="0">
                <a:blip r:embed="rId2"/>
                <a:stretch>
                  <a:fillRect/>
                </a:stretch>
              </a:blipFill>
            </p:spPr>
            <p:txBody>
              <a:bodyPr/>
              <a:lstStyle/>
              <a:p>
                <a:r>
                  <a:rPr lang="en-US">
                    <a:noFill/>
                  </a:rPr>
                  <a:t> </a:t>
                </a:r>
              </a:p>
            </p:txBody>
          </p:sp>
        </mc:Fallback>
      </mc:AlternateContent>
      <p:cxnSp>
        <p:nvCxnSpPr>
          <p:cNvPr id="10" name="Elbow Connector 9"/>
          <p:cNvCxnSpPr>
            <a:stCxn id="8" idx="3"/>
          </p:cNvCxnSpPr>
          <p:nvPr/>
        </p:nvCxnSpPr>
        <p:spPr>
          <a:xfrm>
            <a:off x="8970745" y="1977992"/>
            <a:ext cx="1578543" cy="10828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eft Brace 10"/>
          <p:cNvSpPr/>
          <p:nvPr/>
        </p:nvSpPr>
        <p:spPr>
          <a:xfrm rot="5400000">
            <a:off x="9899582" y="2261938"/>
            <a:ext cx="1299411" cy="28972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10756232" y="4028776"/>
                <a:ext cx="1119922" cy="755271"/>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0756232" y="4028776"/>
                <a:ext cx="1119922" cy="75527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307629" y="3982610"/>
                <a:ext cx="1241659" cy="847604"/>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bSup>
                            <m:sSubSupPr>
                              <m:ctrlPr>
                                <a:rPr lang="en-US" i="1" smtClean="0">
                                  <a:latin typeface="Cambria Math" panose="02040503050406030204" pitchFamily="18" charset="0"/>
                                  <a:ea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9307629" y="3982610"/>
                <a:ext cx="1241659" cy="847604"/>
              </a:xfrm>
              <a:prstGeom prst="rect">
                <a:avLst/>
              </a:prstGeom>
              <a:blipFill rotWithShape="0">
                <a:blip r:embed="rId4"/>
                <a:stretch>
                  <a:fillRect/>
                </a:stretch>
              </a:blipFill>
            </p:spPr>
            <p:txBody>
              <a:bodyPr/>
              <a:lstStyle/>
              <a:p>
                <a:r>
                  <a:rPr lang="en-US">
                    <a:noFill/>
                  </a:rPr>
                  <a:t> </a:t>
                </a:r>
              </a:p>
            </p:txBody>
          </p:sp>
        </mc:Fallback>
      </mc:AlternateContent>
      <p:sp>
        <p:nvSpPr>
          <p:cNvPr id="14" name="Rectangle 13"/>
          <p:cNvSpPr/>
          <p:nvPr/>
        </p:nvSpPr>
        <p:spPr>
          <a:xfrm>
            <a:off x="5034013" y="4254366"/>
            <a:ext cx="2261936" cy="8662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enough to update as long as we want </a:t>
            </a:r>
          </a:p>
        </p:txBody>
      </p:sp>
      <p:sp>
        <p:nvSpPr>
          <p:cNvPr id="15" name="Rectangle 14"/>
          <p:cNvSpPr/>
          <p:nvPr/>
        </p:nvSpPr>
        <p:spPr>
          <a:xfrm>
            <a:off x="5034013" y="5515276"/>
            <a:ext cx="2233061" cy="7988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Small enough to eventually vanish updates </a:t>
            </a:r>
          </a:p>
        </p:txBody>
      </p:sp>
      <p:cxnSp>
        <p:nvCxnSpPr>
          <p:cNvPr id="17" name="Elbow Connector 16"/>
          <p:cNvCxnSpPr>
            <a:stCxn id="13" idx="2"/>
            <a:endCxn id="15" idx="3"/>
          </p:cNvCxnSpPr>
          <p:nvPr/>
        </p:nvCxnSpPr>
        <p:spPr>
          <a:xfrm rot="5400000">
            <a:off x="8055512" y="4041777"/>
            <a:ext cx="1084511" cy="26613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2" idx="2"/>
            <a:endCxn id="14" idx="3"/>
          </p:cNvCxnSpPr>
          <p:nvPr/>
        </p:nvCxnSpPr>
        <p:spPr>
          <a:xfrm rot="5400000" flipH="1">
            <a:off x="9257799" y="2725653"/>
            <a:ext cx="96544" cy="4020244"/>
          </a:xfrm>
          <a:prstGeom prst="bentConnector4">
            <a:avLst>
              <a:gd name="adj1" fmla="val -795093"/>
              <a:gd name="adj2" fmla="val 6797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760519"/>
      </p:ext>
    </p:extLst>
  </p:cSld>
  <p:clrMapOvr>
    <a:masterClrMapping/>
  </p:clrMapOvr>
  <p:transition spd="slow">
    <p:circl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Oval 3"/>
          <p:cNvSpPr/>
          <p:nvPr/>
        </p:nvSpPr>
        <p:spPr>
          <a:xfrm>
            <a:off x="1472664" y="326336"/>
            <a:ext cx="2358189" cy="101065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N-step SARSA</a:t>
            </a:r>
          </a:p>
        </p:txBody>
      </p:sp>
      <p:sp>
        <p:nvSpPr>
          <p:cNvPr id="5" name="Rectangle 4"/>
          <p:cNvSpPr/>
          <p:nvPr/>
        </p:nvSpPr>
        <p:spPr>
          <a:xfrm>
            <a:off x="255068" y="2136808"/>
            <a:ext cx="7685774" cy="3234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p:cNvCxnSpPr>
            <a:stCxn id="4" idx="6"/>
            <a:endCxn id="5" idx="0"/>
          </p:cNvCxnSpPr>
          <p:nvPr/>
        </p:nvCxnSpPr>
        <p:spPr>
          <a:xfrm>
            <a:off x="3830853" y="831663"/>
            <a:ext cx="267102" cy="13051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2591601" y="2540322"/>
                <a:ext cx="3108959" cy="308739"/>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b="0" i="1" smtClean="0">
                              <a:latin typeface="Cambria Math" panose="02040503050406030204" pitchFamily="18" charset="0"/>
                            </a:rPr>
                            <m:t>𝐺</m:t>
                          </m:r>
                        </m:e>
                        <m:sub>
                          <m:r>
                            <a:rPr lang="en-US" sz="1400" b="0" i="1" smtClean="0">
                              <a:latin typeface="Cambria Math" panose="02040503050406030204" pitchFamily="18" charset="0"/>
                            </a:rPr>
                            <m:t>𝑡</m:t>
                          </m:r>
                        </m:sub>
                        <m:sup>
                          <m:r>
                            <a:rPr lang="en-US" sz="1400" b="0" i="1" smtClean="0">
                              <a:latin typeface="Cambria Math" panose="02040503050406030204" pitchFamily="18" charset="0"/>
                            </a:rPr>
                            <m:t>1</m:t>
                          </m:r>
                        </m:sup>
                      </m:sSub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𝑠</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591601" y="2540322"/>
                <a:ext cx="3108959" cy="308739"/>
              </a:xfrm>
              <a:prstGeom prst="rect">
                <a:avLst/>
              </a:prstGeom>
              <a:blipFill rotWithShape="0">
                <a:blip r:embed="rId3"/>
                <a:stretch>
                  <a:fillRect b="-10000"/>
                </a:stretch>
              </a:blipFill>
            </p:spPr>
            <p:txBody>
              <a:bodyPr/>
              <a:lstStyle/>
              <a:p>
                <a:r>
                  <a:rPr lang="en-US">
                    <a:noFill/>
                  </a:rPr>
                  <a:t> </a:t>
                </a:r>
              </a:p>
            </p:txBody>
          </p:sp>
        </mc:Fallback>
      </mc:AlternateContent>
      <p:sp>
        <p:nvSpPr>
          <p:cNvPr id="9" name="Oval 8"/>
          <p:cNvSpPr/>
          <p:nvPr/>
        </p:nvSpPr>
        <p:spPr>
          <a:xfrm>
            <a:off x="548640" y="2477643"/>
            <a:ext cx="856648" cy="433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n=1</a:t>
            </a:r>
          </a:p>
        </p:txBody>
      </p:sp>
      <p:sp>
        <p:nvSpPr>
          <p:cNvPr id="10" name="Oval 9"/>
          <p:cNvSpPr/>
          <p:nvPr/>
        </p:nvSpPr>
        <p:spPr>
          <a:xfrm>
            <a:off x="548640" y="3045475"/>
            <a:ext cx="856648" cy="4331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n=2</a:t>
            </a:r>
          </a:p>
        </p:txBody>
      </p:sp>
      <mc:AlternateContent xmlns:mc="http://schemas.openxmlformats.org/markup-compatibility/2006" xmlns:a14="http://schemas.microsoft.com/office/drawing/2010/main">
        <mc:Choice Requires="a14">
          <p:sp>
            <p:nvSpPr>
              <p:cNvPr id="11" name="TextBox 10"/>
              <p:cNvSpPr txBox="1"/>
              <p:nvPr/>
            </p:nvSpPr>
            <p:spPr>
              <a:xfrm>
                <a:off x="2591601" y="3103633"/>
                <a:ext cx="3108959" cy="277897"/>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i="1">
                              <a:latin typeface="Cambria Math" panose="02040503050406030204" pitchFamily="18" charset="0"/>
                            </a:rPr>
                            <m:t>𝐺</m:t>
                          </m:r>
                        </m:e>
                        <m:sub>
                          <m:r>
                            <a:rPr lang="en-US" sz="1200" i="1">
                              <a:latin typeface="Cambria Math" panose="02040503050406030204" pitchFamily="18" charset="0"/>
                            </a:rPr>
                            <m:t>𝑡</m:t>
                          </m:r>
                        </m:sub>
                        <m:sup>
                          <m:r>
                            <a:rPr lang="en-US" sz="1200" b="0" i="1" smtClean="0">
                              <a:latin typeface="Cambria Math" panose="02040503050406030204" pitchFamily="18" charset="0"/>
                            </a:rPr>
                            <m:t>2</m:t>
                          </m:r>
                        </m:sup>
                      </m:sSubSup>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𝑅</m:t>
                          </m:r>
                        </m:e>
                        <m:sub>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1</m:t>
                          </m:r>
                        </m:sub>
                      </m:sSub>
                      <m:r>
                        <a:rPr lang="en-US" sz="1100" b="0" i="1" smtClean="0">
                          <a:latin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𝛾</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𝑅</m:t>
                          </m:r>
                        </m:e>
                        <m:sub>
                          <m:r>
                            <a:rPr lang="en-US" sz="1100" b="0" i="1" smtClean="0">
                              <a:latin typeface="Cambria Math" panose="02040503050406030204" pitchFamily="18" charset="0"/>
                              <a:ea typeface="Cambria Math" panose="02040503050406030204" pitchFamily="18" charset="0"/>
                            </a:rPr>
                            <m:t>𝑡</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2</m:t>
                          </m:r>
                        </m:sub>
                      </m:sSub>
                      <m:r>
                        <a:rPr lang="en-US" sz="1100" b="0" i="0" smtClean="0">
                          <a:latin typeface="Cambria Math" panose="02040503050406030204" pitchFamily="18" charset="0"/>
                          <a:ea typeface="Cambria Math" panose="02040503050406030204" pitchFamily="18" charset="0"/>
                        </a:rPr>
                        <m:t>+</m:t>
                      </m:r>
                      <m:sSup>
                        <m:sSupPr>
                          <m:ctrlPr>
                            <a:rPr lang="en-US" sz="1100" b="0" i="1" smtClean="0">
                              <a:latin typeface="Cambria Math" panose="02040503050406030204" pitchFamily="18" charset="0"/>
                              <a:ea typeface="Cambria Math" panose="02040503050406030204" pitchFamily="18" charset="0"/>
                            </a:rPr>
                          </m:ctrlPr>
                        </m:sSupPr>
                        <m:e>
                          <m:r>
                            <a:rPr lang="en-US" sz="1100" b="0" i="1" smtClean="0">
                              <a:latin typeface="Cambria Math" panose="02040503050406030204" pitchFamily="18" charset="0"/>
                              <a:ea typeface="Cambria Math" panose="02040503050406030204" pitchFamily="18" charset="0"/>
                            </a:rPr>
                            <m:t>𝛾</m:t>
                          </m:r>
                        </m:e>
                        <m:sup>
                          <m:r>
                            <a:rPr lang="en-US" sz="1100" b="0" i="1" smtClean="0">
                              <a:latin typeface="Cambria Math" panose="02040503050406030204" pitchFamily="18" charset="0"/>
                              <a:ea typeface="Cambria Math" panose="02040503050406030204" pitchFamily="18" charset="0"/>
                            </a:rPr>
                            <m:t>2</m:t>
                          </m:r>
                        </m:sup>
                      </m:sSup>
                      <m:r>
                        <a:rPr lang="en-US" sz="1100" i="1">
                          <a:latin typeface="Cambria Math" panose="02040503050406030204" pitchFamily="18" charset="0"/>
                          <a:ea typeface="Cambria Math" panose="02040503050406030204" pitchFamily="18" charset="0"/>
                        </a:rPr>
                        <m:t>𝑣</m:t>
                      </m:r>
                      <m:r>
                        <a:rPr lang="en-US" sz="1100" i="1">
                          <a:latin typeface="Cambria Math" panose="02040503050406030204" pitchFamily="18" charset="0"/>
                          <a:ea typeface="Cambria Math" panose="02040503050406030204" pitchFamily="18" charset="0"/>
                        </a:rPr>
                        <m:t>(</m:t>
                      </m:r>
                      <m:sSub>
                        <m:sSubPr>
                          <m:ctrlPr>
                            <a:rPr lang="en-US" sz="1100" i="1">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𝑠</m:t>
                          </m:r>
                        </m:e>
                        <m:sub>
                          <m:r>
                            <a:rPr lang="en-US" sz="1100" i="1">
                              <a:latin typeface="Cambria Math" panose="02040503050406030204" pitchFamily="18" charset="0"/>
                              <a:ea typeface="Cambria Math" panose="02040503050406030204" pitchFamily="18" charset="0"/>
                            </a:rPr>
                            <m:t>𝑡</m:t>
                          </m:r>
                          <m:r>
                            <a:rPr lang="en-US" sz="1100" i="1">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2</m:t>
                          </m:r>
                        </m:sub>
                      </m:sSub>
                      <m:r>
                        <a:rPr lang="en-US" sz="1100" i="1">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591601" y="3103633"/>
                <a:ext cx="3108959" cy="277897"/>
              </a:xfrm>
              <a:prstGeom prst="rect">
                <a:avLst/>
              </a:prstGeom>
              <a:blipFill rotWithShape="0">
                <a:blip r:embed="rId4"/>
                <a:stretch>
                  <a:fillRect b="-4348"/>
                </a:stretch>
              </a:blipFill>
            </p:spPr>
            <p:txBody>
              <a:bodyPr/>
              <a:lstStyle/>
              <a:p>
                <a:r>
                  <a:rPr lang="en-US">
                    <a:noFill/>
                  </a:rPr>
                  <a:t> </a:t>
                </a:r>
              </a:p>
            </p:txBody>
          </p:sp>
        </mc:Fallback>
      </mc:AlternateContent>
      <p:sp>
        <p:nvSpPr>
          <p:cNvPr id="12" name="Oval 11"/>
          <p:cNvSpPr/>
          <p:nvPr/>
        </p:nvSpPr>
        <p:spPr>
          <a:xfrm>
            <a:off x="818147" y="3767545"/>
            <a:ext cx="259882" cy="1155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18147" y="4072345"/>
            <a:ext cx="259882" cy="1155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18147" y="4319393"/>
            <a:ext cx="259882" cy="1155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19763" y="4595230"/>
            <a:ext cx="952901" cy="4540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1" name="Right Arrow 20"/>
          <p:cNvSpPr/>
          <p:nvPr/>
        </p:nvSpPr>
        <p:spPr>
          <a:xfrm>
            <a:off x="1809549" y="2540322"/>
            <a:ext cx="500514" cy="370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1809549" y="3103633"/>
            <a:ext cx="500514" cy="374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1809549" y="4681945"/>
            <a:ext cx="500514" cy="367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2591600" y="4681946"/>
                <a:ext cx="3863521" cy="302840"/>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𝐺</m:t>
                          </m:r>
                        </m:e>
                        <m:sub>
                          <m:r>
                            <a:rPr lang="en-US" sz="1400" i="1">
                              <a:latin typeface="Cambria Math" panose="02040503050406030204" pitchFamily="18" charset="0"/>
                            </a:rPr>
                            <m:t>𝑡</m:t>
                          </m:r>
                        </m:sub>
                        <m:sup>
                          <m:r>
                            <a:rPr lang="en-US" sz="1400" b="0" i="1" smtClean="0">
                              <a:latin typeface="Cambria Math" panose="02040503050406030204" pitchFamily="18" charset="0"/>
                              <a:ea typeface="Cambria Math" panose="02040503050406030204" pitchFamily="18" charset="0"/>
                            </a:rPr>
                            <m:t>∞</m:t>
                          </m:r>
                        </m:sup>
                      </m:sSub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𝛾</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𝑅</m:t>
                          </m:r>
                        </m:e>
                        <m:sub>
                          <m:r>
                            <a:rPr lang="en-US" sz="1200" b="0" i="1" smtClean="0">
                              <a:latin typeface="Cambria Math" panose="02040503050406030204" pitchFamily="18" charset="0"/>
                              <a:ea typeface="Cambria Math" panose="02040503050406030204" pitchFamily="18" charset="0"/>
                            </a:rPr>
                            <m:t>𝑡</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2</m:t>
                          </m:r>
                        </m:sub>
                      </m:sSub>
                      <m:r>
                        <a:rPr lang="en-US" sz="1200" b="0" i="0"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𝛾</m:t>
                          </m:r>
                        </m:e>
                        <m:sup>
                          <m:r>
                            <a:rPr lang="en-US" sz="1200" b="0" i="1" smtClean="0">
                              <a:latin typeface="Cambria Math" panose="02040503050406030204" pitchFamily="18" charset="0"/>
                              <a:ea typeface="Cambria Math" panose="02040503050406030204" pitchFamily="18" charset="0"/>
                            </a:rPr>
                            <m:t>𝑇</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m:t>
                          </m:r>
                        </m:sup>
                      </m:sSup>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𝑅</m:t>
                          </m:r>
                        </m:e>
                        <m:sub>
                          <m:r>
                            <a:rPr lang="en-US" sz="1200" i="1">
                              <a:latin typeface="Cambria Math" panose="02040503050406030204" pitchFamily="18" charset="0"/>
                              <a:ea typeface="Cambria Math" panose="02040503050406030204" pitchFamily="18" charset="0"/>
                            </a:rPr>
                            <m:t>𝑡</m:t>
                          </m:r>
                        </m:sub>
                      </m:sSub>
                    </m:oMath>
                  </m:oMathPara>
                </a14:m>
                <a:endParaRPr lang="en-US" sz="1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2591600" y="4681946"/>
                <a:ext cx="3863521" cy="302840"/>
              </a:xfrm>
              <a:prstGeom prst="rect">
                <a:avLst/>
              </a:prstGeom>
              <a:blipFill rotWithShape="0">
                <a:blip r:embed="rId5"/>
                <a:stretch>
                  <a:fillRect/>
                </a:stretch>
              </a:blipFill>
            </p:spPr>
            <p:txBody>
              <a:bodyPr/>
              <a:lstStyle/>
              <a:p>
                <a:r>
                  <a:rPr lang="en-US">
                    <a:noFill/>
                  </a:rPr>
                  <a:t> </a:t>
                </a:r>
              </a:p>
            </p:txBody>
          </p:sp>
        </mc:Fallback>
      </mc:AlternateContent>
      <p:sp>
        <p:nvSpPr>
          <p:cNvPr id="31" name="Rectangle 30"/>
          <p:cNvSpPr/>
          <p:nvPr/>
        </p:nvSpPr>
        <p:spPr>
          <a:xfrm>
            <a:off x="8229600" y="1279238"/>
            <a:ext cx="3532472" cy="690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8432332" y="1463039"/>
                <a:ext cx="3127008" cy="261610"/>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rPr>
                          </m:ctrlPr>
                        </m:sSubSupPr>
                        <m:e>
                          <m:r>
                            <a:rPr lang="en-US" sz="1100" i="1">
                              <a:latin typeface="Cambria Math" panose="02040503050406030204" pitchFamily="18" charset="0"/>
                            </a:rPr>
                            <m:t>𝐺</m:t>
                          </m:r>
                        </m:e>
                        <m:sub>
                          <m:r>
                            <a:rPr lang="en-US" sz="1100" i="1">
                              <a:latin typeface="Cambria Math" panose="02040503050406030204" pitchFamily="18" charset="0"/>
                            </a:rPr>
                            <m:t>𝑡</m:t>
                          </m:r>
                        </m:sub>
                        <m:sup>
                          <m:r>
                            <a:rPr lang="en-US" sz="1100" b="0" i="1" smtClean="0">
                              <a:latin typeface="Cambria Math" panose="02040503050406030204" pitchFamily="18" charset="0"/>
                            </a:rPr>
                            <m:t>𝑛</m:t>
                          </m:r>
                        </m:sup>
                      </m:sSubSup>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𝑅</m:t>
                          </m:r>
                        </m:e>
                        <m:sub>
                          <m:r>
                            <a:rPr lang="en-US" sz="1050" b="0" i="1" smtClean="0">
                              <a:latin typeface="Cambria Math" panose="02040503050406030204" pitchFamily="18" charset="0"/>
                            </a:rPr>
                            <m:t>𝑡</m:t>
                          </m:r>
                          <m:r>
                            <a:rPr lang="en-US" sz="1050" b="0" i="1" smtClean="0">
                              <a:latin typeface="Cambria Math" panose="02040503050406030204" pitchFamily="18" charset="0"/>
                            </a:rPr>
                            <m:t>+</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𝛾</m:t>
                      </m:r>
                      <m:sSub>
                        <m:sSubPr>
                          <m:ctrlPr>
                            <a:rPr lang="en-US" sz="1050" b="0" i="1" smtClean="0">
                              <a:latin typeface="Cambria Math" panose="02040503050406030204" pitchFamily="18" charset="0"/>
                              <a:ea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𝑅</m:t>
                          </m:r>
                        </m:e>
                        <m:sub>
                          <m:r>
                            <a:rPr lang="en-US" sz="1050" b="0" i="1" smtClean="0">
                              <a:latin typeface="Cambria Math" panose="02040503050406030204" pitchFamily="18" charset="0"/>
                              <a:ea typeface="Cambria Math" panose="02040503050406030204" pitchFamily="18" charset="0"/>
                            </a:rPr>
                            <m:t>𝑡</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2</m:t>
                          </m:r>
                        </m:sub>
                      </m:sSub>
                      <m:r>
                        <a:rPr lang="en-US" sz="1050" b="0" i="0"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m:t>
                      </m:r>
                      <m:sSup>
                        <m:sSupPr>
                          <m:ctrlPr>
                            <a:rPr lang="en-US" sz="1050" i="1">
                              <a:latin typeface="Cambria Math" panose="02040503050406030204" pitchFamily="18" charset="0"/>
                              <a:ea typeface="Cambria Math" panose="02040503050406030204" pitchFamily="18" charset="0"/>
                            </a:rPr>
                          </m:ctrlPr>
                        </m:sSupPr>
                        <m:e>
                          <m:r>
                            <a:rPr lang="en-US" sz="1050" i="1">
                              <a:latin typeface="Cambria Math" panose="02040503050406030204" pitchFamily="18" charset="0"/>
                              <a:ea typeface="Cambria Math" panose="02040503050406030204" pitchFamily="18" charset="0"/>
                            </a:rPr>
                            <m:t>𝛾</m:t>
                          </m:r>
                        </m:e>
                        <m:sup>
                          <m:r>
                            <a:rPr lang="en-US" sz="1050" b="0" i="1" smtClean="0">
                              <a:latin typeface="Cambria Math" panose="02040503050406030204" pitchFamily="18" charset="0"/>
                              <a:ea typeface="Cambria Math" panose="02040503050406030204" pitchFamily="18" charset="0"/>
                            </a:rPr>
                            <m:t>𝑛</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1</m:t>
                          </m:r>
                        </m:sup>
                      </m:sSup>
                      <m:sSub>
                        <m:sSubPr>
                          <m:ctrlPr>
                            <a:rPr lang="en-US" sz="1050" i="1">
                              <a:latin typeface="Cambria Math" panose="02040503050406030204" pitchFamily="18" charset="0"/>
                              <a:ea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𝑅</m:t>
                          </m:r>
                        </m:e>
                        <m:sub>
                          <m:r>
                            <a:rPr lang="en-US" sz="1050" i="1">
                              <a:latin typeface="Cambria Math" panose="02040503050406030204" pitchFamily="18" charset="0"/>
                              <a:ea typeface="Cambria Math" panose="02040503050406030204" pitchFamily="18" charset="0"/>
                            </a:rPr>
                            <m:t>𝑡</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𝑛</m:t>
                          </m:r>
                        </m:sub>
                      </m:sSub>
                      <m:r>
                        <a:rPr lang="en-US" sz="1050" b="0" i="1" smtClean="0">
                          <a:latin typeface="Cambria Math" panose="02040503050406030204" pitchFamily="18" charset="0"/>
                          <a:ea typeface="Cambria Math" panose="02040503050406030204" pitchFamily="18" charset="0"/>
                        </a:rPr>
                        <m:t>+</m:t>
                      </m:r>
                      <m:sSup>
                        <m:sSupPr>
                          <m:ctrlPr>
                            <a:rPr lang="en-US" sz="1050" b="0" i="1" smtClean="0">
                              <a:latin typeface="Cambria Math" panose="02040503050406030204" pitchFamily="18" charset="0"/>
                              <a:ea typeface="Cambria Math" panose="02040503050406030204" pitchFamily="18" charset="0"/>
                            </a:rPr>
                          </m:ctrlPr>
                        </m:sSupPr>
                        <m:e>
                          <m:r>
                            <a:rPr lang="en-US" sz="1050" b="0" i="1" smtClean="0">
                              <a:latin typeface="Cambria Math" panose="02040503050406030204" pitchFamily="18" charset="0"/>
                              <a:ea typeface="Cambria Math" panose="02040503050406030204" pitchFamily="18" charset="0"/>
                            </a:rPr>
                            <m:t>𝛾</m:t>
                          </m:r>
                        </m:e>
                        <m:sup>
                          <m:r>
                            <a:rPr lang="en-US" sz="1050" b="0" i="1" smtClean="0">
                              <a:latin typeface="Cambria Math" panose="02040503050406030204" pitchFamily="18" charset="0"/>
                              <a:ea typeface="Cambria Math" panose="02040503050406030204" pitchFamily="18" charset="0"/>
                            </a:rPr>
                            <m:t>𝑛</m:t>
                          </m:r>
                        </m:sup>
                      </m:sSup>
                      <m:r>
                        <a:rPr lang="en-US" sz="1050" b="0" i="1" smtClean="0">
                          <a:latin typeface="Cambria Math" panose="02040503050406030204" pitchFamily="18" charset="0"/>
                          <a:ea typeface="Cambria Math" panose="02040503050406030204" pitchFamily="18" charset="0"/>
                        </a:rPr>
                        <m:t>𝑣</m:t>
                      </m:r>
                      <m:r>
                        <a:rPr lang="en-US" sz="1050" b="0" i="1" smtClean="0">
                          <a:latin typeface="Cambria Math" panose="02040503050406030204" pitchFamily="18" charset="0"/>
                          <a:ea typeface="Cambria Math" panose="02040503050406030204" pitchFamily="18" charset="0"/>
                        </a:rPr>
                        <m:t>(</m:t>
                      </m:r>
                      <m:sSub>
                        <m:sSubPr>
                          <m:ctrlPr>
                            <a:rPr lang="en-US" sz="1050" b="0" i="1" smtClean="0">
                              <a:latin typeface="Cambria Math" panose="02040503050406030204" pitchFamily="18" charset="0"/>
                              <a:ea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𝑠</m:t>
                          </m:r>
                        </m:e>
                        <m:sub>
                          <m:r>
                            <a:rPr lang="en-US" sz="1050" b="0" i="1" smtClean="0">
                              <a:latin typeface="Cambria Math" panose="02040503050406030204" pitchFamily="18" charset="0"/>
                              <a:ea typeface="Cambria Math" panose="02040503050406030204" pitchFamily="18" charset="0"/>
                            </a:rPr>
                            <m:t>𝑡</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𝑛</m:t>
                          </m:r>
                        </m:sub>
                      </m:sSub>
                      <m:r>
                        <a:rPr lang="en-US" sz="1050" b="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32" name="TextBox 31"/>
              <p:cNvSpPr txBox="1">
                <a:spLocks noRot="1" noChangeAspect="1" noMove="1" noResize="1" noEditPoints="1" noAdjustHandles="1" noChangeArrowheads="1" noChangeShapeType="1" noTextEdit="1"/>
              </p:cNvSpPr>
              <p:nvPr/>
            </p:nvSpPr>
            <p:spPr>
              <a:xfrm>
                <a:off x="8432332" y="1463039"/>
                <a:ext cx="3127008" cy="261610"/>
              </a:xfrm>
              <a:prstGeom prst="rect">
                <a:avLst/>
              </a:prstGeom>
              <a:blipFill rotWithShape="0">
                <a:blip r:embed="rId6"/>
                <a:stretch>
                  <a:fillRect b="-2326"/>
                </a:stretch>
              </a:blipFill>
            </p:spPr>
            <p:txBody>
              <a:bodyPr/>
              <a:lstStyle/>
              <a:p>
                <a:r>
                  <a:rPr lang="en-US">
                    <a:noFill/>
                  </a:rPr>
                  <a:t> </a:t>
                </a:r>
              </a:p>
            </p:txBody>
          </p:sp>
        </mc:Fallback>
      </mc:AlternateContent>
      <p:sp>
        <p:nvSpPr>
          <p:cNvPr id="33" name="Down Arrow 32"/>
          <p:cNvSpPr/>
          <p:nvPr/>
        </p:nvSpPr>
        <p:spPr>
          <a:xfrm>
            <a:off x="9646919" y="2139698"/>
            <a:ext cx="567890" cy="8012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016464" y="3110590"/>
            <a:ext cx="1828800" cy="596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N-step SARSA update</a:t>
            </a:r>
          </a:p>
        </p:txBody>
      </p:sp>
      <p:sp>
        <p:nvSpPr>
          <p:cNvPr id="35" name="Down Arrow 34"/>
          <p:cNvSpPr/>
          <p:nvPr/>
        </p:nvSpPr>
        <p:spPr>
          <a:xfrm>
            <a:off x="9676997" y="3924756"/>
            <a:ext cx="507734" cy="510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Elbow Connector 36"/>
          <p:cNvCxnSpPr>
            <a:stCxn id="5" idx="3"/>
            <a:endCxn id="31" idx="1"/>
          </p:cNvCxnSpPr>
          <p:nvPr/>
        </p:nvCxnSpPr>
        <p:spPr>
          <a:xfrm flipV="1">
            <a:off x="7940842" y="1624646"/>
            <a:ext cx="288758" cy="2129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8345103" y="4595230"/>
            <a:ext cx="3250631" cy="1783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87373" y="2510156"/>
            <a:ext cx="770021" cy="4006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SARSA</a:t>
            </a:r>
          </a:p>
        </p:txBody>
      </p:sp>
      <p:sp>
        <p:nvSpPr>
          <p:cNvPr id="15" name="Oval 14"/>
          <p:cNvSpPr/>
          <p:nvPr/>
        </p:nvSpPr>
        <p:spPr>
          <a:xfrm>
            <a:off x="7006081" y="4629660"/>
            <a:ext cx="857759" cy="3551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MC</a:t>
            </a:r>
          </a:p>
        </p:txBody>
      </p:sp>
      <mc:AlternateContent xmlns:mc="http://schemas.openxmlformats.org/markup-compatibility/2006" xmlns:a14="http://schemas.microsoft.com/office/drawing/2010/main">
        <mc:Choice Requires="a14">
          <p:sp>
            <p:nvSpPr>
              <p:cNvPr id="36" name="Rectangle 35"/>
              <p:cNvSpPr/>
              <p:nvPr/>
            </p:nvSpPr>
            <p:spPr>
              <a:xfrm>
                <a:off x="8432332" y="5344139"/>
                <a:ext cx="3163402" cy="283219"/>
              </a:xfrm>
              <a:prstGeom prst="rect">
                <a:avLst/>
              </a:prstGeom>
              <a:solidFill>
                <a:srgbClr val="FFFF00"/>
              </a:solidFill>
            </p:spPr>
            <p:txBody>
              <a:bodyPr wrap="square">
                <a:spAutoFit/>
              </a:bodyPr>
              <a:lstStyle/>
              <a:p>
                <a:pPr algn="ctr"/>
                <a14:m>
                  <m:oMath xmlns:m="http://schemas.openxmlformats.org/officeDocument/2006/math">
                    <m:r>
                      <a:rPr lang="en-US" sz="1200" i="1">
                        <a:latin typeface="Cambria Math" panose="02040503050406030204" pitchFamily="18" charset="0"/>
                      </a:rPr>
                      <m:t>𝑄</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𝑄</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𝛼</m:t>
                    </m:r>
                  </m:oMath>
                </a14:m>
                <a:r>
                  <a:rPr lang="en-US" sz="1200" dirty="0"/>
                  <a:t>((</a:t>
                </a:r>
                <a14:m>
                  <m:oMath xmlns:m="http://schemas.openxmlformats.org/officeDocument/2006/math">
                    <m:sSubSup>
                      <m:sSubSupPr>
                        <m:ctrlPr>
                          <a:rPr lang="en-US" sz="1200" i="1" dirty="0">
                            <a:latin typeface="Cambria Math" panose="02040503050406030204" pitchFamily="18" charset="0"/>
                          </a:rPr>
                        </m:ctrlPr>
                      </m:sSubSupPr>
                      <m:e>
                        <m:r>
                          <a:rPr lang="en-US" sz="1200" i="1" dirty="0">
                            <a:latin typeface="Cambria Math" panose="02040503050406030204" pitchFamily="18" charset="0"/>
                          </a:rPr>
                          <m:t>𝐺</m:t>
                        </m:r>
                      </m:e>
                      <m:sub>
                        <m:r>
                          <a:rPr lang="en-US" sz="1200" i="1" dirty="0">
                            <a:latin typeface="Cambria Math" panose="02040503050406030204" pitchFamily="18" charset="0"/>
                          </a:rPr>
                          <m:t>𝑡</m:t>
                        </m:r>
                      </m:sub>
                      <m:sup>
                        <m:r>
                          <a:rPr lang="en-US" sz="1200" i="1" dirty="0">
                            <a:latin typeface="Cambria Math" panose="02040503050406030204" pitchFamily="18" charset="0"/>
                          </a:rPr>
                          <m:t>𝑛</m:t>
                        </m:r>
                      </m:sup>
                    </m:sSubSup>
                    <m:r>
                      <a:rPr lang="en-US" sz="1050" i="1" dirty="0">
                        <a:latin typeface="Cambria Math" panose="02040503050406030204" pitchFamily="18" charset="0"/>
                      </a:rPr>
                      <m:t>−</m:t>
                    </m:r>
                    <m:r>
                      <a:rPr lang="en-US" sz="1050" i="1" dirty="0">
                        <a:latin typeface="Cambria Math" panose="02040503050406030204" pitchFamily="18" charset="0"/>
                      </a:rPr>
                      <m:t>𝑄</m:t>
                    </m:r>
                    <m:r>
                      <a:rPr lang="en-US" sz="1050" i="1" dirty="0">
                        <a:latin typeface="Cambria Math" panose="02040503050406030204" pitchFamily="18" charset="0"/>
                      </a:rPr>
                      <m:t>(</m:t>
                    </m:r>
                    <m:sSub>
                      <m:sSubPr>
                        <m:ctrlPr>
                          <a:rPr lang="en-US" sz="1050" i="1" dirty="0">
                            <a:latin typeface="Cambria Math" panose="02040503050406030204" pitchFamily="18" charset="0"/>
                          </a:rPr>
                        </m:ctrlPr>
                      </m:sSubPr>
                      <m:e>
                        <m:r>
                          <a:rPr lang="en-US" sz="1050" i="1" dirty="0">
                            <a:latin typeface="Cambria Math" panose="02040503050406030204" pitchFamily="18" charset="0"/>
                          </a:rPr>
                          <m:t>𝑠</m:t>
                        </m:r>
                      </m:e>
                      <m:sub>
                        <m:r>
                          <a:rPr lang="en-US" sz="1050" i="1" dirty="0">
                            <a:latin typeface="Cambria Math" panose="02040503050406030204" pitchFamily="18" charset="0"/>
                          </a:rPr>
                          <m:t>𝑡</m:t>
                        </m:r>
                        <m:r>
                          <a:rPr lang="en-US" sz="1050" i="1" dirty="0">
                            <a:latin typeface="Cambria Math" panose="02040503050406030204" pitchFamily="18" charset="0"/>
                          </a:rPr>
                          <m:t>,</m:t>
                        </m:r>
                      </m:sub>
                    </m:sSub>
                    <m:sSub>
                      <m:sSubPr>
                        <m:ctrlPr>
                          <a:rPr lang="en-US" sz="1050" i="1">
                            <a:latin typeface="Cambria Math" panose="02040503050406030204" pitchFamily="18" charset="0"/>
                          </a:rPr>
                        </m:ctrlPr>
                      </m:sSubPr>
                      <m:e>
                        <m:r>
                          <a:rPr lang="en-US" sz="1050" i="1">
                            <a:latin typeface="Cambria Math" panose="02040503050406030204" pitchFamily="18" charset="0"/>
                          </a:rPr>
                          <m:t>𝑎</m:t>
                        </m:r>
                      </m:e>
                      <m:sub>
                        <m:r>
                          <a:rPr lang="en-US" sz="1050" i="1">
                            <a:latin typeface="Cambria Math" panose="02040503050406030204" pitchFamily="18" charset="0"/>
                          </a:rPr>
                          <m:t>𝑡</m:t>
                        </m:r>
                      </m:sub>
                    </m:sSub>
                    <m:r>
                      <a:rPr lang="en-US" sz="1050" i="1" dirty="0">
                        <a:latin typeface="Cambria Math" panose="02040503050406030204" pitchFamily="18" charset="0"/>
                      </a:rPr>
                      <m:t>))</m:t>
                    </m:r>
                  </m:oMath>
                </a14:m>
                <a:endParaRPr lang="en-US" sz="1200" dirty="0"/>
              </a:p>
            </p:txBody>
          </p:sp>
        </mc:Choice>
        <mc:Fallback xmlns="">
          <p:sp>
            <p:nvSpPr>
              <p:cNvPr id="36" name="Rectangle 35"/>
              <p:cNvSpPr>
                <a:spLocks noRot="1" noChangeAspect="1" noMove="1" noResize="1" noEditPoints="1" noAdjustHandles="1" noChangeArrowheads="1" noChangeShapeType="1" noTextEdit="1"/>
              </p:cNvSpPr>
              <p:nvPr/>
            </p:nvSpPr>
            <p:spPr>
              <a:xfrm>
                <a:off x="8432332" y="5344139"/>
                <a:ext cx="3163402" cy="283219"/>
              </a:xfrm>
              <a:prstGeom prst="rect">
                <a:avLst/>
              </a:prstGeom>
              <a:blipFill rotWithShape="0">
                <a:blip r:embed="rId7"/>
                <a:stretch>
                  <a:fillRect b="-17391"/>
                </a:stretch>
              </a:blipFill>
            </p:spPr>
            <p:txBody>
              <a:bodyPr/>
              <a:lstStyle/>
              <a:p>
                <a:r>
                  <a:rPr lang="en-US">
                    <a:noFill/>
                  </a:rPr>
                  <a:t> </a:t>
                </a:r>
              </a:p>
            </p:txBody>
          </p:sp>
        </mc:Fallback>
      </mc:AlternateContent>
      <p:sp>
        <p:nvSpPr>
          <p:cNvPr id="2" name="Right Arrow 1"/>
          <p:cNvSpPr/>
          <p:nvPr/>
        </p:nvSpPr>
        <p:spPr>
          <a:xfrm>
            <a:off x="5785164" y="2607398"/>
            <a:ext cx="204153" cy="24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a:off x="6601820" y="4681945"/>
            <a:ext cx="327259" cy="302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79271"/>
      </p:ext>
    </p:extLst>
  </p:cSld>
  <p:clrMapOvr>
    <a:masterClrMapping/>
  </p:clrMapOvr>
  <p:transition spd="slow">
    <p:circl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p:cNvSpPr/>
              <p:nvPr/>
            </p:nvSpPr>
            <p:spPr>
              <a:xfrm>
                <a:off x="4600876" y="336884"/>
                <a:ext cx="2589196" cy="12512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𝜆</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𝑟𝑒𝑡𝑢𝑟𝑛</m:t>
                      </m:r>
                      <m:r>
                        <a:rPr lang="en-US" b="0" i="1" smtClean="0">
                          <a:solidFill>
                            <a:schemeClr val="tx1"/>
                          </a:solidFill>
                          <a:latin typeface="Cambria Math" panose="02040503050406030204" pitchFamily="18" charset="0"/>
                          <a:ea typeface="Cambria Math" panose="02040503050406030204" pitchFamily="18" charset="0"/>
                        </a:rPr>
                        <m:t> </m:t>
                      </m:r>
                    </m:oMath>
                  </m:oMathPara>
                </a14:m>
                <a:endParaRPr lang="en-US" dirty="0">
                  <a:solidFill>
                    <a:schemeClr val="tx1"/>
                  </a:solidFill>
                </a:endParaRPr>
              </a:p>
            </p:txBody>
          </p:sp>
        </mc:Choice>
        <mc:Fallback xmlns="">
          <p:sp>
            <p:nvSpPr>
              <p:cNvPr id="2" name="Oval 1"/>
              <p:cNvSpPr>
                <a:spLocks noRot="1" noChangeAspect="1" noMove="1" noResize="1" noEditPoints="1" noAdjustHandles="1" noChangeArrowheads="1" noChangeShapeType="1" noTextEdit="1"/>
              </p:cNvSpPr>
              <p:nvPr/>
            </p:nvSpPr>
            <p:spPr>
              <a:xfrm>
                <a:off x="4600876" y="336884"/>
                <a:ext cx="2589196" cy="1251285"/>
              </a:xfrm>
              <a:prstGeom prst="ellipse">
                <a:avLst/>
              </a:prstGeom>
              <a:blipFill rotWithShape="0">
                <a:blip r:embed="rId2"/>
                <a:stretch>
                  <a:fillRect/>
                </a:stretch>
              </a:blipFill>
            </p:spPr>
            <p:txBody>
              <a:bodyPr/>
              <a:lstStyle/>
              <a:p>
                <a:r>
                  <a:rPr lang="en-US">
                    <a:noFill/>
                  </a:rPr>
                  <a:t> </a:t>
                </a:r>
              </a:p>
            </p:txBody>
          </p:sp>
        </mc:Fallback>
      </mc:AlternateContent>
      <p:sp>
        <p:nvSpPr>
          <p:cNvPr id="4" name="Rectangle 3"/>
          <p:cNvSpPr/>
          <p:nvPr/>
        </p:nvSpPr>
        <p:spPr>
          <a:xfrm>
            <a:off x="1145406" y="2550695"/>
            <a:ext cx="3022333" cy="113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give weight to each n-step return</a:t>
            </a:r>
          </a:p>
        </p:txBody>
      </p:sp>
      <p:cxnSp>
        <p:nvCxnSpPr>
          <p:cNvPr id="6" name="Elbow Connector 5"/>
          <p:cNvCxnSpPr>
            <a:stCxn id="2" idx="4"/>
            <a:endCxn id="4" idx="0"/>
          </p:cNvCxnSpPr>
          <p:nvPr/>
        </p:nvCxnSpPr>
        <p:spPr>
          <a:xfrm rot="5400000">
            <a:off x="3794761" y="449982"/>
            <a:ext cx="962526" cy="32389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p:cNvCxnSpPr>
          <p:nvPr/>
        </p:nvCxnSpPr>
        <p:spPr>
          <a:xfrm>
            <a:off x="4167739" y="3118586"/>
            <a:ext cx="15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p:cNvSpPr/>
              <p:nvPr/>
            </p:nvSpPr>
            <p:spPr>
              <a:xfrm>
                <a:off x="5794408" y="2728761"/>
                <a:ext cx="2512194" cy="77964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900" i="1">
                          <a:solidFill>
                            <a:schemeClr val="tx1"/>
                          </a:solidFill>
                          <a:latin typeface="Cambria Math" panose="02040503050406030204" pitchFamily="18" charset="0"/>
                        </a:rPr>
                        <m:t>𝑤𝑒𝑖𝑔𝑡</m:t>
                      </m:r>
                      <m:r>
                        <a:rPr lang="en-US" sz="900" i="1">
                          <a:solidFill>
                            <a:schemeClr val="tx1"/>
                          </a:solidFill>
                          <a:latin typeface="Cambria Math" panose="02040503050406030204" pitchFamily="18" charset="0"/>
                        </a:rPr>
                        <m:t>h</m:t>
                      </m:r>
                      <m:r>
                        <a:rPr lang="en-US" sz="900" i="1">
                          <a:solidFill>
                            <a:schemeClr val="tx1"/>
                          </a:solidFill>
                          <a:latin typeface="Cambria Math" panose="02040503050406030204" pitchFamily="18" charset="0"/>
                        </a:rPr>
                        <m:t>𝑠</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1</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𝜆</m:t>
                      </m:r>
                      <m:r>
                        <a:rPr lang="en-US" sz="900" i="1">
                          <a:solidFill>
                            <a:schemeClr val="tx1"/>
                          </a:solidFill>
                          <a:latin typeface="Cambria Math" panose="02040503050406030204" pitchFamily="18" charset="0"/>
                        </a:rPr>
                        <m:t>)</m:t>
                      </m:r>
                      <m:sSup>
                        <m:sSupPr>
                          <m:ctrlPr>
                            <a:rPr lang="en-US" sz="900" i="1">
                              <a:solidFill>
                                <a:schemeClr val="tx1"/>
                              </a:solidFill>
                              <a:latin typeface="Cambria Math" panose="02040503050406030204" pitchFamily="18" charset="0"/>
                            </a:rPr>
                          </m:ctrlPr>
                        </m:sSupPr>
                        <m:e>
                          <m:r>
                            <a:rPr lang="en-US" sz="900" i="1">
                              <a:solidFill>
                                <a:schemeClr val="tx1"/>
                              </a:solidFill>
                              <a:latin typeface="Cambria Math" panose="02040503050406030204" pitchFamily="18" charset="0"/>
                            </a:rPr>
                            <m:t>𝜆</m:t>
                          </m:r>
                        </m:e>
                        <m:sup>
                          <m:r>
                            <a:rPr lang="en-US" sz="900" i="1">
                              <a:solidFill>
                                <a:schemeClr val="tx1"/>
                              </a:solidFill>
                              <a:latin typeface="Cambria Math" panose="02040503050406030204" pitchFamily="18" charset="0"/>
                            </a:rPr>
                            <m:t>𝑛</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1</m:t>
                          </m:r>
                        </m:sup>
                      </m:sSup>
                    </m:oMath>
                  </m:oMathPara>
                </a14:m>
                <a:endParaRPr lang="en-US" sz="400" i="1" dirty="0">
                  <a:solidFill>
                    <a:schemeClr val="tx1"/>
                  </a:solidFill>
                  <a:latin typeface="Cambria Math" panose="02040503050406030204" pitchFamily="18" charset="0"/>
                </a:endParaRPr>
              </a:p>
            </p:txBody>
          </p:sp>
        </mc:Choice>
        <mc:Fallback xmlns="">
          <p:sp>
            <p:nvSpPr>
              <p:cNvPr id="11" name="Oval 10"/>
              <p:cNvSpPr>
                <a:spLocks noRot="1" noChangeAspect="1" noMove="1" noResize="1" noEditPoints="1" noAdjustHandles="1" noChangeArrowheads="1" noChangeShapeType="1" noTextEdit="1"/>
              </p:cNvSpPr>
              <p:nvPr/>
            </p:nvSpPr>
            <p:spPr>
              <a:xfrm>
                <a:off x="5794408" y="2728761"/>
                <a:ext cx="2512194" cy="779647"/>
              </a:xfrm>
              <a:prstGeom prst="ellipse">
                <a:avLst/>
              </a:prstGeom>
              <a:blipFill rotWithShape="0">
                <a:blip r:embed="rId3"/>
                <a:stretch>
                  <a:fillRect/>
                </a:stretch>
              </a:blipFill>
            </p:spPr>
            <p:txBody>
              <a:bodyPr/>
              <a:lstStyle/>
              <a:p>
                <a:r>
                  <a:rPr lang="en-US">
                    <a:noFill/>
                  </a:rPr>
                  <a:t> </a:t>
                </a:r>
              </a:p>
            </p:txBody>
          </p:sp>
        </mc:Fallback>
      </mc:AlternateContent>
      <p:cxnSp>
        <p:nvCxnSpPr>
          <p:cNvPr id="14" name="Elbow Connector 13"/>
          <p:cNvCxnSpPr>
            <a:stCxn id="11" idx="6"/>
          </p:cNvCxnSpPr>
          <p:nvPr/>
        </p:nvCxnSpPr>
        <p:spPr>
          <a:xfrm flipV="1">
            <a:off x="8306602" y="3118584"/>
            <a:ext cx="38501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22" idx="3"/>
          </p:cNvCxnSpPr>
          <p:nvPr/>
        </p:nvCxnSpPr>
        <p:spPr>
          <a:xfrm rot="5400000">
            <a:off x="9420727" y="5017168"/>
            <a:ext cx="1405289" cy="3994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7190072" y="5495735"/>
                <a:ext cx="2733574" cy="847604"/>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𝜆</m:t>
                          </m:r>
                        </m:sup>
                      </m:sSubSup>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m:t>
                          </m:r>
                        </m:sup>
                        <m:e>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p>
                          </m:sSup>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𝑛</m:t>
                              </m:r>
                            </m:sup>
                          </m:sSubSup>
                        </m:e>
                      </m:nary>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190072" y="5495735"/>
                <a:ext cx="2733574" cy="847604"/>
              </a:xfrm>
              <a:prstGeom prst="rect">
                <a:avLst/>
              </a:prstGeom>
              <a:blipFill rotWithShape="0">
                <a:blip r:embed="rId4"/>
                <a:stretch>
                  <a:fillRect/>
                </a:stretch>
              </a:blipFill>
            </p:spPr>
            <p:txBody>
              <a:bodyPr/>
              <a:lstStyle/>
              <a:p>
                <a:r>
                  <a:rPr lang="en-US">
                    <a:noFill/>
                  </a:rPr>
                  <a:t> </a:t>
                </a:r>
              </a:p>
            </p:txBody>
          </p:sp>
        </mc:Fallback>
      </mc:AlternateContent>
      <p:sp>
        <p:nvSpPr>
          <p:cNvPr id="23" name="Oval 22"/>
          <p:cNvSpPr/>
          <p:nvPr/>
        </p:nvSpPr>
        <p:spPr>
          <a:xfrm>
            <a:off x="4918509" y="5548819"/>
            <a:ext cx="1232033" cy="7414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cxnSp>
        <p:nvCxnSpPr>
          <p:cNvPr id="25" name="Straight Arrow Connector 24"/>
          <p:cNvCxnSpPr>
            <a:stCxn id="22" idx="1"/>
            <a:endCxn id="23" idx="6"/>
          </p:cNvCxnSpPr>
          <p:nvPr/>
        </p:nvCxnSpPr>
        <p:spPr>
          <a:xfrm flipH="1">
            <a:off x="6150542" y="5919537"/>
            <a:ext cx="10395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3" idx="2"/>
          </p:cNvCxnSpPr>
          <p:nvPr/>
        </p:nvCxnSpPr>
        <p:spPr>
          <a:xfrm flipH="1">
            <a:off x="3676851" y="5919537"/>
            <a:ext cx="1241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259882" y="299894"/>
            <a:ext cx="1443790" cy="6256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CONTROL</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1613" y="1047364"/>
            <a:ext cx="3262964" cy="3466884"/>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513448" y="5770329"/>
                <a:ext cx="3163402" cy="298415"/>
              </a:xfrm>
              <a:prstGeom prst="rect">
                <a:avLst/>
              </a:prstGeom>
              <a:solidFill>
                <a:srgbClr val="FFFF00"/>
              </a:solidFill>
            </p:spPr>
            <p:txBody>
              <a:bodyPr wrap="square">
                <a:spAutoFit/>
              </a:bodyPr>
              <a:lstStyle/>
              <a:p>
                <a:pPr algn="ctr"/>
                <a14:m>
                  <m:oMath xmlns:m="http://schemas.openxmlformats.org/officeDocument/2006/math">
                    <m:r>
                      <a:rPr lang="en-US" sz="1200" i="1">
                        <a:latin typeface="Cambria Math" panose="02040503050406030204" pitchFamily="18" charset="0"/>
                      </a:rPr>
                      <m:t>𝑄</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𝑄</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𝛼</m:t>
                    </m:r>
                  </m:oMath>
                </a14:m>
                <a:r>
                  <a:rPr lang="en-US" sz="1200" dirty="0"/>
                  <a:t>((</a:t>
                </a:r>
                <a14:m>
                  <m:oMath xmlns:m="http://schemas.openxmlformats.org/officeDocument/2006/math">
                    <m:sSubSup>
                      <m:sSubSupPr>
                        <m:ctrlPr>
                          <a:rPr lang="en-US" sz="1200" i="1" dirty="0">
                            <a:latin typeface="Cambria Math" panose="02040503050406030204" pitchFamily="18" charset="0"/>
                          </a:rPr>
                        </m:ctrlPr>
                      </m:sSubSupPr>
                      <m:e>
                        <m:r>
                          <a:rPr lang="en-US" sz="1200" i="1" dirty="0">
                            <a:latin typeface="Cambria Math" panose="02040503050406030204" pitchFamily="18" charset="0"/>
                          </a:rPr>
                          <m:t>𝐺</m:t>
                        </m:r>
                      </m:e>
                      <m:sub>
                        <m:r>
                          <a:rPr lang="en-US" sz="1200" i="1" dirty="0">
                            <a:latin typeface="Cambria Math" panose="02040503050406030204" pitchFamily="18" charset="0"/>
                          </a:rPr>
                          <m:t>𝑡</m:t>
                        </m:r>
                      </m:sub>
                      <m:sup>
                        <m:r>
                          <a:rPr lang="en-US" sz="1200" i="1" dirty="0" smtClean="0">
                            <a:latin typeface="Cambria Math" panose="02040503050406030204" pitchFamily="18" charset="0"/>
                            <a:ea typeface="Cambria Math" panose="02040503050406030204" pitchFamily="18" charset="0"/>
                          </a:rPr>
                          <m:t>𝜆</m:t>
                        </m:r>
                      </m:sup>
                    </m:sSubSup>
                    <m:r>
                      <a:rPr lang="en-US" sz="1050" i="1" dirty="0">
                        <a:latin typeface="Cambria Math" panose="02040503050406030204" pitchFamily="18" charset="0"/>
                      </a:rPr>
                      <m:t>−</m:t>
                    </m:r>
                    <m:r>
                      <a:rPr lang="en-US" sz="1050" i="1" dirty="0">
                        <a:latin typeface="Cambria Math" panose="02040503050406030204" pitchFamily="18" charset="0"/>
                      </a:rPr>
                      <m:t>𝑄</m:t>
                    </m:r>
                    <m:r>
                      <a:rPr lang="en-US" sz="1050" i="1" dirty="0">
                        <a:latin typeface="Cambria Math" panose="02040503050406030204" pitchFamily="18" charset="0"/>
                      </a:rPr>
                      <m:t>(</m:t>
                    </m:r>
                    <m:sSub>
                      <m:sSubPr>
                        <m:ctrlPr>
                          <a:rPr lang="en-US" sz="1050" i="1" dirty="0">
                            <a:latin typeface="Cambria Math" panose="02040503050406030204" pitchFamily="18" charset="0"/>
                          </a:rPr>
                        </m:ctrlPr>
                      </m:sSubPr>
                      <m:e>
                        <m:r>
                          <a:rPr lang="en-US" sz="1050" i="1" dirty="0">
                            <a:latin typeface="Cambria Math" panose="02040503050406030204" pitchFamily="18" charset="0"/>
                          </a:rPr>
                          <m:t>𝑠</m:t>
                        </m:r>
                      </m:e>
                      <m:sub>
                        <m:r>
                          <a:rPr lang="en-US" sz="1050" i="1" dirty="0">
                            <a:latin typeface="Cambria Math" panose="02040503050406030204" pitchFamily="18" charset="0"/>
                          </a:rPr>
                          <m:t>𝑡</m:t>
                        </m:r>
                        <m:r>
                          <a:rPr lang="en-US" sz="1050" i="1" dirty="0">
                            <a:latin typeface="Cambria Math" panose="02040503050406030204" pitchFamily="18" charset="0"/>
                          </a:rPr>
                          <m:t>,</m:t>
                        </m:r>
                      </m:sub>
                    </m:sSub>
                    <m:sSub>
                      <m:sSubPr>
                        <m:ctrlPr>
                          <a:rPr lang="en-US" sz="1050" i="1">
                            <a:latin typeface="Cambria Math" panose="02040503050406030204" pitchFamily="18" charset="0"/>
                          </a:rPr>
                        </m:ctrlPr>
                      </m:sSubPr>
                      <m:e>
                        <m:r>
                          <a:rPr lang="en-US" sz="1050" i="1">
                            <a:latin typeface="Cambria Math" panose="02040503050406030204" pitchFamily="18" charset="0"/>
                          </a:rPr>
                          <m:t>𝑎</m:t>
                        </m:r>
                      </m:e>
                      <m:sub>
                        <m:r>
                          <a:rPr lang="en-US" sz="1050" i="1">
                            <a:latin typeface="Cambria Math" panose="02040503050406030204" pitchFamily="18" charset="0"/>
                          </a:rPr>
                          <m:t>𝑡</m:t>
                        </m:r>
                      </m:sub>
                    </m:sSub>
                    <m:r>
                      <a:rPr lang="en-US" sz="1050" i="1" dirty="0">
                        <a:latin typeface="Cambria Math" panose="02040503050406030204" pitchFamily="18" charset="0"/>
                      </a:rPr>
                      <m:t>))</m:t>
                    </m:r>
                  </m:oMath>
                </a14:m>
                <a:endParaRPr lang="en-US" sz="1200" dirty="0"/>
              </a:p>
            </p:txBody>
          </p:sp>
        </mc:Choice>
        <mc:Fallback xmlns="">
          <p:sp>
            <p:nvSpPr>
              <p:cNvPr id="20" name="Rectangle 19"/>
              <p:cNvSpPr>
                <a:spLocks noRot="1" noChangeAspect="1" noMove="1" noResize="1" noEditPoints="1" noAdjustHandles="1" noChangeArrowheads="1" noChangeShapeType="1" noTextEdit="1"/>
              </p:cNvSpPr>
              <p:nvPr/>
            </p:nvSpPr>
            <p:spPr>
              <a:xfrm>
                <a:off x="513448" y="5770329"/>
                <a:ext cx="3163402" cy="298415"/>
              </a:xfrm>
              <a:prstGeom prst="rect">
                <a:avLst/>
              </a:prstGeom>
              <a:blipFill rotWithShape="0">
                <a:blip r:embed="rId6"/>
                <a:stretch>
                  <a:fillRect b="-14286"/>
                </a:stretch>
              </a:blipFill>
            </p:spPr>
            <p:txBody>
              <a:bodyPr/>
              <a:lstStyle/>
              <a:p>
                <a:r>
                  <a:rPr lang="en-US">
                    <a:noFill/>
                  </a:rPr>
                  <a:t> </a:t>
                </a:r>
              </a:p>
            </p:txBody>
          </p:sp>
        </mc:Fallback>
      </mc:AlternateContent>
      <p:sp>
        <p:nvSpPr>
          <p:cNvPr id="13" name="Rectangle 12"/>
          <p:cNvSpPr/>
          <p:nvPr/>
        </p:nvSpPr>
        <p:spPr>
          <a:xfrm>
            <a:off x="1592981" y="990506"/>
            <a:ext cx="1039529" cy="4253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ACTION-VALUE FUNCTION</a:t>
            </a:r>
          </a:p>
        </p:txBody>
      </p:sp>
      <p:cxnSp>
        <p:nvCxnSpPr>
          <p:cNvPr id="16" name="Elbow Connector 15"/>
          <p:cNvCxnSpPr>
            <a:stCxn id="5" idx="4"/>
            <a:endCxn id="13" idx="1"/>
          </p:cNvCxnSpPr>
          <p:nvPr/>
        </p:nvCxnSpPr>
        <p:spPr>
          <a:xfrm rot="16200000" flipH="1">
            <a:off x="1148569" y="758744"/>
            <a:ext cx="277621" cy="6112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77689"/>
      </p:ext>
    </p:extLst>
  </p:cSld>
  <p:clrMapOvr>
    <a:masterClrMapping/>
  </p:clrMapOvr>
  <p:transition spd="slow">
    <p:circl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5" name="Flowchart: Process 4"/>
          <p:cNvSpPr/>
          <p:nvPr/>
        </p:nvSpPr>
        <p:spPr>
          <a:xfrm>
            <a:off x="335666" y="243067"/>
            <a:ext cx="4768769" cy="925975"/>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Fully observable</a:t>
            </a:r>
          </a:p>
        </p:txBody>
      </p:sp>
      <mc:AlternateContent xmlns:mc="http://schemas.openxmlformats.org/markup-compatibility/2006" xmlns:a14="http://schemas.microsoft.com/office/drawing/2010/main">
        <mc:Choice Requires="a14">
          <p:graphicFrame>
            <p:nvGraphicFramePr>
              <p:cNvPr id="9" name="Diagram 8"/>
              <p:cNvGraphicFramePr/>
              <p:nvPr>
                <p:extLst>
                  <p:ext uri="{D42A27DB-BD31-4B8C-83A1-F6EECF244321}">
                    <p14:modId xmlns:p14="http://schemas.microsoft.com/office/powerpoint/2010/main" val="4143236339"/>
                  </p:ext>
                </p:extLst>
              </p:nvPr>
            </p:nvGraphicFramePr>
            <p:xfrm>
              <a:off x="335666" y="1273215"/>
              <a:ext cx="11458937" cy="16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9" name="Diagram 8"/>
              <p:cNvGraphicFramePr/>
              <p:nvPr>
                <p:extLst>
                  <p:ext uri="{D42A27DB-BD31-4B8C-83A1-F6EECF244321}">
                    <p14:modId xmlns:p14="http://schemas.microsoft.com/office/powerpoint/2010/main" val="4143236339"/>
                  </p:ext>
                </p:extLst>
              </p:nvPr>
            </p:nvGraphicFramePr>
            <p:xfrm>
              <a:off x="335666" y="1273215"/>
              <a:ext cx="11458937" cy="16783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7" name="Flowchart: Process 6"/>
          <p:cNvSpPr/>
          <p:nvPr/>
        </p:nvSpPr>
        <p:spPr>
          <a:xfrm>
            <a:off x="335665" y="3310359"/>
            <a:ext cx="4768769" cy="1053297"/>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partially observable</a:t>
            </a:r>
          </a:p>
        </p:txBody>
      </p:sp>
      <mc:AlternateContent xmlns:mc="http://schemas.openxmlformats.org/markup-compatibility/2006" xmlns:a14="http://schemas.microsoft.com/office/drawing/2010/main">
        <mc:Choice Requires="a14">
          <p:graphicFrame>
            <p:nvGraphicFramePr>
              <p:cNvPr id="11" name="Diagram 10"/>
              <p:cNvGraphicFramePr/>
              <p:nvPr>
                <p:extLst>
                  <p:ext uri="{D42A27DB-BD31-4B8C-83A1-F6EECF244321}">
                    <p14:modId xmlns:p14="http://schemas.microsoft.com/office/powerpoint/2010/main" val="3540201893"/>
                  </p:ext>
                </p:extLst>
              </p:nvPr>
            </p:nvGraphicFramePr>
            <p:xfrm>
              <a:off x="335665" y="4678101"/>
              <a:ext cx="11458937" cy="206029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Choice>
        <mc:Fallback xmlns="">
          <p:graphicFrame>
            <p:nvGraphicFramePr>
              <p:cNvPr id="11" name="Diagram 10"/>
              <p:cNvGraphicFramePr/>
              <p:nvPr>
                <p:extLst>
                  <p:ext uri="{D42A27DB-BD31-4B8C-83A1-F6EECF244321}">
                    <p14:modId xmlns:p14="http://schemas.microsoft.com/office/powerpoint/2010/main" val="3540201893"/>
                  </p:ext>
                </p:extLst>
              </p:nvPr>
            </p:nvGraphicFramePr>
            <p:xfrm>
              <a:off x="335665" y="4678101"/>
              <a:ext cx="11458937" cy="206029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mc:Fallback>
      </mc:AlternateContent>
    </p:spTree>
    <p:extLst>
      <p:ext uri="{BB962C8B-B14F-4D97-AF65-F5344CB8AC3E}">
        <p14:creationId xmlns:p14="http://schemas.microsoft.com/office/powerpoint/2010/main" val="4033074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p:cNvSpPr/>
              <p:nvPr/>
            </p:nvSpPr>
            <p:spPr>
              <a:xfrm>
                <a:off x="4591251" y="163629"/>
                <a:ext cx="2800951" cy="134753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SARSA(</a:t>
                </a:r>
                <a14:m>
                  <m:oMath xmlns:m="http://schemas.openxmlformats.org/officeDocument/2006/math">
                    <m:r>
                      <a:rPr lang="en-US" sz="1100" i="1" smtClean="0">
                        <a:latin typeface="Cambria Math" panose="02040503050406030204" pitchFamily="18" charset="0"/>
                        <a:ea typeface="Cambria Math" panose="02040503050406030204" pitchFamily="18" charset="0"/>
                      </a:rPr>
                      <m:t>𝛾</m:t>
                    </m:r>
                    <m:r>
                      <a:rPr lang="en-US" sz="1100" b="0" i="1" smtClean="0">
                        <a:latin typeface="Cambria Math" panose="02040503050406030204" pitchFamily="18" charset="0"/>
                        <a:ea typeface="Cambria Math" panose="02040503050406030204" pitchFamily="18" charset="0"/>
                      </a:rPr>
                      <m:t>)</m:t>
                    </m:r>
                  </m:oMath>
                </a14:m>
                <a:r>
                  <a:rPr lang="en-US" sz="1100" dirty="0"/>
                  <a:t> offline or online?</a:t>
                </a:r>
              </a:p>
            </p:txBody>
          </p:sp>
        </mc:Choice>
        <mc:Fallback xmlns="">
          <p:sp>
            <p:nvSpPr>
              <p:cNvPr id="2" name="Oval 1"/>
              <p:cNvSpPr>
                <a:spLocks noRot="1" noChangeAspect="1" noMove="1" noResize="1" noEditPoints="1" noAdjustHandles="1" noChangeArrowheads="1" noChangeShapeType="1" noTextEdit="1"/>
              </p:cNvSpPr>
              <p:nvPr/>
            </p:nvSpPr>
            <p:spPr>
              <a:xfrm>
                <a:off x="4591251" y="163629"/>
                <a:ext cx="2800951" cy="1347537"/>
              </a:xfrm>
              <a:prstGeom prst="ellipse">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47023" y="1982804"/>
                <a:ext cx="2974206" cy="6352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SARSA(</a:t>
                </a:r>
                <a14:m>
                  <m:oMath xmlns:m="http://schemas.openxmlformats.org/officeDocument/2006/math">
                    <m:r>
                      <a:rPr lang="en-US" sz="1200" i="1" smtClean="0">
                        <a:solidFill>
                          <a:schemeClr val="bg1"/>
                        </a:solidFill>
                        <a:latin typeface="Cambria Math" panose="02040503050406030204" pitchFamily="18" charset="0"/>
                        <a:ea typeface="Cambria Math" panose="02040503050406030204" pitchFamily="18" charset="0"/>
                      </a:rPr>
                      <m:t>𝜆</m:t>
                    </m:r>
                  </m:oMath>
                </a14:m>
                <a:r>
                  <a:rPr lang="en-US" sz="1200" dirty="0"/>
                  <a:t>)</a:t>
                </a:r>
              </a:p>
              <a:p>
                <a:pPr algn="ctr"/>
                <a:r>
                  <a:rPr lang="en-US" sz="1200" dirty="0"/>
                  <a:t> </a:t>
                </a:r>
              </a:p>
              <a:p>
                <a:pPr algn="ctr"/>
                <a:r>
                  <a:rPr lang="en-US" sz="1200" dirty="0"/>
                  <a:t>Forward view</a:t>
                </a:r>
              </a:p>
            </p:txBody>
          </p:sp>
        </mc:Choice>
        <mc:Fallback xmlns="">
          <p:sp>
            <p:nvSpPr>
              <p:cNvPr id="3" name="Rectangle 2"/>
              <p:cNvSpPr>
                <a:spLocks noRot="1" noChangeAspect="1" noMove="1" noResize="1" noEditPoints="1" noAdjustHandles="1" noChangeArrowheads="1" noChangeShapeType="1" noTextEdit="1"/>
              </p:cNvSpPr>
              <p:nvPr/>
            </p:nvSpPr>
            <p:spPr>
              <a:xfrm>
                <a:off x="847023" y="1982804"/>
                <a:ext cx="2974206" cy="635268"/>
              </a:xfrm>
              <a:prstGeom prst="rect">
                <a:avLst/>
              </a:prstGeom>
              <a:blipFill rotWithShape="0">
                <a:blip r:embed="rId3"/>
                <a:stretch>
                  <a:fillRect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797490" y="1980253"/>
                <a:ext cx="3089709" cy="54864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SARSA(</a:t>
                </a:r>
                <a14:m>
                  <m:oMath xmlns:m="http://schemas.openxmlformats.org/officeDocument/2006/math">
                    <m:r>
                      <a:rPr lang="en-US" sz="1200" i="1" smtClean="0">
                        <a:solidFill>
                          <a:schemeClr val="bg1"/>
                        </a:solidFill>
                        <a:latin typeface="Cambria Math" panose="02040503050406030204" pitchFamily="18" charset="0"/>
                        <a:ea typeface="Cambria Math" panose="02040503050406030204" pitchFamily="18" charset="0"/>
                      </a:rPr>
                      <m:t>𝜆</m:t>
                    </m:r>
                  </m:oMath>
                </a14:m>
                <a:r>
                  <a:rPr lang="en-US" sz="1200" dirty="0"/>
                  <a:t>) </a:t>
                </a:r>
              </a:p>
              <a:p>
                <a:pPr algn="ctr"/>
                <a:endParaRPr lang="en-US" sz="1200" dirty="0"/>
              </a:p>
              <a:p>
                <a:pPr algn="ctr"/>
                <a:r>
                  <a:rPr lang="en-US" sz="1200" dirty="0"/>
                  <a:t>Backward view</a:t>
                </a:r>
              </a:p>
            </p:txBody>
          </p:sp>
        </mc:Choice>
        <mc:Fallback xmlns="">
          <p:sp>
            <p:nvSpPr>
              <p:cNvPr id="4" name="Rectangle 3"/>
              <p:cNvSpPr>
                <a:spLocks noRot="1" noChangeAspect="1" noMove="1" noResize="1" noEditPoints="1" noAdjustHandles="1" noChangeArrowheads="1" noChangeShapeType="1" noTextEdit="1"/>
              </p:cNvSpPr>
              <p:nvPr/>
            </p:nvSpPr>
            <p:spPr>
              <a:xfrm>
                <a:off x="8797490" y="1980253"/>
                <a:ext cx="3089709" cy="548641"/>
              </a:xfrm>
              <a:prstGeom prst="rect">
                <a:avLst/>
              </a:prstGeom>
              <a:blipFill rotWithShape="0">
                <a:blip r:embed="rId4"/>
                <a:stretch>
                  <a:fillRect t="-7609" b="-15217"/>
                </a:stretch>
              </a:blipFill>
            </p:spPr>
            <p:txBody>
              <a:bodyPr/>
              <a:lstStyle/>
              <a:p>
                <a:r>
                  <a:rPr lang="en-US">
                    <a:noFill/>
                  </a:rPr>
                  <a:t> </a:t>
                </a:r>
              </a:p>
            </p:txBody>
          </p:sp>
        </mc:Fallback>
      </mc:AlternateContent>
      <p:cxnSp>
        <p:nvCxnSpPr>
          <p:cNvPr id="6" name="Elbow Connector 5"/>
          <p:cNvCxnSpPr>
            <a:stCxn id="2" idx="4"/>
            <a:endCxn id="4" idx="0"/>
          </p:cNvCxnSpPr>
          <p:nvPr/>
        </p:nvCxnSpPr>
        <p:spPr>
          <a:xfrm rot="16200000" flipH="1">
            <a:off x="7932493" y="-429600"/>
            <a:ext cx="469087" cy="43506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 idx="4"/>
            <a:endCxn id="3" idx="0"/>
          </p:cNvCxnSpPr>
          <p:nvPr/>
        </p:nvCxnSpPr>
        <p:spPr>
          <a:xfrm rot="5400000">
            <a:off x="3927108" y="-81815"/>
            <a:ext cx="471638" cy="36576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617044" y="2935709"/>
            <a:ext cx="1434164" cy="49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Off-line</a:t>
            </a:r>
          </a:p>
        </p:txBody>
      </p:sp>
      <p:sp>
        <p:nvSpPr>
          <p:cNvPr id="12" name="Oval 11"/>
          <p:cNvSpPr/>
          <p:nvPr/>
        </p:nvSpPr>
        <p:spPr>
          <a:xfrm>
            <a:off x="9618042" y="2964297"/>
            <a:ext cx="1448603" cy="49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On-line</a:t>
            </a:r>
          </a:p>
        </p:txBody>
      </p:sp>
      <p:cxnSp>
        <p:nvCxnSpPr>
          <p:cNvPr id="14" name="Straight Arrow Connector 13"/>
          <p:cNvCxnSpPr>
            <a:stCxn id="3" idx="2"/>
            <a:endCxn id="11" idx="0"/>
          </p:cNvCxnSpPr>
          <p:nvPr/>
        </p:nvCxnSpPr>
        <p:spPr>
          <a:xfrm>
            <a:off x="2334126" y="2618072"/>
            <a:ext cx="0" cy="317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261586" y="2276233"/>
            <a:ext cx="1361974" cy="5053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Similar to MC</a:t>
            </a:r>
          </a:p>
        </p:txBody>
      </p:sp>
      <p:cxnSp>
        <p:nvCxnSpPr>
          <p:cNvPr id="19" name="Straight Arrow Connector 18"/>
          <p:cNvCxnSpPr>
            <a:stCxn id="4" idx="2"/>
            <a:endCxn id="12" idx="0"/>
          </p:cNvCxnSpPr>
          <p:nvPr/>
        </p:nvCxnSpPr>
        <p:spPr>
          <a:xfrm flipH="1">
            <a:off x="10342344" y="2528894"/>
            <a:ext cx="1" cy="435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4143033" y="3625534"/>
                <a:ext cx="2016493" cy="428131"/>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800" i="1">
                              <a:latin typeface="Cambria Math" panose="02040503050406030204" pitchFamily="18" charset="0"/>
                            </a:rPr>
                          </m:ctrlPr>
                        </m:sSubSupPr>
                        <m:e>
                          <m:r>
                            <a:rPr lang="en-US" sz="800" i="1">
                              <a:latin typeface="Cambria Math" panose="02040503050406030204" pitchFamily="18" charset="0"/>
                            </a:rPr>
                            <m:t>𝐺</m:t>
                          </m:r>
                        </m:e>
                        <m:sub>
                          <m:r>
                            <a:rPr lang="en-US" sz="800" i="1">
                              <a:latin typeface="Cambria Math" panose="02040503050406030204" pitchFamily="18" charset="0"/>
                            </a:rPr>
                            <m:t>𝑡</m:t>
                          </m:r>
                        </m:sub>
                        <m:sup>
                          <m:r>
                            <a:rPr lang="en-US" sz="800" i="1">
                              <a:latin typeface="Cambria Math" panose="02040503050406030204" pitchFamily="18" charset="0"/>
                            </a:rPr>
                            <m:t>𝜆</m:t>
                          </m:r>
                        </m:sup>
                      </m:sSubSup>
                      <m:r>
                        <a:rPr lang="en-US" sz="800" i="1">
                          <a:latin typeface="Cambria Math" panose="02040503050406030204" pitchFamily="18" charset="0"/>
                        </a:rPr>
                        <m:t>=(</m:t>
                      </m:r>
                      <m:r>
                        <a:rPr lang="en-US" sz="800" i="1">
                          <a:latin typeface="Cambria Math" panose="02040503050406030204" pitchFamily="18" charset="0"/>
                        </a:rPr>
                        <m:t>1</m:t>
                      </m:r>
                      <m:r>
                        <a:rPr lang="en-US" sz="800" i="1">
                          <a:latin typeface="Cambria Math" panose="02040503050406030204" pitchFamily="18" charset="0"/>
                        </a:rPr>
                        <m:t>−</m:t>
                      </m:r>
                      <m:r>
                        <a:rPr lang="en-US" sz="800" i="1">
                          <a:latin typeface="Cambria Math" panose="02040503050406030204" pitchFamily="18" charset="0"/>
                        </a:rPr>
                        <m:t>𝜆</m:t>
                      </m:r>
                      <m:r>
                        <a:rPr lang="en-US" sz="800" i="1">
                          <a:latin typeface="Cambria Math" panose="02040503050406030204" pitchFamily="18" charset="0"/>
                        </a:rPr>
                        <m:t>)</m:t>
                      </m:r>
                      <m:nary>
                        <m:naryPr>
                          <m:chr m:val="∑"/>
                          <m:ctrlPr>
                            <a:rPr lang="en-US" sz="800" i="1">
                              <a:latin typeface="Cambria Math" panose="02040503050406030204" pitchFamily="18" charset="0"/>
                            </a:rPr>
                          </m:ctrlPr>
                        </m:naryPr>
                        <m:sub>
                          <m:r>
                            <m:rPr>
                              <m:brk m:alnAt="23"/>
                            </m:rPr>
                            <a:rPr lang="en-US" sz="800" i="1">
                              <a:latin typeface="Cambria Math" panose="02040503050406030204" pitchFamily="18" charset="0"/>
                            </a:rPr>
                            <m:t>𝑛</m:t>
                          </m:r>
                          <m:r>
                            <a:rPr lang="en-US" sz="800" i="1">
                              <a:latin typeface="Cambria Math" panose="02040503050406030204" pitchFamily="18" charset="0"/>
                            </a:rPr>
                            <m:t>=</m:t>
                          </m:r>
                          <m:r>
                            <a:rPr lang="en-US" sz="800" i="1">
                              <a:latin typeface="Cambria Math" panose="02040503050406030204" pitchFamily="18" charset="0"/>
                            </a:rPr>
                            <m:t>1</m:t>
                          </m:r>
                        </m:sub>
                        <m:sup>
                          <m:r>
                            <a:rPr lang="en-US" sz="800" i="1">
                              <a:latin typeface="Cambria Math" panose="02040503050406030204" pitchFamily="18" charset="0"/>
                            </a:rPr>
                            <m:t>∞</m:t>
                          </m:r>
                        </m:sup>
                        <m:e>
                          <m:sSup>
                            <m:sSupPr>
                              <m:ctrlPr>
                                <a:rPr lang="en-US" sz="800" i="1">
                                  <a:latin typeface="Cambria Math" panose="02040503050406030204" pitchFamily="18" charset="0"/>
                                </a:rPr>
                              </m:ctrlPr>
                            </m:sSupPr>
                            <m:e>
                              <m:r>
                                <a:rPr lang="en-US" sz="800" i="1">
                                  <a:latin typeface="Cambria Math" panose="02040503050406030204" pitchFamily="18" charset="0"/>
                                </a:rPr>
                                <m:t>𝜆</m:t>
                              </m:r>
                            </m:e>
                            <m:sup>
                              <m:r>
                                <a:rPr lang="en-US" sz="800" i="1">
                                  <a:latin typeface="Cambria Math" panose="02040503050406030204" pitchFamily="18" charset="0"/>
                                </a:rPr>
                                <m:t>𝑛</m:t>
                              </m:r>
                              <m:r>
                                <a:rPr lang="en-US" sz="800" i="1">
                                  <a:latin typeface="Cambria Math" panose="02040503050406030204" pitchFamily="18" charset="0"/>
                                </a:rPr>
                                <m:t>−</m:t>
                              </m:r>
                              <m:r>
                                <a:rPr lang="en-US" sz="800" i="1">
                                  <a:latin typeface="Cambria Math" panose="02040503050406030204" pitchFamily="18" charset="0"/>
                                </a:rPr>
                                <m:t>1</m:t>
                              </m:r>
                            </m:sup>
                          </m:sSup>
                          <m:sSubSup>
                            <m:sSubSupPr>
                              <m:ctrlPr>
                                <a:rPr lang="en-US" sz="800" i="1">
                                  <a:latin typeface="Cambria Math" panose="02040503050406030204" pitchFamily="18" charset="0"/>
                                </a:rPr>
                              </m:ctrlPr>
                            </m:sSubSupPr>
                            <m:e>
                              <m:r>
                                <a:rPr lang="en-US" sz="800" i="1">
                                  <a:latin typeface="Cambria Math" panose="02040503050406030204" pitchFamily="18" charset="0"/>
                                </a:rPr>
                                <m:t>𝐺</m:t>
                              </m:r>
                            </m:e>
                            <m:sub>
                              <m:r>
                                <a:rPr lang="en-US" sz="800" i="1">
                                  <a:latin typeface="Cambria Math" panose="02040503050406030204" pitchFamily="18" charset="0"/>
                                </a:rPr>
                                <m:t>𝑡</m:t>
                              </m:r>
                            </m:sub>
                            <m:sup>
                              <m:r>
                                <a:rPr lang="en-US" sz="800" i="1">
                                  <a:latin typeface="Cambria Math" panose="02040503050406030204" pitchFamily="18" charset="0"/>
                                </a:rPr>
                                <m:t>𝑛</m:t>
                              </m:r>
                            </m:sup>
                          </m:sSubSup>
                        </m:e>
                      </m:nary>
                    </m:oMath>
                  </m:oMathPara>
                </a14:m>
                <a:endParaRPr lang="en-US" sz="100" i="1" dirty="0">
                  <a:latin typeface="Cambria Math" panose="020405030504060302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143033" y="3625534"/>
                <a:ext cx="2016493" cy="428131"/>
              </a:xfrm>
              <a:prstGeom prst="rect">
                <a:avLst/>
              </a:prstGeom>
              <a:blipFill rotWithShape="0">
                <a:blip r:embed="rId5"/>
                <a:stretch>
                  <a:fillRect t="-87143" b="-134286"/>
                </a:stretch>
              </a:blipFill>
            </p:spPr>
            <p:txBody>
              <a:bodyPr/>
              <a:lstStyle/>
              <a:p>
                <a:r>
                  <a:rPr lang="en-US">
                    <a:noFill/>
                  </a:rPr>
                  <a:t> </a:t>
                </a:r>
              </a:p>
            </p:txBody>
          </p:sp>
        </mc:Fallback>
      </mc:AlternateContent>
      <p:cxnSp>
        <p:nvCxnSpPr>
          <p:cNvPr id="24" name="Elbow Connector 23"/>
          <p:cNvCxnSpPr>
            <a:stCxn id="11" idx="6"/>
            <a:endCxn id="17" idx="2"/>
          </p:cNvCxnSpPr>
          <p:nvPr/>
        </p:nvCxnSpPr>
        <p:spPr>
          <a:xfrm flipV="1">
            <a:off x="3051208" y="2781556"/>
            <a:ext cx="1891365" cy="3995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Left Brace 24"/>
          <p:cNvSpPr/>
          <p:nvPr/>
        </p:nvSpPr>
        <p:spPr>
          <a:xfrm>
            <a:off x="3821229" y="3580308"/>
            <a:ext cx="175661" cy="14058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1" name="Diagram 30"/>
          <p:cNvGraphicFramePr/>
          <p:nvPr/>
        </p:nvGraphicFramePr>
        <p:xfrm>
          <a:off x="441743" y="4508873"/>
          <a:ext cx="1559293" cy="1430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30" name="Elbow Connector 29"/>
          <p:cNvCxnSpPr>
            <a:stCxn id="11" idx="4"/>
            <a:endCxn id="31" idx="0"/>
          </p:cNvCxnSpPr>
          <p:nvPr/>
        </p:nvCxnSpPr>
        <p:spPr>
          <a:xfrm rot="5400000">
            <a:off x="1236621" y="3411367"/>
            <a:ext cx="1082275" cy="1112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31" idx="3"/>
            <a:endCxn id="25" idx="1"/>
          </p:cNvCxnSpPr>
          <p:nvPr/>
        </p:nvCxnSpPr>
        <p:spPr>
          <a:xfrm flipV="1">
            <a:off x="2001036" y="4283240"/>
            <a:ext cx="1820193" cy="940871"/>
          </a:xfrm>
          <a:prstGeom prst="bentConnector3">
            <a:avLst>
              <a:gd name="adj1" fmla="val 3678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51208" y="5211772"/>
            <a:ext cx="3850638" cy="1526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7" name="Down Arrow 46"/>
          <p:cNvSpPr/>
          <p:nvPr/>
        </p:nvSpPr>
        <p:spPr>
          <a:xfrm>
            <a:off x="10101711" y="3723816"/>
            <a:ext cx="481263" cy="154995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10342343" y="5534526"/>
            <a:ext cx="1333101" cy="4403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4138220" y="4525468"/>
                <a:ext cx="3163402" cy="298415"/>
              </a:xfrm>
              <a:prstGeom prst="rect">
                <a:avLst/>
              </a:prstGeom>
              <a:solidFill>
                <a:srgbClr val="FFFF00"/>
              </a:solidFill>
            </p:spPr>
            <p:txBody>
              <a:bodyPr wrap="square">
                <a:spAutoFit/>
              </a:bodyPr>
              <a:lstStyle/>
              <a:p>
                <a:pPr algn="ctr"/>
                <a14:m>
                  <m:oMath xmlns:m="http://schemas.openxmlformats.org/officeDocument/2006/math">
                    <m:r>
                      <a:rPr lang="en-US" sz="1200" i="1">
                        <a:latin typeface="Cambria Math" panose="02040503050406030204" pitchFamily="18" charset="0"/>
                      </a:rPr>
                      <m:t>𝑄</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𝑄</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𝑡</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𝛼</m:t>
                    </m:r>
                  </m:oMath>
                </a14:m>
                <a:r>
                  <a:rPr lang="en-US" sz="1200" dirty="0"/>
                  <a:t>((</a:t>
                </a:r>
                <a14:m>
                  <m:oMath xmlns:m="http://schemas.openxmlformats.org/officeDocument/2006/math">
                    <m:sSubSup>
                      <m:sSubSupPr>
                        <m:ctrlPr>
                          <a:rPr lang="en-US" sz="1200" i="1" dirty="0">
                            <a:latin typeface="Cambria Math" panose="02040503050406030204" pitchFamily="18" charset="0"/>
                          </a:rPr>
                        </m:ctrlPr>
                      </m:sSubSupPr>
                      <m:e>
                        <m:r>
                          <a:rPr lang="en-US" sz="1200" i="1" dirty="0">
                            <a:latin typeface="Cambria Math" panose="02040503050406030204" pitchFamily="18" charset="0"/>
                          </a:rPr>
                          <m:t>𝐺</m:t>
                        </m:r>
                      </m:e>
                      <m:sub>
                        <m:r>
                          <a:rPr lang="en-US" sz="1200" i="1" dirty="0">
                            <a:latin typeface="Cambria Math" panose="02040503050406030204" pitchFamily="18" charset="0"/>
                          </a:rPr>
                          <m:t>𝑡</m:t>
                        </m:r>
                      </m:sub>
                      <m:sup>
                        <m:r>
                          <a:rPr lang="en-US" sz="1200" i="1" dirty="0" smtClean="0">
                            <a:latin typeface="Cambria Math" panose="02040503050406030204" pitchFamily="18" charset="0"/>
                            <a:ea typeface="Cambria Math" panose="02040503050406030204" pitchFamily="18" charset="0"/>
                          </a:rPr>
                          <m:t>𝜆</m:t>
                        </m:r>
                      </m:sup>
                    </m:sSubSup>
                    <m:r>
                      <a:rPr lang="en-US" sz="1050" i="1" dirty="0">
                        <a:latin typeface="Cambria Math" panose="02040503050406030204" pitchFamily="18" charset="0"/>
                      </a:rPr>
                      <m:t>−</m:t>
                    </m:r>
                    <m:r>
                      <a:rPr lang="en-US" sz="1050" i="1" dirty="0">
                        <a:latin typeface="Cambria Math" panose="02040503050406030204" pitchFamily="18" charset="0"/>
                      </a:rPr>
                      <m:t>𝑄</m:t>
                    </m:r>
                    <m:r>
                      <a:rPr lang="en-US" sz="1050" i="1" dirty="0">
                        <a:latin typeface="Cambria Math" panose="02040503050406030204" pitchFamily="18" charset="0"/>
                      </a:rPr>
                      <m:t>(</m:t>
                    </m:r>
                    <m:sSub>
                      <m:sSubPr>
                        <m:ctrlPr>
                          <a:rPr lang="en-US" sz="1050" i="1" dirty="0">
                            <a:latin typeface="Cambria Math" panose="02040503050406030204" pitchFamily="18" charset="0"/>
                          </a:rPr>
                        </m:ctrlPr>
                      </m:sSubPr>
                      <m:e>
                        <m:r>
                          <a:rPr lang="en-US" sz="1050" i="1" dirty="0">
                            <a:latin typeface="Cambria Math" panose="02040503050406030204" pitchFamily="18" charset="0"/>
                          </a:rPr>
                          <m:t>𝑠</m:t>
                        </m:r>
                      </m:e>
                      <m:sub>
                        <m:r>
                          <a:rPr lang="en-US" sz="1050" i="1" dirty="0">
                            <a:latin typeface="Cambria Math" panose="02040503050406030204" pitchFamily="18" charset="0"/>
                          </a:rPr>
                          <m:t>𝑡</m:t>
                        </m:r>
                        <m:r>
                          <a:rPr lang="en-US" sz="1050" i="1" dirty="0">
                            <a:latin typeface="Cambria Math" panose="02040503050406030204" pitchFamily="18" charset="0"/>
                          </a:rPr>
                          <m:t>,</m:t>
                        </m:r>
                      </m:sub>
                    </m:sSub>
                    <m:sSub>
                      <m:sSubPr>
                        <m:ctrlPr>
                          <a:rPr lang="en-US" sz="1050" i="1">
                            <a:latin typeface="Cambria Math" panose="02040503050406030204" pitchFamily="18" charset="0"/>
                          </a:rPr>
                        </m:ctrlPr>
                      </m:sSubPr>
                      <m:e>
                        <m:r>
                          <a:rPr lang="en-US" sz="1050" i="1">
                            <a:latin typeface="Cambria Math" panose="02040503050406030204" pitchFamily="18" charset="0"/>
                          </a:rPr>
                          <m:t>𝑎</m:t>
                        </m:r>
                      </m:e>
                      <m:sub>
                        <m:r>
                          <a:rPr lang="en-US" sz="1050" i="1">
                            <a:latin typeface="Cambria Math" panose="02040503050406030204" pitchFamily="18" charset="0"/>
                          </a:rPr>
                          <m:t>𝑡</m:t>
                        </m:r>
                      </m:sub>
                    </m:sSub>
                    <m:r>
                      <a:rPr lang="en-US" sz="1050" i="1" dirty="0">
                        <a:latin typeface="Cambria Math" panose="02040503050406030204" pitchFamily="18" charset="0"/>
                      </a:rPr>
                      <m:t>))</m:t>
                    </m:r>
                  </m:oMath>
                </a14:m>
                <a:endParaRPr lang="en-US" sz="1200" dirty="0"/>
              </a:p>
            </p:txBody>
          </p:sp>
        </mc:Choice>
        <mc:Fallback xmlns="">
          <p:sp>
            <p:nvSpPr>
              <p:cNvPr id="23" name="Rectangle 22"/>
              <p:cNvSpPr>
                <a:spLocks noRot="1" noChangeAspect="1" noMove="1" noResize="1" noEditPoints="1" noAdjustHandles="1" noChangeArrowheads="1" noChangeShapeType="1" noTextEdit="1"/>
              </p:cNvSpPr>
              <p:nvPr/>
            </p:nvSpPr>
            <p:spPr>
              <a:xfrm>
                <a:off x="4138220" y="4525468"/>
                <a:ext cx="3163402" cy="298415"/>
              </a:xfrm>
              <a:prstGeom prst="rect">
                <a:avLst/>
              </a:prstGeom>
              <a:blipFill rotWithShape="0">
                <a:blip r:embed="rId12"/>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678727459"/>
      </p:ext>
    </p:extLst>
  </p:cSld>
  <p:clrMapOvr>
    <a:masterClrMapping/>
  </p:clrMapOvr>
  <p:transition spd="slow">
    <p:circl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ight Arrow 1"/>
          <p:cNvSpPr/>
          <p:nvPr/>
        </p:nvSpPr>
        <p:spPr>
          <a:xfrm>
            <a:off x="308008" y="5361272"/>
            <a:ext cx="1905803" cy="61601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444817" y="5154328"/>
            <a:ext cx="2521819" cy="1029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use eligibility traces</a:t>
            </a:r>
          </a:p>
        </p:txBody>
      </p:sp>
      <p:cxnSp>
        <p:nvCxnSpPr>
          <p:cNvPr id="5" name="Straight Arrow Connector 4"/>
          <p:cNvCxnSpPr>
            <a:stCxn id="3" idx="6"/>
          </p:cNvCxnSpPr>
          <p:nvPr/>
        </p:nvCxnSpPr>
        <p:spPr>
          <a:xfrm>
            <a:off x="4966636" y="5669280"/>
            <a:ext cx="991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958038" y="5154328"/>
            <a:ext cx="2752825" cy="1029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Means: how amount some state (or state-action) visited in past has effect on current state (or state-action) </a:t>
            </a:r>
          </a:p>
        </p:txBody>
      </p:sp>
      <p:sp>
        <p:nvSpPr>
          <p:cNvPr id="7" name="Rectangle 6"/>
          <p:cNvSpPr/>
          <p:nvPr/>
        </p:nvSpPr>
        <p:spPr>
          <a:xfrm>
            <a:off x="4312118" y="4196615"/>
            <a:ext cx="1559292" cy="567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It’s like giving weights to each state</a:t>
            </a:r>
          </a:p>
        </p:txBody>
      </p:sp>
      <p:cxnSp>
        <p:nvCxnSpPr>
          <p:cNvPr id="12" name="Elbow Connector 11"/>
          <p:cNvCxnSpPr>
            <a:stCxn id="3" idx="0"/>
            <a:endCxn id="7" idx="1"/>
          </p:cNvCxnSpPr>
          <p:nvPr/>
        </p:nvCxnSpPr>
        <p:spPr>
          <a:xfrm rot="5400000" flipH="1" flipV="1">
            <a:off x="3672038" y="4514249"/>
            <a:ext cx="673768" cy="6063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429675" y="4124425"/>
            <a:ext cx="1626670" cy="71227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But this weights are not constant and by passing time and visiting specific states changes</a:t>
            </a:r>
          </a:p>
        </p:txBody>
      </p:sp>
      <p:cxnSp>
        <p:nvCxnSpPr>
          <p:cNvPr id="16" name="Straight Arrow Connector 15"/>
          <p:cNvCxnSpPr>
            <a:stCxn id="7" idx="3"/>
            <a:endCxn id="14" idx="1"/>
          </p:cNvCxnSpPr>
          <p:nvPr/>
        </p:nvCxnSpPr>
        <p:spPr>
          <a:xfrm>
            <a:off x="5871410" y="4480560"/>
            <a:ext cx="558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9168063" y="2281186"/>
                <a:ext cx="2945330" cy="117428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0</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r>
                  <a:rPr lang="en-US" dirty="0">
                    <a:solidFill>
                      <a:schemeClr val="tx1"/>
                    </a:solidFill>
                  </a:rPr>
                  <a:t> </a:t>
                </a:r>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𝑠</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𝑆</m:t>
                    </m:r>
                  </m:oMath>
                </a14:m>
                <a:r>
                  <a:rPr lang="en-US" dirty="0">
                    <a:solidFill>
                      <a:schemeClr val="tx1"/>
                    </a:solidFill>
                  </a:rPr>
                  <a:t>,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𝐴</m:t>
                    </m:r>
                  </m:oMath>
                </a14:m>
                <a:endParaRPr lang="en-US" dirty="0">
                  <a:solidFill>
                    <a:schemeClr val="tx1"/>
                  </a:solidFill>
                </a:endParaRPr>
              </a:p>
              <a:p>
                <a:pPr algn="ctr"/>
                <a:endParaRPr lang="en-US" dirty="0">
                  <a:solidFill>
                    <a:schemeClr val="tx1"/>
                  </a:solidFill>
                </a:endParaRPr>
              </a:p>
              <a:p>
                <a:pPr algn="ctr"/>
                <a:r>
                  <a:rPr lang="en-US" dirty="0">
                    <a:solidFill>
                      <a:schemeClr val="tx1"/>
                    </a:solidFill>
                  </a:rPr>
                  <a:t>At start we give all eligibility traces to all state, zero</a:t>
                </a:r>
              </a:p>
            </p:txBody>
          </p:sp>
        </mc:Choice>
        <mc:Fallback xmlns="">
          <p:sp>
            <p:nvSpPr>
              <p:cNvPr id="17" name="Rectangle 16"/>
              <p:cNvSpPr>
                <a:spLocks noRot="1" noChangeAspect="1" noMove="1" noResize="1" noEditPoints="1" noAdjustHandles="1" noChangeArrowheads="1" noChangeShapeType="1" noTextEdit="1"/>
              </p:cNvSpPr>
              <p:nvPr/>
            </p:nvSpPr>
            <p:spPr>
              <a:xfrm>
                <a:off x="9168063" y="2281186"/>
                <a:ext cx="2945330" cy="1174282"/>
              </a:xfrm>
              <a:prstGeom prst="rect">
                <a:avLst/>
              </a:prstGeom>
              <a:blipFill rotWithShape="0">
                <a:blip r:embed="rId2"/>
                <a:stretch>
                  <a:fillRect t="-2564" b="-8205"/>
                </a:stretch>
              </a:blipFill>
            </p:spPr>
            <p:txBody>
              <a:bodyPr/>
              <a:lstStyle/>
              <a:p>
                <a:r>
                  <a:rPr lang="en-US">
                    <a:noFill/>
                  </a:rPr>
                  <a:t> </a:t>
                </a:r>
              </a:p>
            </p:txBody>
          </p:sp>
        </mc:Fallback>
      </mc:AlternateContent>
      <p:cxnSp>
        <p:nvCxnSpPr>
          <p:cNvPr id="19" name="Elbow Connector 18"/>
          <p:cNvCxnSpPr>
            <a:stCxn id="6" idx="3"/>
            <a:endCxn id="17" idx="2"/>
          </p:cNvCxnSpPr>
          <p:nvPr/>
        </p:nvCxnSpPr>
        <p:spPr>
          <a:xfrm flipV="1">
            <a:off x="8710863" y="3455468"/>
            <a:ext cx="1929865" cy="2213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9827393" y="852074"/>
            <a:ext cx="1626670" cy="625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Two factor has effect on eligibility trace</a:t>
            </a:r>
          </a:p>
        </p:txBody>
      </p:sp>
      <p:cxnSp>
        <p:nvCxnSpPr>
          <p:cNvPr id="29" name="Straight Arrow Connector 28"/>
          <p:cNvCxnSpPr>
            <a:endCxn id="27" idx="2"/>
          </p:cNvCxnSpPr>
          <p:nvPr/>
        </p:nvCxnSpPr>
        <p:spPr>
          <a:xfrm flipV="1">
            <a:off x="10640728" y="1477717"/>
            <a:ext cx="0" cy="789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7001175" y="243040"/>
            <a:ext cx="1311441" cy="51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32" name="Oval 31"/>
          <p:cNvSpPr/>
          <p:nvPr/>
        </p:nvSpPr>
        <p:spPr>
          <a:xfrm>
            <a:off x="6920564" y="1352351"/>
            <a:ext cx="1472665" cy="51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visiting some specific state</a:t>
            </a:r>
          </a:p>
        </p:txBody>
      </p:sp>
      <p:cxnSp>
        <p:nvCxnSpPr>
          <p:cNvPr id="34" name="Elbow Connector 33"/>
          <p:cNvCxnSpPr>
            <a:stCxn id="27" idx="1"/>
            <a:endCxn id="30" idx="6"/>
          </p:cNvCxnSpPr>
          <p:nvPr/>
        </p:nvCxnSpPr>
        <p:spPr>
          <a:xfrm rot="10800000">
            <a:off x="8312617" y="502922"/>
            <a:ext cx="1514777" cy="6619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27" idx="1"/>
            <a:endCxn id="32" idx="6"/>
          </p:cNvCxnSpPr>
          <p:nvPr/>
        </p:nvCxnSpPr>
        <p:spPr>
          <a:xfrm rot="10800000" flipV="1">
            <a:off x="8393229" y="1164895"/>
            <a:ext cx="1434164" cy="447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Left Brace 42"/>
          <p:cNvSpPr/>
          <p:nvPr/>
        </p:nvSpPr>
        <p:spPr>
          <a:xfrm>
            <a:off x="6651057" y="243040"/>
            <a:ext cx="144379" cy="16290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p:cNvSpPr/>
          <p:nvPr/>
        </p:nvSpPr>
        <p:spPr>
          <a:xfrm>
            <a:off x="3615240" y="89786"/>
            <a:ext cx="1986662" cy="653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By passing each time step We decrease eligibility trace all states</a:t>
            </a:r>
          </a:p>
        </p:txBody>
      </p:sp>
      <p:cxnSp>
        <p:nvCxnSpPr>
          <p:cNvPr id="46" name="Straight Arrow Connector 45"/>
          <p:cNvCxnSpPr/>
          <p:nvPr/>
        </p:nvCxnSpPr>
        <p:spPr>
          <a:xfrm flipH="1">
            <a:off x="5640404" y="449682"/>
            <a:ext cx="1010653" cy="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615240" y="1301462"/>
            <a:ext cx="1986662" cy="621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Whenever we visit some specific state (s) we increase eligibility trace </a:t>
            </a:r>
          </a:p>
        </p:txBody>
      </p:sp>
      <p:cxnSp>
        <p:nvCxnSpPr>
          <p:cNvPr id="53" name="Straight Arrow Connector 52"/>
          <p:cNvCxnSpPr>
            <a:stCxn id="44" idx="1"/>
          </p:cNvCxnSpPr>
          <p:nvPr/>
        </p:nvCxnSpPr>
        <p:spPr>
          <a:xfrm flipH="1">
            <a:off x="2646948" y="416670"/>
            <a:ext cx="9682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606392" y="89786"/>
                <a:ext cx="2040555" cy="6537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𝛾</m:t>
                    </m:r>
                    <m:r>
                      <a:rPr lang="en-US" sz="1200" i="1">
                        <a:solidFill>
                          <a:schemeClr val="tx1"/>
                        </a:solidFill>
                        <a:latin typeface="Cambria Math" panose="02040503050406030204" pitchFamily="18" charset="0"/>
                        <a:ea typeface="Cambria Math" panose="02040503050406030204" pitchFamily="18" charset="0"/>
                      </a:rPr>
                      <m:t>𝜆</m:t>
                    </m:r>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𝐸</m:t>
                        </m:r>
                      </m:e>
                      <m:sub>
                        <m:r>
                          <a:rPr lang="en-US" sz="1200" b="0" i="1" smtClean="0">
                            <a:solidFill>
                              <a:schemeClr val="tx1"/>
                            </a:solidFill>
                            <a:latin typeface="Cambria Math" panose="02040503050406030204" pitchFamily="18" charset="0"/>
                            <a:ea typeface="Cambria Math" panose="02040503050406030204" pitchFamily="18" charset="0"/>
                          </a:rPr>
                          <m:t>𝑡</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m:t>
                        </m:r>
                      </m:sub>
                    </m:sSub>
                    <m:d>
                      <m:dPr>
                        <m:ctrlPr>
                          <a:rPr lang="en-US" sz="1200" b="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𝑠</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𝑎</m:t>
                        </m:r>
                      </m:e>
                    </m:d>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𝑠</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𝑆</m:t>
                    </m:r>
                  </m:oMath>
                </a14:m>
                <a:r>
                  <a:rPr lang="en-US" sz="1200" dirty="0">
                    <a:solidFill>
                      <a:schemeClr val="tx1"/>
                    </a:solidFill>
                  </a:rPr>
                  <a:t>, </a:t>
                </a:r>
                <a14:m>
                  <m:oMath xmlns:m="http://schemas.openxmlformats.org/officeDocument/2006/math">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𝑎</m:t>
                    </m:r>
                    <m:r>
                      <a:rPr lang="en-US" sz="1200" i="1">
                        <a:solidFill>
                          <a:schemeClr val="tx1"/>
                        </a:solidFill>
                        <a:latin typeface="Cambria Math" panose="02040503050406030204" pitchFamily="18" charset="0"/>
                        <a:ea typeface="Cambria Math" panose="02040503050406030204" pitchFamily="18" charset="0"/>
                      </a:rPr>
                      <m:t>∈</m:t>
                    </m:r>
                    <m:r>
                      <a:rPr lang="en-US" sz="1200" i="1" smtClean="0">
                        <a:solidFill>
                          <a:schemeClr val="tx1"/>
                        </a:solidFill>
                        <a:latin typeface="Cambria Math" panose="02040503050406030204" pitchFamily="18" charset="0"/>
                        <a:ea typeface="Cambria Math" panose="02040503050406030204" pitchFamily="18" charset="0"/>
                      </a:rPr>
                      <m:t>𝐴</m:t>
                    </m:r>
                  </m:oMath>
                </a14:m>
                <a:endParaRPr lang="en-US" sz="1200" dirty="0">
                  <a:solidFill>
                    <a:schemeClr val="tx1"/>
                  </a:solidFill>
                  <a:ea typeface="Cambria Math" panose="020405030504060302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606392" y="89786"/>
                <a:ext cx="2040555" cy="653767"/>
              </a:xfrm>
              <a:prstGeom prst="rect">
                <a:avLst/>
              </a:prstGeom>
              <a:blipFill rotWithShape="0">
                <a:blip r:embed="rId3"/>
                <a:stretch>
                  <a:fillRect/>
                </a:stretch>
              </a:blipFill>
            </p:spPr>
            <p:txBody>
              <a:bodyPr/>
              <a:lstStyle/>
              <a:p>
                <a:r>
                  <a:rPr lang="en-US">
                    <a:noFill/>
                  </a:rPr>
                  <a:t> </a:t>
                </a:r>
              </a:p>
            </p:txBody>
          </p:sp>
        </mc:Fallback>
      </mc:AlternateContent>
      <p:cxnSp>
        <p:nvCxnSpPr>
          <p:cNvPr id="11" name="Straight Arrow Connector 10"/>
          <p:cNvCxnSpPr>
            <a:endCxn id="47" idx="3"/>
          </p:cNvCxnSpPr>
          <p:nvPr/>
        </p:nvCxnSpPr>
        <p:spPr>
          <a:xfrm flipH="1">
            <a:off x="5601902" y="1612233"/>
            <a:ext cx="1049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598266" y="1285349"/>
                <a:ext cx="2040555" cy="6537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Increase 1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𝑆</m:t>
                        </m:r>
                      </m:e>
                      <m:sub>
                        <m:r>
                          <a:rPr lang="en-US" sz="1200" b="0" i="1" smtClean="0">
                            <a:solidFill>
                              <a:schemeClr val="tx1"/>
                            </a:solidFill>
                            <a:latin typeface="Cambria Math" panose="02040503050406030204" pitchFamily="18" charset="0"/>
                          </a:rPr>
                          <m:t>𝑡</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𝑠</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𝐴</m:t>
                        </m:r>
                      </m:e>
                      <m:sub>
                        <m:r>
                          <a:rPr lang="en-US" sz="1200" b="0" i="1" smtClean="0">
                            <a:solidFill>
                              <a:schemeClr val="tx1"/>
                            </a:solidFill>
                            <a:latin typeface="Cambria Math" panose="02040503050406030204" pitchFamily="18" charset="0"/>
                          </a:rPr>
                          <m:t>𝑡</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b="0" i="1" smtClean="0">
                        <a:solidFill>
                          <a:schemeClr val="tx1"/>
                        </a:solidFill>
                        <a:latin typeface="Cambria Math" panose="02040503050406030204" pitchFamily="18" charset="0"/>
                      </a:rPr>
                      <m:t>)</m:t>
                    </m:r>
                  </m:oMath>
                </a14:m>
                <a:endParaRPr lang="en-US" sz="1200" dirty="0">
                  <a:solidFill>
                    <a:schemeClr val="tx1"/>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598266" y="1285349"/>
                <a:ext cx="2040555" cy="653767"/>
              </a:xfrm>
              <a:prstGeom prst="rect">
                <a:avLst/>
              </a:prstGeom>
              <a:blipFill rotWithShape="0">
                <a:blip r:embed="rId4"/>
                <a:stretch>
                  <a:fillRect/>
                </a:stretch>
              </a:blipFill>
            </p:spPr>
            <p:txBody>
              <a:bodyPr/>
              <a:lstStyle/>
              <a:p>
                <a:r>
                  <a:rPr lang="en-US">
                    <a:noFill/>
                  </a:rPr>
                  <a:t> </a:t>
                </a:r>
              </a:p>
            </p:txBody>
          </p:sp>
        </mc:Fallback>
      </mc:AlternateContent>
      <p:cxnSp>
        <p:nvCxnSpPr>
          <p:cNvPr id="22" name="Straight Arrow Connector 21"/>
          <p:cNvCxnSpPr>
            <a:stCxn id="47" idx="1"/>
            <a:endCxn id="35" idx="3"/>
          </p:cNvCxnSpPr>
          <p:nvPr/>
        </p:nvCxnSpPr>
        <p:spPr>
          <a:xfrm flipH="1">
            <a:off x="2638821" y="1612233"/>
            <a:ext cx="9764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211756" y="2127184"/>
                <a:ext cx="2011591" cy="95683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i="1" dirty="0">
                  <a:solidFill>
                    <a:schemeClr val="tx1"/>
                  </a:solidFill>
                  <a:latin typeface="Cambria Math" panose="02040503050406030204" pitchFamily="18" charset="0"/>
                  <a:ea typeface="Cambria Math" panose="02040503050406030204" pitchFamily="18" charset="0"/>
                </a:endParaRPr>
              </a:p>
              <a:p>
                <a:pPr algn="ctr"/>
                <a:endParaRPr lang="en-US" sz="900" i="1" dirty="0">
                  <a:solidFill>
                    <a:schemeClr val="tx1"/>
                  </a:solidFill>
                  <a:latin typeface="Cambria Math" panose="02040503050406030204" pitchFamily="18" charset="0"/>
                  <a:ea typeface="Cambria Math" panose="02040503050406030204" pitchFamily="18" charset="0"/>
                </a:endParaRPr>
              </a:p>
              <a:p>
                <a:pPr algn="ctr"/>
                <a:r>
                  <a:rPr lang="en-US" sz="800" i="1" dirty="0">
                    <a:solidFill>
                      <a:schemeClr val="tx1"/>
                    </a:solidFill>
                    <a:latin typeface="Cambria Math" panose="02040503050406030204" pitchFamily="18" charset="0"/>
                    <a:ea typeface="Cambria Math" panose="02040503050406030204" pitchFamily="18" charset="0"/>
                  </a:rPr>
                  <a:t>Eligibility trace</a:t>
                </a:r>
              </a:p>
              <a:p>
                <a:pPr algn="ctr"/>
                <a:endParaRPr lang="en-US" sz="800" i="1" dirty="0">
                  <a:solidFill>
                    <a:schemeClr val="tx1"/>
                  </a:solidFill>
                  <a:latin typeface="Cambria Math" panose="02040503050406030204" pitchFamily="18" charset="0"/>
                  <a:ea typeface="Cambria Math" panose="02040503050406030204" pitchFamily="18" charset="0"/>
                </a:endParaRPr>
              </a:p>
              <a:p>
                <a:pPr algn="ctr"/>
                <a14:m>
                  <m:oMath xmlns:m="http://schemas.openxmlformats.org/officeDocument/2006/math">
                    <m:sSub>
                      <m:sSubPr>
                        <m:ctrlPr>
                          <a:rPr lang="en-US" sz="800" i="1" smtClean="0">
                            <a:solidFill>
                              <a:schemeClr val="tx1"/>
                            </a:solidFill>
                            <a:latin typeface="Cambria Math" panose="02040503050406030204" pitchFamily="18" charset="0"/>
                            <a:ea typeface="Cambria Math" panose="02040503050406030204" pitchFamily="18" charset="0"/>
                          </a:rPr>
                        </m:ctrlPr>
                      </m:sSubPr>
                      <m:e>
                        <m:r>
                          <a:rPr lang="en-US" sz="800" i="1">
                            <a:solidFill>
                              <a:schemeClr val="tx1"/>
                            </a:solidFill>
                            <a:latin typeface="Cambria Math" panose="02040503050406030204" pitchFamily="18" charset="0"/>
                            <a:ea typeface="Cambria Math" panose="02040503050406030204" pitchFamily="18" charset="0"/>
                          </a:rPr>
                          <m:t>𝐸</m:t>
                        </m:r>
                      </m:e>
                      <m:sub>
                        <m:r>
                          <a:rPr lang="en-US" sz="800" i="1">
                            <a:solidFill>
                              <a:schemeClr val="tx1"/>
                            </a:solidFill>
                            <a:latin typeface="Cambria Math" panose="02040503050406030204" pitchFamily="18" charset="0"/>
                            <a:ea typeface="Cambria Math" panose="02040503050406030204" pitchFamily="18" charset="0"/>
                          </a:rPr>
                          <m:t>𝑡</m:t>
                        </m:r>
                      </m:sub>
                    </m:sSub>
                    <m:r>
                      <a:rPr lang="en-US" sz="800" i="1">
                        <a:solidFill>
                          <a:schemeClr val="tx1"/>
                        </a:solidFill>
                        <a:latin typeface="Cambria Math" panose="02040503050406030204" pitchFamily="18" charset="0"/>
                        <a:ea typeface="Cambria Math" panose="02040503050406030204" pitchFamily="18" charset="0"/>
                      </a:rPr>
                      <m:t>(</m:t>
                    </m:r>
                    <m:r>
                      <a:rPr lang="en-US" sz="800" i="1">
                        <a:solidFill>
                          <a:schemeClr val="tx1"/>
                        </a:solidFill>
                        <a:latin typeface="Cambria Math" panose="02040503050406030204" pitchFamily="18" charset="0"/>
                        <a:ea typeface="Cambria Math" panose="02040503050406030204" pitchFamily="18" charset="0"/>
                      </a:rPr>
                      <m:t>𝑠</m:t>
                    </m:r>
                    <m:r>
                      <a:rPr lang="en-US" sz="800" b="0" i="1" smtClean="0">
                        <a:solidFill>
                          <a:schemeClr val="tx1"/>
                        </a:solidFill>
                        <a:latin typeface="Cambria Math" panose="02040503050406030204" pitchFamily="18" charset="0"/>
                        <a:ea typeface="Cambria Math" panose="02040503050406030204" pitchFamily="18" charset="0"/>
                      </a:rPr>
                      <m:t>,</m:t>
                    </m:r>
                    <m:r>
                      <a:rPr lang="en-US" sz="800" b="0" i="1" smtClean="0">
                        <a:solidFill>
                          <a:schemeClr val="tx1"/>
                        </a:solidFill>
                        <a:latin typeface="Cambria Math" panose="02040503050406030204" pitchFamily="18" charset="0"/>
                        <a:ea typeface="Cambria Math" panose="02040503050406030204" pitchFamily="18" charset="0"/>
                      </a:rPr>
                      <m:t>𝑎</m:t>
                    </m:r>
                    <m:r>
                      <a:rPr lang="en-US" sz="800" i="1">
                        <a:solidFill>
                          <a:schemeClr val="tx1"/>
                        </a:solidFill>
                        <a:latin typeface="Cambria Math" panose="02040503050406030204" pitchFamily="18" charset="0"/>
                        <a:ea typeface="Cambria Math" panose="02040503050406030204" pitchFamily="18" charset="0"/>
                      </a:rPr>
                      <m:t>)=</m:t>
                    </m:r>
                    <m:r>
                      <a:rPr lang="en-US" sz="800" i="1">
                        <a:solidFill>
                          <a:schemeClr val="tx1"/>
                        </a:solidFill>
                        <a:latin typeface="Cambria Math" panose="02040503050406030204" pitchFamily="18" charset="0"/>
                        <a:ea typeface="Cambria Math" panose="02040503050406030204" pitchFamily="18" charset="0"/>
                      </a:rPr>
                      <m:t>𝛾𝜆</m:t>
                    </m:r>
                    <m:sSub>
                      <m:sSubPr>
                        <m:ctrlPr>
                          <a:rPr lang="en-US" sz="800" i="1">
                            <a:solidFill>
                              <a:schemeClr val="tx1"/>
                            </a:solidFill>
                            <a:latin typeface="Cambria Math" panose="02040503050406030204" pitchFamily="18" charset="0"/>
                            <a:ea typeface="Cambria Math" panose="02040503050406030204" pitchFamily="18" charset="0"/>
                          </a:rPr>
                        </m:ctrlPr>
                      </m:sSubPr>
                      <m:e>
                        <m:r>
                          <a:rPr lang="en-US" sz="800" i="1">
                            <a:solidFill>
                              <a:schemeClr val="tx1"/>
                            </a:solidFill>
                            <a:latin typeface="Cambria Math" panose="02040503050406030204" pitchFamily="18" charset="0"/>
                            <a:ea typeface="Cambria Math" panose="02040503050406030204" pitchFamily="18" charset="0"/>
                          </a:rPr>
                          <m:t>𝐸</m:t>
                        </m:r>
                      </m:e>
                      <m:sub>
                        <m:r>
                          <a:rPr lang="en-US" sz="800" i="1">
                            <a:solidFill>
                              <a:schemeClr val="tx1"/>
                            </a:solidFill>
                            <a:latin typeface="Cambria Math" panose="02040503050406030204" pitchFamily="18" charset="0"/>
                            <a:ea typeface="Cambria Math" panose="02040503050406030204" pitchFamily="18" charset="0"/>
                          </a:rPr>
                          <m:t>𝑡</m:t>
                        </m:r>
                        <m:r>
                          <a:rPr lang="en-US" sz="800" i="1">
                            <a:solidFill>
                              <a:schemeClr val="tx1"/>
                            </a:solidFill>
                            <a:latin typeface="Cambria Math" panose="02040503050406030204" pitchFamily="18" charset="0"/>
                            <a:ea typeface="Cambria Math" panose="02040503050406030204" pitchFamily="18" charset="0"/>
                          </a:rPr>
                          <m:t>−</m:t>
                        </m:r>
                        <m:r>
                          <a:rPr lang="en-US" sz="800" i="1">
                            <a:solidFill>
                              <a:schemeClr val="tx1"/>
                            </a:solidFill>
                            <a:latin typeface="Cambria Math" panose="02040503050406030204" pitchFamily="18" charset="0"/>
                            <a:ea typeface="Cambria Math" panose="02040503050406030204" pitchFamily="18" charset="0"/>
                          </a:rPr>
                          <m:t>1</m:t>
                        </m:r>
                      </m:sub>
                    </m:sSub>
                    <m:d>
                      <m:dPr>
                        <m:ctrlPr>
                          <a:rPr lang="en-US" sz="800" i="1">
                            <a:solidFill>
                              <a:schemeClr val="tx1"/>
                            </a:solidFill>
                            <a:latin typeface="Cambria Math" panose="02040503050406030204" pitchFamily="18" charset="0"/>
                            <a:ea typeface="Cambria Math" panose="02040503050406030204" pitchFamily="18" charset="0"/>
                          </a:rPr>
                        </m:ctrlPr>
                      </m:dPr>
                      <m:e>
                        <m:r>
                          <a:rPr lang="en-US" sz="800" i="1">
                            <a:solidFill>
                              <a:schemeClr val="tx1"/>
                            </a:solidFill>
                            <a:latin typeface="Cambria Math" panose="02040503050406030204" pitchFamily="18" charset="0"/>
                            <a:ea typeface="Cambria Math" panose="02040503050406030204" pitchFamily="18" charset="0"/>
                          </a:rPr>
                          <m:t>𝑠</m:t>
                        </m:r>
                        <m:r>
                          <a:rPr lang="en-US" sz="800" b="0" i="1" smtClean="0">
                            <a:solidFill>
                              <a:schemeClr val="tx1"/>
                            </a:solidFill>
                            <a:latin typeface="Cambria Math" panose="02040503050406030204" pitchFamily="18" charset="0"/>
                            <a:ea typeface="Cambria Math" panose="02040503050406030204" pitchFamily="18" charset="0"/>
                          </a:rPr>
                          <m:t>,</m:t>
                        </m:r>
                        <m:r>
                          <a:rPr lang="en-US" sz="800" b="0" i="1" smtClean="0">
                            <a:solidFill>
                              <a:schemeClr val="tx1"/>
                            </a:solidFill>
                            <a:latin typeface="Cambria Math" panose="02040503050406030204" pitchFamily="18" charset="0"/>
                            <a:ea typeface="Cambria Math" panose="02040503050406030204" pitchFamily="18" charset="0"/>
                          </a:rPr>
                          <m:t>𝑎</m:t>
                        </m:r>
                      </m:e>
                    </m:d>
                  </m:oMath>
                </a14:m>
                <a:r>
                  <a:rPr lang="en-US" sz="800" i="1" dirty="0">
                    <a:solidFill>
                      <a:schemeClr val="tx1"/>
                    </a:solidFill>
                    <a:latin typeface="Cambria Math" panose="02040503050406030204" pitchFamily="18" charset="0"/>
                    <a:ea typeface="Cambria Math" panose="02040503050406030204" pitchFamily="18" charset="0"/>
                  </a:rPr>
                  <a:t>+1</a:t>
                </a:r>
                <a:r>
                  <a:rPr lang="en-US" sz="1050" dirty="0">
                    <a:solidFill>
                      <a:schemeClr val="tx1"/>
                    </a:solidFill>
                  </a:rPr>
                  <a:t>(</a:t>
                </a:r>
                <a14:m>
                  <m:oMath xmlns:m="http://schemas.openxmlformats.org/officeDocument/2006/math">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𝑆</m:t>
                        </m:r>
                      </m:e>
                      <m:sub>
                        <m:r>
                          <a:rPr lang="en-US" sz="800" i="1">
                            <a:solidFill>
                              <a:schemeClr val="tx1"/>
                            </a:solidFill>
                            <a:latin typeface="Cambria Math" panose="02040503050406030204" pitchFamily="18" charset="0"/>
                          </a:rPr>
                          <m:t>𝑡</m:t>
                        </m:r>
                      </m:sub>
                    </m:sSub>
                    <m:r>
                      <a:rPr lang="en-US" sz="800" i="1">
                        <a:solidFill>
                          <a:schemeClr val="tx1"/>
                        </a:solidFill>
                        <a:latin typeface="Cambria Math" panose="02040503050406030204" pitchFamily="18" charset="0"/>
                      </a:rPr>
                      <m:t>=</m:t>
                    </m:r>
                    <m:r>
                      <a:rPr lang="en-US" sz="800" i="1">
                        <a:solidFill>
                          <a:schemeClr val="tx1"/>
                        </a:solidFill>
                        <a:latin typeface="Cambria Math" panose="02040503050406030204" pitchFamily="18" charset="0"/>
                      </a:rPr>
                      <m:t>𝑠</m:t>
                    </m:r>
                    <m:r>
                      <a:rPr lang="en-US" sz="800" i="1">
                        <a:solidFill>
                          <a:schemeClr val="tx1"/>
                        </a:solidFill>
                        <a:latin typeface="Cambria Math" panose="02040503050406030204" pitchFamily="18" charset="0"/>
                      </a:rPr>
                      <m:t>,</m:t>
                    </m:r>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𝐴</m:t>
                        </m:r>
                      </m:e>
                      <m:sub>
                        <m:r>
                          <a:rPr lang="en-US" sz="800" i="1">
                            <a:solidFill>
                              <a:schemeClr val="tx1"/>
                            </a:solidFill>
                            <a:latin typeface="Cambria Math" panose="02040503050406030204" pitchFamily="18" charset="0"/>
                          </a:rPr>
                          <m:t>𝑡</m:t>
                        </m:r>
                      </m:sub>
                    </m:sSub>
                    <m:r>
                      <a:rPr lang="en-US" sz="800" i="1">
                        <a:solidFill>
                          <a:schemeClr val="tx1"/>
                        </a:solidFill>
                        <a:latin typeface="Cambria Math" panose="02040503050406030204" pitchFamily="18" charset="0"/>
                      </a:rPr>
                      <m:t>=</m:t>
                    </m:r>
                    <m:r>
                      <a:rPr lang="en-US" sz="800" i="1">
                        <a:solidFill>
                          <a:schemeClr val="tx1"/>
                        </a:solidFill>
                        <a:latin typeface="Cambria Math" panose="02040503050406030204" pitchFamily="18" charset="0"/>
                      </a:rPr>
                      <m:t>𝑎</m:t>
                    </m:r>
                    <m:r>
                      <a:rPr lang="en-US" sz="800" i="1">
                        <a:solidFill>
                          <a:schemeClr val="tx1"/>
                        </a:solidFill>
                        <a:latin typeface="Cambria Math" panose="02040503050406030204" pitchFamily="18" charset="0"/>
                      </a:rPr>
                      <m:t>)</m:t>
                    </m:r>
                  </m:oMath>
                </a14:m>
                <a:endParaRPr lang="en-US" sz="800" dirty="0">
                  <a:solidFill>
                    <a:schemeClr val="tx1"/>
                  </a:solidFill>
                </a:endParaRPr>
              </a:p>
              <a:p>
                <a:pPr algn="ctr"/>
                <a:endParaRPr lang="en-US" sz="1100" i="1" dirty="0">
                  <a:solidFill>
                    <a:schemeClr val="tx1"/>
                  </a:solidFill>
                  <a:latin typeface="Cambria Math" panose="02040503050406030204" pitchFamily="18" charset="0"/>
                  <a:ea typeface="Cambria Math" panose="02040503050406030204" pitchFamily="18" charset="0"/>
                </a:endParaRPr>
              </a:p>
              <a:p>
                <a:pPr algn="ctr"/>
                <a:endParaRPr lang="en-US" sz="11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211756" y="2127184"/>
                <a:ext cx="2011591" cy="956830"/>
              </a:xfrm>
              <a:prstGeom prst="rect">
                <a:avLst/>
              </a:prstGeom>
              <a:blipFill rotWithShape="0">
                <a:blip r:embed="rId5"/>
                <a:stretch>
                  <a:fillRect/>
                </a:stretch>
              </a:blipFill>
            </p:spPr>
            <p:txBody>
              <a:bodyPr/>
              <a:lstStyle/>
              <a:p>
                <a:r>
                  <a:rPr lang="en-US">
                    <a:noFill/>
                  </a:rPr>
                  <a:t> </a:t>
                </a:r>
              </a:p>
            </p:txBody>
          </p:sp>
        </mc:Fallback>
      </mc:AlternateContent>
      <p:cxnSp>
        <p:nvCxnSpPr>
          <p:cNvPr id="28" name="Elbow Connector 27"/>
          <p:cNvCxnSpPr>
            <a:stCxn id="35" idx="1"/>
            <a:endCxn id="25" idx="1"/>
          </p:cNvCxnSpPr>
          <p:nvPr/>
        </p:nvCxnSpPr>
        <p:spPr>
          <a:xfrm rot="10800000" flipV="1">
            <a:off x="211756" y="1612233"/>
            <a:ext cx="386510" cy="993366"/>
          </a:xfrm>
          <a:prstGeom prst="bentConnector3">
            <a:avLst>
              <a:gd name="adj1" fmla="val 1292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54" idx="1"/>
            <a:endCxn id="25" idx="1"/>
          </p:cNvCxnSpPr>
          <p:nvPr/>
        </p:nvCxnSpPr>
        <p:spPr>
          <a:xfrm rot="10800000" flipV="1">
            <a:off x="211756" y="416669"/>
            <a:ext cx="394636" cy="2188929"/>
          </a:xfrm>
          <a:prstGeom prst="bentConnector3">
            <a:avLst>
              <a:gd name="adj1" fmla="val 131098"/>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p:cNvSpPr/>
              <p:nvPr/>
            </p:nvSpPr>
            <p:spPr>
              <a:xfrm>
                <a:off x="211756" y="3201329"/>
                <a:ext cx="2011592" cy="85525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Find TD error</a:t>
                </a:r>
              </a:p>
              <a:p>
                <a:endParaRPr lang="en-US" sz="900" i="1" dirty="0">
                  <a:solidFill>
                    <a:schemeClr val="tx1"/>
                  </a:solidFill>
                  <a:latin typeface="Cambria Math" panose="02040503050406030204" pitchFamily="18" charset="0"/>
                </a:endParaRPr>
              </a:p>
              <a:p>
                <a:endParaRPr lang="en-US" sz="900" i="1" dirty="0">
                  <a:solidFill>
                    <a:schemeClr val="tx1"/>
                  </a:solidFill>
                  <a:latin typeface="Cambria Math" panose="02040503050406030204" pitchFamily="18" charset="0"/>
                </a:endParaRPr>
              </a:p>
              <a:p>
                <a14:m>
                  <m:oMath xmlns:m="http://schemas.openxmlformats.org/officeDocument/2006/math">
                    <m:sSub>
                      <m:sSubPr>
                        <m:ctrlPr>
                          <a:rPr lang="en-US" sz="900" i="1" smtClean="0">
                            <a:solidFill>
                              <a:schemeClr val="tx1"/>
                            </a:solidFill>
                            <a:latin typeface="Cambria Math" panose="02040503050406030204" pitchFamily="18" charset="0"/>
                          </a:rPr>
                        </m:ctrlPr>
                      </m:sSubPr>
                      <m:e>
                        <m:r>
                          <a:rPr lang="en-US" sz="900" i="1" smtClean="0">
                            <a:solidFill>
                              <a:schemeClr val="tx1"/>
                            </a:solidFill>
                            <a:latin typeface="Cambria Math" panose="02040503050406030204" pitchFamily="18" charset="0"/>
                            <a:ea typeface="Cambria Math" panose="02040503050406030204" pitchFamily="18" charset="0"/>
                          </a:rPr>
                          <m:t>𝛿</m:t>
                        </m:r>
                      </m:e>
                      <m:sub>
                        <m:r>
                          <a:rPr lang="en-US" sz="900" b="0" i="1" smtClean="0">
                            <a:solidFill>
                              <a:schemeClr val="tx1"/>
                            </a:solidFill>
                            <a:latin typeface="Cambria Math" panose="02040503050406030204" pitchFamily="18" charset="0"/>
                          </a:rPr>
                          <m:t>𝑡</m:t>
                        </m:r>
                      </m:sub>
                    </m:sSub>
                  </m:oMath>
                </a14:m>
                <a:r>
                  <a:rPr lang="en-US" sz="900" dirty="0">
                    <a:solidFill>
                      <a:schemeClr val="tx1"/>
                    </a:solidFill>
                  </a:rPr>
                  <a:t>=</a:t>
                </a:r>
                <a14:m>
                  <m:oMath xmlns:m="http://schemas.openxmlformats.org/officeDocument/2006/math">
                    <m:sSub>
                      <m:sSubPr>
                        <m:ctrlPr>
                          <a:rPr lang="en-US" sz="900" i="1">
                            <a:solidFill>
                              <a:schemeClr val="tx1"/>
                            </a:solidFill>
                            <a:latin typeface="Cambria Math" panose="02040503050406030204" pitchFamily="18" charset="0"/>
                          </a:rPr>
                        </m:ctrlPr>
                      </m:sSubPr>
                      <m:e>
                        <m:r>
                          <a:rPr lang="en-US" sz="900" i="1">
                            <a:solidFill>
                              <a:schemeClr val="tx1"/>
                            </a:solidFill>
                            <a:latin typeface="Cambria Math" panose="02040503050406030204" pitchFamily="18" charset="0"/>
                          </a:rPr>
                          <m:t>𝑅</m:t>
                        </m:r>
                      </m:e>
                      <m:sub>
                        <m:r>
                          <a:rPr lang="en-US" sz="900" i="1">
                            <a:solidFill>
                              <a:schemeClr val="tx1"/>
                            </a:solidFill>
                            <a:latin typeface="Cambria Math" panose="02040503050406030204" pitchFamily="18" charset="0"/>
                          </a:rPr>
                          <m:t>𝑡</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1</m:t>
                        </m:r>
                      </m:sub>
                    </m:sSub>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ea typeface="Cambria Math" panose="02040503050406030204" pitchFamily="18" charset="0"/>
                      </a:rPr>
                      <m:t>𝛾</m:t>
                    </m:r>
                    <m:r>
                      <a:rPr lang="en-US" sz="900" i="1">
                        <a:solidFill>
                          <a:schemeClr val="tx1"/>
                        </a:solidFill>
                        <a:latin typeface="Cambria Math" panose="02040503050406030204" pitchFamily="18" charset="0"/>
                        <a:ea typeface="Cambria Math" panose="02040503050406030204" pitchFamily="18" charset="0"/>
                      </a:rPr>
                      <m:t>𝑄</m:t>
                    </m:r>
                    <m:r>
                      <a:rPr lang="en-US" sz="900" i="1">
                        <a:solidFill>
                          <a:schemeClr val="tx1"/>
                        </a:solidFill>
                        <a:latin typeface="Cambria Math" panose="02040503050406030204" pitchFamily="18" charset="0"/>
                      </a:rPr>
                      <m:t>(</m:t>
                    </m:r>
                    <m:sSub>
                      <m:sSubPr>
                        <m:ctrlPr>
                          <a:rPr lang="en-US" sz="900" i="1">
                            <a:solidFill>
                              <a:schemeClr val="tx1"/>
                            </a:solidFill>
                            <a:latin typeface="Cambria Math" panose="02040503050406030204" pitchFamily="18" charset="0"/>
                          </a:rPr>
                        </m:ctrlPr>
                      </m:sSubPr>
                      <m:e>
                        <m:r>
                          <a:rPr lang="en-US" sz="900" i="1">
                            <a:solidFill>
                              <a:schemeClr val="tx1"/>
                            </a:solidFill>
                            <a:latin typeface="Cambria Math" panose="02040503050406030204" pitchFamily="18" charset="0"/>
                          </a:rPr>
                          <m:t>𝑆</m:t>
                        </m:r>
                      </m:e>
                      <m:sub>
                        <m:r>
                          <a:rPr lang="en-US" sz="900" i="1">
                            <a:solidFill>
                              <a:schemeClr val="tx1"/>
                            </a:solidFill>
                            <a:latin typeface="Cambria Math" panose="02040503050406030204" pitchFamily="18" charset="0"/>
                          </a:rPr>
                          <m:t>𝑡</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1</m:t>
                        </m:r>
                      </m:sub>
                    </m:sSub>
                    <m:r>
                      <a:rPr lang="en-US" sz="900" i="1">
                        <a:solidFill>
                          <a:schemeClr val="tx1"/>
                        </a:solidFill>
                        <a:latin typeface="Cambria Math" panose="02040503050406030204" pitchFamily="18" charset="0"/>
                      </a:rPr>
                      <m:t>,</m:t>
                    </m:r>
                    <m:sSub>
                      <m:sSubPr>
                        <m:ctrlPr>
                          <a:rPr lang="en-US" sz="900" i="1">
                            <a:solidFill>
                              <a:schemeClr val="tx1"/>
                            </a:solidFill>
                            <a:latin typeface="Cambria Math" panose="02040503050406030204" pitchFamily="18" charset="0"/>
                          </a:rPr>
                        </m:ctrlPr>
                      </m:sSubPr>
                      <m:e>
                        <m:r>
                          <a:rPr lang="en-US" sz="900" i="1">
                            <a:solidFill>
                              <a:schemeClr val="tx1"/>
                            </a:solidFill>
                            <a:latin typeface="Cambria Math" panose="02040503050406030204" pitchFamily="18" charset="0"/>
                          </a:rPr>
                          <m:t>𝐴</m:t>
                        </m:r>
                      </m:e>
                      <m:sub>
                        <m:r>
                          <a:rPr lang="en-US" sz="900" i="1">
                            <a:solidFill>
                              <a:schemeClr val="tx1"/>
                            </a:solidFill>
                            <a:latin typeface="Cambria Math" panose="02040503050406030204" pitchFamily="18" charset="0"/>
                          </a:rPr>
                          <m:t>𝑡</m:t>
                        </m:r>
                        <m:r>
                          <a:rPr lang="en-US" sz="900" i="1">
                            <a:solidFill>
                              <a:schemeClr val="tx1"/>
                            </a:solidFill>
                            <a:latin typeface="Cambria Math" panose="02040503050406030204" pitchFamily="18" charset="0"/>
                          </a:rPr>
                          <m:t>+</m:t>
                        </m:r>
                        <m:r>
                          <a:rPr lang="en-US" sz="900" i="1">
                            <a:solidFill>
                              <a:schemeClr val="tx1"/>
                            </a:solidFill>
                            <a:latin typeface="Cambria Math" panose="02040503050406030204" pitchFamily="18" charset="0"/>
                          </a:rPr>
                          <m:t>1</m:t>
                        </m:r>
                      </m:sub>
                    </m:sSub>
                    <m:r>
                      <a:rPr lang="en-US" sz="900" i="1">
                        <a:solidFill>
                          <a:schemeClr val="tx1"/>
                        </a:solidFill>
                        <a:latin typeface="Cambria Math" panose="02040503050406030204" pitchFamily="18" charset="0"/>
                      </a:rPr>
                      <m:t>)</m:t>
                    </m:r>
                    <m:r>
                      <a:rPr lang="en-US" sz="900" i="1" dirty="0">
                        <a:solidFill>
                          <a:schemeClr val="tx1"/>
                        </a:solidFill>
                        <a:latin typeface="Cambria Math" panose="02040503050406030204" pitchFamily="18" charset="0"/>
                      </a:rPr>
                      <m:t>−</m:t>
                    </m:r>
                    <m:r>
                      <a:rPr lang="en-US" sz="900" i="1" dirty="0">
                        <a:solidFill>
                          <a:schemeClr val="tx1"/>
                        </a:solidFill>
                        <a:latin typeface="Cambria Math" panose="02040503050406030204" pitchFamily="18" charset="0"/>
                      </a:rPr>
                      <m:t>𝑄</m:t>
                    </m:r>
                    <m:r>
                      <a:rPr lang="en-US" sz="900" i="1" dirty="0">
                        <a:solidFill>
                          <a:schemeClr val="tx1"/>
                        </a:solidFill>
                        <a:latin typeface="Cambria Math" panose="02040503050406030204" pitchFamily="18" charset="0"/>
                      </a:rPr>
                      <m:t>(</m:t>
                    </m:r>
                    <m:sSub>
                      <m:sSubPr>
                        <m:ctrlPr>
                          <a:rPr lang="en-US" sz="900" i="1" dirty="0">
                            <a:solidFill>
                              <a:schemeClr val="tx1"/>
                            </a:solidFill>
                            <a:latin typeface="Cambria Math" panose="02040503050406030204" pitchFamily="18" charset="0"/>
                          </a:rPr>
                        </m:ctrlPr>
                      </m:sSubPr>
                      <m:e>
                        <m:r>
                          <a:rPr lang="en-US" sz="900" i="1" dirty="0">
                            <a:solidFill>
                              <a:schemeClr val="tx1"/>
                            </a:solidFill>
                            <a:latin typeface="Cambria Math" panose="02040503050406030204" pitchFamily="18" charset="0"/>
                          </a:rPr>
                          <m:t>𝑠</m:t>
                        </m:r>
                      </m:e>
                      <m:sub>
                        <m:r>
                          <a:rPr lang="en-US" sz="900" i="1" dirty="0">
                            <a:solidFill>
                              <a:schemeClr val="tx1"/>
                            </a:solidFill>
                            <a:latin typeface="Cambria Math" panose="02040503050406030204" pitchFamily="18" charset="0"/>
                          </a:rPr>
                          <m:t>𝑡</m:t>
                        </m:r>
                        <m:r>
                          <a:rPr lang="en-US" sz="900" i="1" dirty="0">
                            <a:solidFill>
                              <a:schemeClr val="tx1"/>
                            </a:solidFill>
                            <a:latin typeface="Cambria Math" panose="02040503050406030204" pitchFamily="18" charset="0"/>
                          </a:rPr>
                          <m:t>,</m:t>
                        </m:r>
                      </m:sub>
                    </m:sSub>
                    <m:sSub>
                      <m:sSubPr>
                        <m:ctrlPr>
                          <a:rPr lang="en-US" sz="900" i="1">
                            <a:solidFill>
                              <a:schemeClr val="tx1"/>
                            </a:solidFill>
                            <a:latin typeface="Cambria Math" panose="02040503050406030204" pitchFamily="18" charset="0"/>
                          </a:rPr>
                        </m:ctrlPr>
                      </m:sSubPr>
                      <m:e>
                        <m:r>
                          <a:rPr lang="en-US" sz="900" i="1">
                            <a:solidFill>
                              <a:schemeClr val="tx1"/>
                            </a:solidFill>
                            <a:latin typeface="Cambria Math" panose="02040503050406030204" pitchFamily="18" charset="0"/>
                          </a:rPr>
                          <m:t>𝑎</m:t>
                        </m:r>
                      </m:e>
                      <m:sub>
                        <m:r>
                          <a:rPr lang="en-US" sz="900" i="1">
                            <a:solidFill>
                              <a:schemeClr val="tx1"/>
                            </a:solidFill>
                            <a:latin typeface="Cambria Math" panose="02040503050406030204" pitchFamily="18" charset="0"/>
                          </a:rPr>
                          <m:t>𝑡</m:t>
                        </m:r>
                      </m:sub>
                    </m:sSub>
                    <m:r>
                      <a:rPr lang="en-US" sz="900" i="1" dirty="0">
                        <a:solidFill>
                          <a:schemeClr val="tx1"/>
                        </a:solidFill>
                        <a:latin typeface="Cambria Math" panose="02040503050406030204" pitchFamily="18" charset="0"/>
                      </a:rPr>
                      <m:t>))</m:t>
                    </m:r>
                  </m:oMath>
                </a14:m>
                <a:endParaRPr lang="en-US" sz="900" dirty="0">
                  <a:solidFill>
                    <a:schemeClr val="tx1"/>
                  </a:solidFill>
                </a:endParaRPr>
              </a:p>
              <a:p>
                <a:endParaRPr lang="en-US" sz="1050" dirty="0">
                  <a:solidFill>
                    <a:schemeClr val="tx1"/>
                  </a:solidFill>
                </a:endParaRPr>
              </a:p>
            </p:txBody>
          </p:sp>
        </mc:Choice>
        <mc:Fallback xmlns="">
          <p:sp>
            <p:nvSpPr>
              <p:cNvPr id="61" name="Rectangle 60"/>
              <p:cNvSpPr>
                <a:spLocks noRot="1" noChangeAspect="1" noMove="1" noResize="1" noEditPoints="1" noAdjustHandles="1" noChangeArrowheads="1" noChangeShapeType="1" noTextEdit="1"/>
              </p:cNvSpPr>
              <p:nvPr/>
            </p:nvSpPr>
            <p:spPr>
              <a:xfrm>
                <a:off x="211756" y="3201329"/>
                <a:ext cx="2011592" cy="85525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3145054" y="2480914"/>
                <a:ext cx="2189659" cy="124153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r>
                  <a:rPr lang="en-US" sz="1200" dirty="0">
                    <a:solidFill>
                      <a:schemeClr val="tx1"/>
                    </a:solidFill>
                  </a:rPr>
                  <a:t>Update</a:t>
                </a:r>
              </a:p>
              <a:p>
                <a:pPr algn="ctr"/>
                <a:endParaRPr lang="en-US" sz="1200" dirty="0">
                  <a:solidFill>
                    <a:schemeClr val="tx1"/>
                  </a:solidFill>
                </a:endParaRPr>
              </a:p>
              <a:p>
                <a:r>
                  <a:rPr lang="en-US" sz="1400" dirty="0">
                    <a:solidFill>
                      <a:schemeClr val="tx1"/>
                    </a:solidFill>
                  </a:rPr>
                  <a:t>Q(s,a)</a:t>
                </a:r>
                <a14:m>
                  <m:oMath xmlns:m="http://schemas.openxmlformats.org/officeDocument/2006/math">
                    <m:r>
                      <a:rPr lang="en-US" sz="1400" dirty="0">
                        <a:solidFill>
                          <a:schemeClr val="tx1"/>
                        </a:solidFill>
                        <a:latin typeface="Cambria Math" panose="02040503050406030204" pitchFamily="18" charset="0"/>
                      </a:rPr>
                      <m:t>←</m:t>
                    </m:r>
                  </m:oMath>
                </a14:m>
                <a:r>
                  <a:rPr lang="en-US" sz="1400" dirty="0">
                    <a:solidFill>
                      <a:schemeClr val="tx1"/>
                    </a:solidFill>
                  </a:rPr>
                  <a:t> Q(s,a)+</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𝛼</m:t>
                    </m:r>
                    <m:sSub>
                      <m:sSubPr>
                        <m:ctrlPr>
                          <a:rPr lang="en-US" sz="1400" i="1" smtClean="0">
                            <a:solidFill>
                              <a:schemeClr val="tx1"/>
                            </a:solidFill>
                            <a:latin typeface="Cambria Math" panose="02040503050406030204" pitchFamily="18" charset="0"/>
                            <a:ea typeface="Cambria Math" panose="02040503050406030204" pitchFamily="18" charset="0"/>
                          </a:rPr>
                        </m:ctrlPr>
                      </m:sSubPr>
                      <m:e>
                        <m:r>
                          <a:rPr lang="en-US" sz="1400" i="1" smtClean="0">
                            <a:solidFill>
                              <a:schemeClr val="tx1"/>
                            </a:solidFill>
                            <a:latin typeface="Cambria Math" panose="02040503050406030204" pitchFamily="18" charset="0"/>
                            <a:ea typeface="Cambria Math" panose="02040503050406030204" pitchFamily="18" charset="0"/>
                          </a:rPr>
                          <m:t>𝛿</m:t>
                        </m:r>
                      </m:e>
                      <m:sub>
                        <m:r>
                          <a:rPr lang="en-US" sz="1400" b="0" i="1" smtClean="0">
                            <a:solidFill>
                              <a:schemeClr val="tx1"/>
                            </a:solidFill>
                            <a:latin typeface="Cambria Math" panose="02040503050406030204" pitchFamily="18" charset="0"/>
                            <a:ea typeface="Cambria Math" panose="02040503050406030204" pitchFamily="18" charset="0"/>
                          </a:rPr>
                          <m:t>𝑡</m:t>
                        </m:r>
                      </m:sub>
                    </m:sSub>
                    <m:sSub>
                      <m:sSubPr>
                        <m:ctrlPr>
                          <a:rPr lang="en-US" sz="140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𝐸</m:t>
                        </m:r>
                      </m:e>
                      <m:sub>
                        <m:r>
                          <a:rPr lang="en-US" sz="1400" b="0" i="1" smtClean="0">
                            <a:solidFill>
                              <a:schemeClr val="tx1"/>
                            </a:solidFill>
                            <a:latin typeface="Cambria Math" panose="02040503050406030204" pitchFamily="18" charset="0"/>
                            <a:ea typeface="Cambria Math" panose="02040503050406030204" pitchFamily="18" charset="0"/>
                          </a:rPr>
                          <m:t>𝑡</m:t>
                        </m:r>
                      </m:sub>
                    </m:sSub>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𝑠</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𝑎</m:t>
                    </m:r>
                    <m:r>
                      <a:rPr lang="en-US" sz="1400" b="0" i="1" smtClean="0">
                        <a:solidFill>
                          <a:schemeClr val="tx1"/>
                        </a:solidFill>
                        <a:latin typeface="Cambria Math" panose="02040503050406030204" pitchFamily="18" charset="0"/>
                        <a:ea typeface="Cambria Math" panose="02040503050406030204" pitchFamily="18" charset="0"/>
                      </a:rPr>
                      <m:t>)</m:t>
                    </m:r>
                  </m:oMath>
                </a14:m>
                <a:endParaRPr lang="en-US" sz="1400" dirty="0"/>
              </a:p>
              <a:p>
                <a:pPr algn="ctr"/>
                <a:endParaRPr lang="en-US" dirty="0"/>
              </a:p>
            </p:txBody>
          </p:sp>
        </mc:Choice>
        <mc:Fallback xmlns="">
          <p:sp>
            <p:nvSpPr>
              <p:cNvPr id="73" name="Rectangle 72"/>
              <p:cNvSpPr>
                <a:spLocks noRot="1" noChangeAspect="1" noMove="1" noResize="1" noEditPoints="1" noAdjustHandles="1" noChangeArrowheads="1" noChangeShapeType="1" noTextEdit="1"/>
              </p:cNvSpPr>
              <p:nvPr/>
            </p:nvSpPr>
            <p:spPr>
              <a:xfrm>
                <a:off x="3145054" y="2480914"/>
                <a:ext cx="2189659" cy="1241532"/>
              </a:xfrm>
              <a:prstGeom prst="rect">
                <a:avLst/>
              </a:prstGeom>
              <a:blipFill rotWithShape="0">
                <a:blip r:embed="rId7"/>
                <a:stretch>
                  <a:fillRect l="-554"/>
                </a:stretch>
              </a:blipFill>
            </p:spPr>
            <p:txBody>
              <a:bodyPr/>
              <a:lstStyle/>
              <a:p>
                <a:r>
                  <a:rPr lang="en-US">
                    <a:noFill/>
                  </a:rPr>
                  <a:t> </a:t>
                </a:r>
              </a:p>
            </p:txBody>
          </p:sp>
        </mc:Fallback>
      </mc:AlternateContent>
      <p:sp>
        <p:nvSpPr>
          <p:cNvPr id="74" name="Right Arrow 73"/>
          <p:cNvSpPr/>
          <p:nvPr/>
        </p:nvSpPr>
        <p:spPr>
          <a:xfrm>
            <a:off x="2712005" y="2924965"/>
            <a:ext cx="328245" cy="35342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Brace 80"/>
          <p:cNvSpPr/>
          <p:nvPr/>
        </p:nvSpPr>
        <p:spPr>
          <a:xfrm>
            <a:off x="2444817" y="2127184"/>
            <a:ext cx="45719" cy="19294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6" name="Picture 8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2337" y="2455081"/>
            <a:ext cx="2540088" cy="1081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18" name="Rectangle 17"/>
              <p:cNvSpPr/>
              <p:nvPr/>
            </p:nvSpPr>
            <p:spPr>
              <a:xfrm>
                <a:off x="8312616" y="4227542"/>
                <a:ext cx="3249175" cy="253018"/>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𝑡</m:t>
                          </m:r>
                          <m:r>
                            <a:rPr lang="en-US" sz="1000" i="1">
                              <a:latin typeface="Cambria Math" panose="02040503050406030204" pitchFamily="18" charset="0"/>
                            </a:rPr>
                            <m:t>+</m:t>
                          </m:r>
                          <m:r>
                            <a:rPr lang="en-US" sz="1000" i="1">
                              <a:latin typeface="Cambria Math" panose="02040503050406030204" pitchFamily="18" charset="0"/>
                            </a:rPr>
                            <m:t>1</m:t>
                          </m:r>
                        </m:sub>
                      </m:sSub>
                      <m:r>
                        <a:rPr lang="en-US" sz="1000" i="1">
                          <a:latin typeface="Cambria Math" panose="02040503050406030204" pitchFamily="18" charset="0"/>
                        </a:rPr>
                        <m:t>+</m:t>
                      </m:r>
                      <m:r>
                        <a:rPr lang="en-US" sz="1000" i="1">
                          <a:latin typeface="Cambria Math" panose="02040503050406030204" pitchFamily="18" charset="0"/>
                          <a:ea typeface="Cambria Math" panose="02040503050406030204" pitchFamily="18" charset="0"/>
                        </a:rPr>
                        <m:t>𝛾</m:t>
                      </m:r>
                      <m:r>
                        <a:rPr lang="en-US" sz="1000" i="1">
                          <a:latin typeface="Cambria Math" panose="02040503050406030204" pitchFamily="18" charset="0"/>
                          <a:ea typeface="Cambria Math" panose="02040503050406030204" pitchFamily="18" charset="0"/>
                        </a:rPr>
                        <m:t>𝑄</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𝑆</m:t>
                          </m:r>
                        </m:e>
                        <m:sub>
                          <m:r>
                            <a:rPr lang="en-US" sz="1000" i="1">
                              <a:latin typeface="Cambria Math" panose="02040503050406030204" pitchFamily="18" charset="0"/>
                            </a:rPr>
                            <m:t>𝑡</m:t>
                          </m:r>
                          <m:r>
                            <a:rPr lang="en-US" sz="1000" i="1">
                              <a:latin typeface="Cambria Math" panose="02040503050406030204" pitchFamily="18" charset="0"/>
                            </a:rPr>
                            <m:t>+</m:t>
                          </m:r>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𝐴</m:t>
                          </m:r>
                        </m:e>
                        <m:sub>
                          <m:r>
                            <a:rPr lang="en-US" sz="1000" i="1">
                              <a:latin typeface="Cambria Math" panose="02040503050406030204" pitchFamily="18" charset="0"/>
                            </a:rPr>
                            <m:t>𝑡</m:t>
                          </m:r>
                          <m:r>
                            <a:rPr lang="en-US" sz="1000" i="1">
                              <a:latin typeface="Cambria Math" panose="02040503050406030204" pitchFamily="18" charset="0"/>
                            </a:rPr>
                            <m:t>+</m:t>
                          </m:r>
                          <m:r>
                            <a:rPr lang="en-US" sz="1000" i="1">
                              <a:latin typeface="Cambria Math" panose="02040503050406030204" pitchFamily="18" charset="0"/>
                            </a:rPr>
                            <m:t>1</m:t>
                          </m:r>
                        </m:sub>
                      </m:sSub>
                      <m:r>
                        <a:rPr lang="en-US" sz="1000" i="1">
                          <a:latin typeface="Cambria Math" panose="02040503050406030204" pitchFamily="18" charset="0"/>
                        </a:rPr>
                        <m:t>)</m:t>
                      </m:r>
                      <m:r>
                        <a:rPr lang="en-US" sz="1000" i="1" dirty="0">
                          <a:latin typeface="Cambria Math" panose="02040503050406030204" pitchFamily="18" charset="0"/>
                        </a:rPr>
                        <m:t>−</m:t>
                      </m:r>
                      <m:r>
                        <a:rPr lang="en-US" sz="1000" i="1" dirty="0">
                          <a:latin typeface="Cambria Math" panose="02040503050406030204" pitchFamily="18" charset="0"/>
                        </a:rPr>
                        <m:t>𝑄</m:t>
                      </m:r>
                      <m:r>
                        <a:rPr lang="en-US" sz="1000" i="1" dirty="0">
                          <a:latin typeface="Cambria Math" panose="02040503050406030204" pitchFamily="18" charset="0"/>
                        </a:rPr>
                        <m:t>(</m:t>
                      </m:r>
                      <m:sSub>
                        <m:sSubPr>
                          <m:ctrlPr>
                            <a:rPr lang="en-US" sz="1000" i="1" dirty="0">
                              <a:latin typeface="Cambria Math" panose="02040503050406030204" pitchFamily="18" charset="0"/>
                            </a:rPr>
                          </m:ctrlPr>
                        </m:sSubPr>
                        <m:e>
                          <m:r>
                            <a:rPr lang="en-US" sz="1000" i="1" dirty="0">
                              <a:latin typeface="Cambria Math" panose="02040503050406030204" pitchFamily="18" charset="0"/>
                            </a:rPr>
                            <m:t>𝑠</m:t>
                          </m:r>
                        </m:e>
                        <m:sub>
                          <m:r>
                            <a:rPr lang="en-US" sz="1000" i="1" dirty="0">
                              <a:latin typeface="Cambria Math" panose="02040503050406030204" pitchFamily="18" charset="0"/>
                            </a:rPr>
                            <m:t>𝑡</m:t>
                          </m:r>
                          <m:r>
                            <a:rPr lang="en-US" sz="1000" i="1" dirty="0">
                              <a:latin typeface="Cambria Math" panose="02040503050406030204" pitchFamily="18" charset="0"/>
                            </a:rPr>
                            <m:t>,</m:t>
                          </m:r>
                        </m:sub>
                      </m:sSub>
                      <m:sSub>
                        <m:sSubPr>
                          <m:ctrlPr>
                            <a:rPr lang="en-US" sz="1000" i="1">
                              <a:latin typeface="Cambria Math" panose="02040503050406030204" pitchFamily="18" charset="0"/>
                            </a:rPr>
                          </m:ctrlPr>
                        </m:sSubPr>
                        <m:e>
                          <m:r>
                            <a:rPr lang="en-US" sz="1000" i="1">
                              <a:latin typeface="Cambria Math" panose="02040503050406030204" pitchFamily="18" charset="0"/>
                            </a:rPr>
                            <m:t>𝑎</m:t>
                          </m:r>
                        </m:e>
                        <m:sub>
                          <m:r>
                            <a:rPr lang="en-US" sz="1000" i="1">
                              <a:latin typeface="Cambria Math" panose="02040503050406030204" pitchFamily="18" charset="0"/>
                            </a:rPr>
                            <m:t>𝑡</m:t>
                          </m:r>
                        </m:sub>
                      </m:sSub>
                      <m:r>
                        <a:rPr lang="en-US" sz="1000" i="1" dirty="0">
                          <a:latin typeface="Cambria Math" panose="02040503050406030204" pitchFamily="18" charset="0"/>
                        </a:rPr>
                        <m:t>))</m:t>
                      </m:r>
                    </m:oMath>
                  </m:oMathPara>
                </a14:m>
                <a:endParaRPr lang="en-US" sz="1000" dirty="0"/>
              </a:p>
            </p:txBody>
          </p:sp>
        </mc:Choice>
        <mc:Fallback xmlns="">
          <p:sp>
            <p:nvSpPr>
              <p:cNvPr id="18" name="Rectangle 17"/>
              <p:cNvSpPr>
                <a:spLocks noRot="1" noChangeAspect="1" noMove="1" noResize="1" noEditPoints="1" noAdjustHandles="1" noChangeArrowheads="1" noChangeShapeType="1" noTextEdit="1"/>
              </p:cNvSpPr>
              <p:nvPr/>
            </p:nvSpPr>
            <p:spPr>
              <a:xfrm>
                <a:off x="8312616" y="4227542"/>
                <a:ext cx="3249175" cy="253018"/>
              </a:xfrm>
              <a:prstGeom prst="rect">
                <a:avLst/>
              </a:prstGeom>
              <a:blipFill rotWithShape="0">
                <a:blip r:embed="rId9"/>
                <a:stretch>
                  <a:fillRect b="-2381"/>
                </a:stretch>
              </a:blipFill>
            </p:spPr>
            <p:txBody>
              <a:bodyPr/>
              <a:lstStyle/>
              <a:p>
                <a:r>
                  <a:rPr lang="en-US">
                    <a:noFill/>
                  </a:rPr>
                  <a:t> </a:t>
                </a:r>
              </a:p>
            </p:txBody>
          </p:sp>
        </mc:Fallback>
      </mc:AlternateContent>
    </p:spTree>
    <p:extLst>
      <p:ext uri="{BB962C8B-B14F-4D97-AF65-F5344CB8AC3E}">
        <p14:creationId xmlns:p14="http://schemas.microsoft.com/office/powerpoint/2010/main" val="3092338362"/>
      </p:ext>
    </p:extLst>
  </p:cSld>
  <p:clrMapOvr>
    <a:masterClrMapping/>
  </p:clrMapOvr>
  <p:transition spd="slow">
    <p:circl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899259" y="433137"/>
            <a:ext cx="2329314" cy="10299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SARSA(</a:t>
            </a:r>
            <a:r>
              <a:rPr lang="en-US" dirty="0">
                <a:latin typeface="Cambria Math" panose="02040503050406030204" pitchFamily="18" charset="0"/>
                <a:ea typeface="Cambria Math" panose="02040503050406030204" pitchFamily="18" charset="0"/>
              </a:rPr>
              <a:t>𝜆)</a:t>
            </a:r>
            <a:r>
              <a:rPr lang="en-US" dirty="0"/>
              <a:t> PSUDOCODE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495" y="1766655"/>
            <a:ext cx="5973009" cy="347911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42153483"/>
      </p:ext>
    </p:extLst>
  </p:cSld>
  <p:clrMapOvr>
    <a:masterClrMapping/>
  </p:clrMapOvr>
  <p:transition spd="slow">
    <p:circl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5091764" y="308008"/>
            <a:ext cx="1751798" cy="82777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Off-policy</a:t>
            </a:r>
          </a:p>
        </p:txBody>
      </p:sp>
      <mc:AlternateContent xmlns:mc="http://schemas.openxmlformats.org/markup-compatibility/2006" xmlns:a14="http://schemas.microsoft.com/office/drawing/2010/main">
        <mc:Choice Requires="a14">
          <p:sp>
            <p:nvSpPr>
              <p:cNvPr id="3" name="Rectangle 2"/>
              <p:cNvSpPr/>
              <p:nvPr/>
            </p:nvSpPr>
            <p:spPr>
              <a:xfrm>
                <a:off x="1722922" y="1626669"/>
                <a:ext cx="3368842" cy="510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Cambria Math" panose="02040503050406030204" pitchFamily="18" charset="0"/>
                  </a:rPr>
                  <a:t>Evaluate </a:t>
                </a:r>
                <a14:m>
                  <m:oMath xmlns:m="http://schemas.openxmlformats.org/officeDocument/2006/math">
                    <m:r>
                      <a:rPr lang="en-US"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e>
                        <m:r>
                          <a:rPr lang="en-US" b="0" i="1" smtClean="0">
                            <a:latin typeface="Cambria Math" panose="02040503050406030204" pitchFamily="18" charset="0"/>
                            <a:ea typeface="Cambria Math" panose="02040503050406030204" pitchFamily="18" charset="0"/>
                          </a:rPr>
                          <m:t>𝑎</m:t>
                        </m:r>
                      </m:e>
                    </m:d>
                  </m:oMath>
                </a14:m>
                <a:r>
                  <a:rPr lang="en-US" dirty="0"/>
                  <a:t> to reach true values</a:t>
                </a:r>
              </a:p>
            </p:txBody>
          </p:sp>
        </mc:Choice>
        <mc:Fallback xmlns="">
          <p:sp>
            <p:nvSpPr>
              <p:cNvPr id="3" name="Rectangle 2"/>
              <p:cNvSpPr>
                <a:spLocks noRot="1" noChangeAspect="1" noMove="1" noResize="1" noEditPoints="1" noAdjustHandles="1" noChangeArrowheads="1" noChangeShapeType="1" noTextEdit="1"/>
              </p:cNvSpPr>
              <p:nvPr/>
            </p:nvSpPr>
            <p:spPr>
              <a:xfrm>
                <a:off x="1722922" y="1626669"/>
                <a:ext cx="3368842" cy="510139"/>
              </a:xfrm>
              <a:prstGeom prst="rect">
                <a:avLst/>
              </a:prstGeom>
              <a:blipFill rotWithShape="0">
                <a:blip r:embed="rId2"/>
                <a:stretch>
                  <a:fillRect t="-17442" b="-29070"/>
                </a:stretch>
              </a:blipFill>
            </p:spPr>
            <p:txBody>
              <a:bodyPr/>
              <a:lstStyle/>
              <a:p>
                <a:r>
                  <a:rPr lang="en-US">
                    <a:noFill/>
                  </a:rPr>
                  <a:t> </a:t>
                </a:r>
              </a:p>
            </p:txBody>
          </p:sp>
        </mc:Fallback>
      </mc:AlternateContent>
      <p:sp>
        <p:nvSpPr>
          <p:cNvPr id="4" name="Rectangle 3"/>
          <p:cNvSpPr/>
          <p:nvPr/>
        </p:nvSpPr>
        <p:spPr>
          <a:xfrm>
            <a:off x="1732547" y="2382252"/>
            <a:ext cx="3349592" cy="490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use this to taking actions and gain experiences (explore the environment)</a:t>
            </a:r>
          </a:p>
        </p:txBody>
      </p:sp>
      <p:sp>
        <p:nvSpPr>
          <p:cNvPr id="5" name="Oval 4"/>
          <p:cNvSpPr/>
          <p:nvPr/>
        </p:nvSpPr>
        <p:spPr>
          <a:xfrm>
            <a:off x="163627" y="1573729"/>
            <a:ext cx="1405289" cy="61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Target policy</a:t>
            </a:r>
          </a:p>
        </p:txBody>
      </p:sp>
      <p:sp>
        <p:nvSpPr>
          <p:cNvPr id="6" name="Oval 5"/>
          <p:cNvSpPr/>
          <p:nvPr/>
        </p:nvSpPr>
        <p:spPr>
          <a:xfrm>
            <a:off x="163627" y="2266748"/>
            <a:ext cx="1405289" cy="61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behavior policy</a:t>
            </a:r>
          </a:p>
        </p:txBody>
      </p:sp>
      <mc:AlternateContent xmlns:mc="http://schemas.openxmlformats.org/markup-compatibility/2006" xmlns:a14="http://schemas.microsoft.com/office/drawing/2010/main">
        <mc:Choice Requires="a14">
          <p:sp>
            <p:nvSpPr>
              <p:cNvPr id="7" name="Rectangle 6"/>
              <p:cNvSpPr/>
              <p:nvPr/>
            </p:nvSpPr>
            <p:spPr>
              <a:xfrm>
                <a:off x="5650029" y="1573729"/>
                <a:ext cx="1309036" cy="61601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oMath>
                </a14:m>
                <a:r>
                  <a:rPr lang="en-US" dirty="0"/>
                  <a:t>(s)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650029" y="1573729"/>
                <a:ext cx="1309036" cy="616017"/>
              </a:xfrm>
              <a:prstGeom prst="rect">
                <a:avLst/>
              </a:prstGeom>
              <a:blipFill rotWithShape="0">
                <a:blip r:embed="rId3"/>
                <a:stretch>
                  <a:fillRect t="-5825" b="-9709"/>
                </a:stretch>
              </a:blipFill>
            </p:spPr>
            <p:txBody>
              <a:bodyPr/>
              <a:lstStyle/>
              <a:p>
                <a:r>
                  <a:rPr lang="en-US">
                    <a:noFill/>
                  </a:rPr>
                  <a:t> </a:t>
                </a:r>
              </a:p>
            </p:txBody>
          </p:sp>
        </mc:Fallback>
      </mc:AlternateContent>
      <p:cxnSp>
        <p:nvCxnSpPr>
          <p:cNvPr id="9" name="Straight Arrow Connector 8"/>
          <p:cNvCxnSpPr>
            <a:stCxn id="3" idx="3"/>
            <a:endCxn id="7" idx="1"/>
          </p:cNvCxnSpPr>
          <p:nvPr/>
        </p:nvCxnSpPr>
        <p:spPr>
          <a:xfrm flipV="1">
            <a:off x="5091764" y="1881738"/>
            <a:ext cx="5582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5650029" y="2338936"/>
                <a:ext cx="2117558" cy="5775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5650029" y="2338936"/>
                <a:ext cx="2117558" cy="577516"/>
              </a:xfrm>
              <a:prstGeom prst="rect">
                <a:avLst/>
              </a:prstGeom>
              <a:blipFill rotWithShape="0">
                <a:blip r:embed="rId4"/>
                <a:stretch>
                  <a:fillRect l="-2865"/>
                </a:stretch>
              </a:blipFill>
            </p:spPr>
            <p:txBody>
              <a:bodyPr/>
              <a:lstStyle/>
              <a:p>
                <a:r>
                  <a:rPr lang="en-US">
                    <a:noFill/>
                  </a:rPr>
                  <a:t> </a:t>
                </a:r>
              </a:p>
            </p:txBody>
          </p:sp>
        </mc:Fallback>
      </mc:AlternateContent>
      <p:cxnSp>
        <p:nvCxnSpPr>
          <p:cNvPr id="12" name="Straight Arrow Connector 11"/>
          <p:cNvCxnSpPr>
            <a:stCxn id="4" idx="3"/>
            <a:endCxn id="10" idx="1"/>
          </p:cNvCxnSpPr>
          <p:nvPr/>
        </p:nvCxnSpPr>
        <p:spPr>
          <a:xfrm flipV="1">
            <a:off x="5082139" y="2627694"/>
            <a:ext cx="56789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91953" y="4718785"/>
            <a:ext cx="2261937" cy="72189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 we use off-policy</a:t>
            </a:r>
          </a:p>
        </p:txBody>
      </p:sp>
      <p:sp>
        <p:nvSpPr>
          <p:cNvPr id="14" name="Rectangle 13"/>
          <p:cNvSpPr/>
          <p:nvPr/>
        </p:nvSpPr>
        <p:spPr>
          <a:xfrm>
            <a:off x="3638349" y="3830855"/>
            <a:ext cx="3397718" cy="375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 other agent’s observations</a:t>
            </a:r>
          </a:p>
        </p:txBody>
      </p:sp>
      <mc:AlternateContent xmlns:mc="http://schemas.openxmlformats.org/markup-compatibility/2006" xmlns:a14="http://schemas.microsoft.com/office/drawing/2010/main">
        <mc:Choice Requires="a14">
          <p:sp>
            <p:nvSpPr>
              <p:cNvPr id="15" name="Rectangle 14"/>
              <p:cNvSpPr/>
              <p:nvPr/>
            </p:nvSpPr>
            <p:spPr>
              <a:xfrm>
                <a:off x="3647975" y="4516655"/>
                <a:ext cx="3388092" cy="404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Re-use experiences from old policies </a:t>
                </a:r>
                <a14:m>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oMath>
                </a14:m>
                <a:endParaRPr lang="en-US" sz="1200" dirty="0"/>
              </a:p>
            </p:txBody>
          </p:sp>
        </mc:Choice>
        <mc:Fallback xmlns="">
          <p:sp>
            <p:nvSpPr>
              <p:cNvPr id="15" name="Rectangle 14"/>
              <p:cNvSpPr>
                <a:spLocks noRot="1" noChangeAspect="1" noMove="1" noResize="1" noEditPoints="1" noAdjustHandles="1" noChangeArrowheads="1" noChangeShapeType="1" noTextEdit="1"/>
              </p:cNvSpPr>
              <p:nvPr/>
            </p:nvSpPr>
            <p:spPr>
              <a:xfrm>
                <a:off x="3647975" y="4516655"/>
                <a:ext cx="3388092" cy="404261"/>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3647975" y="5207268"/>
            <a:ext cx="3388092" cy="404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Learn about optimal policy while following exploratory policy</a:t>
            </a:r>
          </a:p>
        </p:txBody>
      </p:sp>
      <p:cxnSp>
        <p:nvCxnSpPr>
          <p:cNvPr id="18" name="Elbow Connector 17"/>
          <p:cNvCxnSpPr>
            <a:stCxn id="13" idx="3"/>
            <a:endCxn id="14" idx="1"/>
          </p:cNvCxnSpPr>
          <p:nvPr/>
        </p:nvCxnSpPr>
        <p:spPr>
          <a:xfrm flipV="1">
            <a:off x="2853890" y="4018548"/>
            <a:ext cx="784459" cy="10611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3" idx="3"/>
            <a:endCxn id="16" idx="1"/>
          </p:cNvCxnSpPr>
          <p:nvPr/>
        </p:nvCxnSpPr>
        <p:spPr>
          <a:xfrm>
            <a:off x="2853890" y="5079733"/>
            <a:ext cx="794085" cy="329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5" idx="1"/>
          </p:cNvCxnSpPr>
          <p:nvPr/>
        </p:nvCxnSpPr>
        <p:spPr>
          <a:xfrm>
            <a:off x="3246119" y="4718785"/>
            <a:ext cx="4018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647975" y="5849755"/>
            <a:ext cx="3388092" cy="404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Learn about multiple policies while following one policy</a:t>
            </a:r>
          </a:p>
        </p:txBody>
      </p:sp>
      <p:cxnSp>
        <p:nvCxnSpPr>
          <p:cNvPr id="33" name="Elbow Connector 32"/>
          <p:cNvCxnSpPr>
            <a:stCxn id="13" idx="3"/>
            <a:endCxn id="31" idx="1"/>
          </p:cNvCxnSpPr>
          <p:nvPr/>
        </p:nvCxnSpPr>
        <p:spPr>
          <a:xfrm>
            <a:off x="2853890" y="5079733"/>
            <a:ext cx="794085" cy="9721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ight Brace 37"/>
          <p:cNvSpPr/>
          <p:nvPr/>
        </p:nvSpPr>
        <p:spPr>
          <a:xfrm>
            <a:off x="7834964" y="308008"/>
            <a:ext cx="539015" cy="60542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ectangle 38"/>
          <p:cNvSpPr/>
          <p:nvPr/>
        </p:nvSpPr>
        <p:spPr>
          <a:xfrm>
            <a:off x="8566484" y="625642"/>
            <a:ext cx="2752825" cy="847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want expectation from our target policy </a:t>
            </a:r>
          </a:p>
        </p:txBody>
      </p:sp>
      <p:sp>
        <p:nvSpPr>
          <p:cNvPr id="40" name="Rectangle 39"/>
          <p:cNvSpPr/>
          <p:nvPr/>
        </p:nvSpPr>
        <p:spPr>
          <a:xfrm>
            <a:off x="8754176" y="3051209"/>
            <a:ext cx="2377440" cy="567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we take sample from behavior policies </a:t>
            </a:r>
          </a:p>
        </p:txBody>
      </p:sp>
      <p:sp>
        <p:nvSpPr>
          <p:cNvPr id="41" name="Down Arrow 40"/>
          <p:cNvSpPr/>
          <p:nvPr/>
        </p:nvSpPr>
        <p:spPr>
          <a:xfrm>
            <a:off x="9668577" y="1722922"/>
            <a:ext cx="683393" cy="10780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a:off x="9668578" y="3830856"/>
            <a:ext cx="683393" cy="12488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674769" y="5149517"/>
            <a:ext cx="2671010" cy="700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should adjust equation for tackling this problem </a:t>
            </a:r>
          </a:p>
        </p:txBody>
      </p:sp>
      <p:cxnSp>
        <p:nvCxnSpPr>
          <p:cNvPr id="45" name="Elbow Connector 44"/>
          <p:cNvCxnSpPr>
            <a:stCxn id="43" idx="2"/>
          </p:cNvCxnSpPr>
          <p:nvPr/>
        </p:nvCxnSpPr>
        <p:spPr>
          <a:xfrm rot="16200000" flipH="1">
            <a:off x="10586587" y="5273441"/>
            <a:ext cx="608797" cy="17614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528471"/>
      </p:ext>
    </p:extLst>
  </p:cSld>
  <p:clrMapOvr>
    <a:masterClrMapping/>
  </p:clrMapOvr>
  <p:transition spd="slow">
    <p:circle/>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ight Arrow 1"/>
          <p:cNvSpPr/>
          <p:nvPr/>
        </p:nvSpPr>
        <p:spPr>
          <a:xfrm>
            <a:off x="567890" y="5775158"/>
            <a:ext cx="1376413" cy="7026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281188" y="5524901"/>
            <a:ext cx="2685448" cy="12031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introduce important sampling</a:t>
            </a:r>
          </a:p>
        </p:txBody>
      </p:sp>
      <mc:AlternateContent xmlns:mc="http://schemas.openxmlformats.org/markup-compatibility/2006" xmlns:a14="http://schemas.microsoft.com/office/drawing/2010/main">
        <mc:Choice Requires="a14">
          <p:sp>
            <p:nvSpPr>
              <p:cNvPr id="4" name="Rectangle 3"/>
              <p:cNvSpPr/>
              <p:nvPr/>
            </p:nvSpPr>
            <p:spPr>
              <a:xfrm>
                <a:off x="3691288" y="4042610"/>
                <a:ext cx="5226518" cy="79889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𝐸</m:t>
                          </m:r>
                        </m:e>
                        <m:sub>
                          <m:r>
                            <a:rPr lang="en-US" sz="1200" b="0" i="1" smtClean="0">
                              <a:solidFill>
                                <a:srgbClr val="FF0000"/>
                              </a:solidFill>
                              <a:latin typeface="Cambria Math" panose="02040503050406030204" pitchFamily="18" charset="0"/>
                            </a:rPr>
                            <m:t>𝑥</m:t>
                          </m:r>
                          <m:r>
                            <a:rPr lang="en-US" sz="1200" b="0" i="1" smtClean="0">
                              <a:solidFill>
                                <a:srgbClr val="FF0000"/>
                              </a:solidFill>
                              <a:latin typeface="Cambria Math" panose="02040503050406030204" pitchFamily="18" charset="0"/>
                              <a:ea typeface="Cambria Math" panose="02040503050406030204" pitchFamily="18" charset="0"/>
                            </a:rPr>
                            <m:t>~</m:t>
                          </m:r>
                          <m:r>
                            <a:rPr lang="en-US" sz="1200" b="0" i="1" smtClean="0">
                              <a:solidFill>
                                <a:srgbClr val="FF0000"/>
                              </a:solidFill>
                              <a:latin typeface="Cambria Math" panose="02040503050406030204" pitchFamily="18" charset="0"/>
                              <a:ea typeface="Cambria Math" panose="02040503050406030204" pitchFamily="18" charset="0"/>
                            </a:rPr>
                            <m:t>𝑝</m:t>
                          </m:r>
                        </m:sub>
                      </m:sSub>
                      <m:r>
                        <a:rPr lang="en-US" sz="1200" b="0" i="1" smtClean="0">
                          <a:solidFill>
                            <a:srgbClr val="FF0000"/>
                          </a:solidFill>
                          <a:latin typeface="Cambria Math" panose="02040503050406030204" pitchFamily="18" charset="0"/>
                        </a:rPr>
                        <m:t>[</m:t>
                      </m:r>
                      <m:r>
                        <a:rPr lang="en-US" sz="1200" b="0" i="1" smtClean="0">
                          <a:solidFill>
                            <a:srgbClr val="FF0000"/>
                          </a:solidFill>
                          <a:latin typeface="Cambria Math" panose="02040503050406030204" pitchFamily="18" charset="0"/>
                        </a:rPr>
                        <m:t>𝑓</m:t>
                      </m:r>
                      <m:d>
                        <m:dPr>
                          <m:ctrlPr>
                            <a:rPr lang="en-US" sz="1200" b="0" i="1" smtClean="0">
                              <a:solidFill>
                                <a:srgbClr val="FF0000"/>
                              </a:solidFill>
                              <a:latin typeface="Cambria Math" panose="02040503050406030204" pitchFamily="18" charset="0"/>
                            </a:rPr>
                          </m:ctrlPr>
                        </m:dPr>
                        <m:e>
                          <m:r>
                            <a:rPr lang="en-US" sz="1200" b="0" i="1" smtClean="0">
                              <a:solidFill>
                                <a:srgbClr val="FF0000"/>
                              </a:solidFill>
                              <a:latin typeface="Cambria Math" panose="02040503050406030204" pitchFamily="18" charset="0"/>
                            </a:rPr>
                            <m:t>𝑥</m:t>
                          </m:r>
                        </m:e>
                      </m:d>
                      <m:r>
                        <a:rPr lang="en-US" sz="1200" b="0" i="1" smtClean="0">
                          <a:solidFill>
                            <a:srgbClr val="FF0000"/>
                          </a:solidFill>
                          <a:latin typeface="Cambria Math" panose="02040503050406030204" pitchFamily="18" charset="0"/>
                        </a:rPr>
                        <m:t>]=</m:t>
                      </m:r>
                      <m:nary>
                        <m:naryPr>
                          <m:chr m:val="∑"/>
                          <m:subHide m:val="on"/>
                          <m:supHide m:val="on"/>
                          <m:ctrlPr>
                            <a:rPr lang="en-US" sz="1200" b="0" i="1" smtClean="0">
                              <a:solidFill>
                                <a:schemeClr val="tx1"/>
                              </a:solidFill>
                              <a:latin typeface="Cambria Math" panose="02040503050406030204" pitchFamily="18" charset="0"/>
                            </a:rPr>
                          </m:ctrlPr>
                        </m:naryPr>
                        <m:sub/>
                        <m:sup/>
                        <m:e>
                          <m:r>
                            <a:rPr lang="en-US" sz="1200" b="0" i="1" smtClean="0">
                              <a:solidFill>
                                <a:schemeClr val="tx1"/>
                              </a:solidFill>
                              <a:latin typeface="Cambria Math" panose="02040503050406030204" pitchFamily="18" charset="0"/>
                            </a:rPr>
                            <m:t>𝑝</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𝑥</m:t>
                              </m:r>
                            </m:e>
                          </m:d>
                          <m:r>
                            <a:rPr lang="en-US" sz="1200" b="0" i="1" smtClean="0">
                              <a:solidFill>
                                <a:schemeClr val="tx1"/>
                              </a:solidFill>
                              <a:latin typeface="Cambria Math" panose="02040503050406030204" pitchFamily="18" charset="0"/>
                            </a:rPr>
                            <m:t>𝑓</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𝑥</m:t>
                              </m:r>
                            </m:e>
                          </m:d>
                        </m:e>
                      </m:nary>
                      <m:r>
                        <a:rPr lang="en-US" sz="1200" b="0" i="1" smtClean="0">
                          <a:solidFill>
                            <a:schemeClr val="tx1"/>
                          </a:solidFill>
                          <a:latin typeface="Cambria Math" panose="02040503050406030204" pitchFamily="18" charset="0"/>
                        </a:rPr>
                        <m:t>=</m:t>
                      </m:r>
                      <m:nary>
                        <m:naryPr>
                          <m:chr m:val="∑"/>
                          <m:subHide m:val="on"/>
                          <m:supHide m:val="on"/>
                          <m:ctrlPr>
                            <a:rPr lang="en-US" sz="1200" b="0" i="1" smtClean="0">
                              <a:solidFill>
                                <a:schemeClr val="tx1"/>
                              </a:solidFill>
                              <a:latin typeface="Cambria Math" panose="02040503050406030204" pitchFamily="18" charset="0"/>
                            </a:rPr>
                          </m:ctrlPr>
                        </m:naryPr>
                        <m:sub/>
                        <m:sup/>
                        <m:e>
                          <m:r>
                            <a:rPr lang="en-US" sz="1200" b="0" i="1" smtClean="0">
                              <a:solidFill>
                                <a:schemeClr val="tx1"/>
                              </a:solidFill>
                              <a:latin typeface="Cambria Math" panose="02040503050406030204" pitchFamily="18" charset="0"/>
                            </a:rPr>
                            <m:t>𝑞</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𝑥</m:t>
                              </m:r>
                            </m:e>
                          </m:d>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𝑝</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𝑥</m:t>
                                  </m:r>
                                </m:e>
                              </m:d>
                            </m:num>
                            <m:den>
                              <m:r>
                                <a:rPr lang="en-US" sz="1200" b="0" i="1" smtClean="0">
                                  <a:solidFill>
                                    <a:schemeClr val="tx1"/>
                                  </a:solidFill>
                                  <a:latin typeface="Cambria Math" panose="02040503050406030204" pitchFamily="18" charset="0"/>
                                </a:rPr>
                                <m:t>𝑞</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𝑥</m:t>
                                  </m:r>
                                </m:e>
                              </m:d>
                            </m:den>
                          </m:f>
                        </m:e>
                      </m:nary>
                      <m:r>
                        <a:rPr lang="en-US" sz="1200" b="0" i="1" smtClean="0">
                          <a:solidFill>
                            <a:schemeClr val="tx1"/>
                          </a:solidFill>
                          <a:latin typeface="Cambria Math" panose="02040503050406030204" pitchFamily="18" charset="0"/>
                        </a:rPr>
                        <m:t>𝑓</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𝑥</m:t>
                      </m:r>
                      <m:r>
                        <a:rPr lang="en-US" sz="1200" b="0" i="1" smtClean="0">
                          <a:solidFill>
                            <a:srgbClr val="FF0000"/>
                          </a:solidFill>
                          <a:latin typeface="Cambria Math" panose="02040503050406030204" pitchFamily="18" charset="0"/>
                        </a:rPr>
                        <m:t>)=</m:t>
                      </m:r>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𝐸</m:t>
                          </m:r>
                        </m:e>
                        <m:sub>
                          <m:r>
                            <a:rPr lang="en-US" sz="1200" b="0" i="1" smtClean="0">
                              <a:solidFill>
                                <a:srgbClr val="FF0000"/>
                              </a:solidFill>
                              <a:latin typeface="Cambria Math" panose="02040503050406030204" pitchFamily="18" charset="0"/>
                            </a:rPr>
                            <m:t>𝑥</m:t>
                          </m:r>
                          <m:r>
                            <a:rPr lang="en-US" sz="1200" b="0" i="1" smtClean="0">
                              <a:solidFill>
                                <a:srgbClr val="FF0000"/>
                              </a:solidFill>
                              <a:latin typeface="Cambria Math" panose="02040503050406030204" pitchFamily="18" charset="0"/>
                              <a:ea typeface="Cambria Math" panose="02040503050406030204" pitchFamily="18" charset="0"/>
                            </a:rPr>
                            <m:t>~</m:t>
                          </m:r>
                          <m:r>
                            <a:rPr lang="en-US" sz="1200" b="0" i="1" smtClean="0">
                              <a:solidFill>
                                <a:srgbClr val="FF0000"/>
                              </a:solidFill>
                              <a:latin typeface="Cambria Math" panose="02040503050406030204" pitchFamily="18" charset="0"/>
                              <a:ea typeface="Cambria Math" panose="02040503050406030204" pitchFamily="18" charset="0"/>
                            </a:rPr>
                            <m:t>𝑄</m:t>
                          </m:r>
                        </m:sub>
                      </m:sSub>
                      <m:r>
                        <a:rPr lang="en-US" sz="1200" b="0" i="1" smtClean="0">
                          <a:solidFill>
                            <a:srgbClr val="FF0000"/>
                          </a:solidFill>
                          <a:latin typeface="Cambria Math" panose="02040503050406030204" pitchFamily="18" charset="0"/>
                        </a:rPr>
                        <m:t>[</m:t>
                      </m:r>
                      <m:f>
                        <m:fPr>
                          <m:ctrlPr>
                            <a:rPr lang="en-US" sz="1200" i="1">
                              <a:solidFill>
                                <a:srgbClr val="FF0000"/>
                              </a:solidFill>
                              <a:latin typeface="Cambria Math" panose="02040503050406030204" pitchFamily="18" charset="0"/>
                            </a:rPr>
                          </m:ctrlPr>
                        </m:fPr>
                        <m:num>
                          <m:r>
                            <a:rPr lang="en-US" sz="1200" i="1">
                              <a:solidFill>
                                <a:srgbClr val="FF0000"/>
                              </a:solidFill>
                              <a:latin typeface="Cambria Math" panose="02040503050406030204" pitchFamily="18" charset="0"/>
                            </a:rPr>
                            <m:t>𝑝</m:t>
                          </m:r>
                          <m:d>
                            <m:dPr>
                              <m:ctrlPr>
                                <a:rPr lang="en-US" sz="1200" i="1">
                                  <a:solidFill>
                                    <a:srgbClr val="FF0000"/>
                                  </a:solidFill>
                                  <a:latin typeface="Cambria Math" panose="02040503050406030204" pitchFamily="18" charset="0"/>
                                </a:rPr>
                              </m:ctrlPr>
                            </m:dPr>
                            <m:e>
                              <m:r>
                                <a:rPr lang="en-US" sz="1200" i="1">
                                  <a:solidFill>
                                    <a:srgbClr val="FF0000"/>
                                  </a:solidFill>
                                  <a:latin typeface="Cambria Math" panose="02040503050406030204" pitchFamily="18" charset="0"/>
                                </a:rPr>
                                <m:t>𝑥</m:t>
                              </m:r>
                            </m:e>
                          </m:d>
                        </m:num>
                        <m:den>
                          <m:r>
                            <a:rPr lang="en-US" sz="1200" i="1">
                              <a:solidFill>
                                <a:srgbClr val="FF0000"/>
                              </a:solidFill>
                              <a:latin typeface="Cambria Math" panose="02040503050406030204" pitchFamily="18" charset="0"/>
                            </a:rPr>
                            <m:t>𝑞</m:t>
                          </m:r>
                          <m:d>
                            <m:dPr>
                              <m:ctrlPr>
                                <a:rPr lang="en-US" sz="1200" i="1">
                                  <a:solidFill>
                                    <a:srgbClr val="FF0000"/>
                                  </a:solidFill>
                                  <a:latin typeface="Cambria Math" panose="02040503050406030204" pitchFamily="18" charset="0"/>
                                </a:rPr>
                              </m:ctrlPr>
                            </m:dPr>
                            <m:e>
                              <m:r>
                                <a:rPr lang="en-US" sz="1200" i="1">
                                  <a:solidFill>
                                    <a:srgbClr val="FF0000"/>
                                  </a:solidFill>
                                  <a:latin typeface="Cambria Math" panose="02040503050406030204" pitchFamily="18" charset="0"/>
                                </a:rPr>
                                <m:t>𝑥</m:t>
                              </m:r>
                            </m:e>
                          </m:d>
                        </m:den>
                      </m:f>
                      <m:r>
                        <m:rPr>
                          <m:sty m:val="p"/>
                        </m:rPr>
                        <a:rPr lang="en-US" sz="1200" b="0" i="0" smtClean="0">
                          <a:solidFill>
                            <a:srgbClr val="FF0000"/>
                          </a:solidFill>
                          <a:latin typeface="Cambria Math" panose="02040503050406030204" pitchFamily="18" charset="0"/>
                        </a:rPr>
                        <m:t>f</m:t>
                      </m:r>
                      <m:r>
                        <a:rPr lang="en-US" sz="1200" b="0" i="0" smtClean="0">
                          <a:solidFill>
                            <a:srgbClr val="FF0000"/>
                          </a:solidFill>
                          <a:latin typeface="Cambria Math" panose="02040503050406030204" pitchFamily="18" charset="0"/>
                        </a:rPr>
                        <m:t>(</m:t>
                      </m:r>
                      <m:r>
                        <m:rPr>
                          <m:sty m:val="p"/>
                        </m:rPr>
                        <a:rPr lang="en-US" sz="1200" b="0" i="0" smtClean="0">
                          <a:solidFill>
                            <a:srgbClr val="FF0000"/>
                          </a:solidFill>
                          <a:latin typeface="Cambria Math" panose="02040503050406030204" pitchFamily="18" charset="0"/>
                        </a:rPr>
                        <m:t>x</m:t>
                      </m:r>
                      <m:r>
                        <a:rPr lang="en-US" sz="1200" b="0" i="0" smtClean="0">
                          <a:solidFill>
                            <a:srgbClr val="FF0000"/>
                          </a:solidFill>
                          <a:latin typeface="Cambria Math" panose="02040503050406030204" pitchFamily="18" charset="0"/>
                        </a:rPr>
                        <m:t>)]</m:t>
                      </m:r>
                    </m:oMath>
                  </m:oMathPara>
                </a14:m>
                <a:endParaRPr lang="en-US" sz="1200"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691288" y="4042610"/>
                <a:ext cx="5226518" cy="798896"/>
              </a:xfrm>
              <a:prstGeom prst="rect">
                <a:avLst/>
              </a:prstGeom>
              <a:blipFill rotWithShape="0">
                <a:blip r:embed="rId2"/>
                <a:stretch>
                  <a:fillRect t="-60150" b="-93233"/>
                </a:stretch>
              </a:blipFill>
            </p:spPr>
            <p:txBody>
              <a:bodyPr/>
              <a:lstStyle/>
              <a:p>
                <a:r>
                  <a:rPr lang="en-US">
                    <a:noFill/>
                  </a:rPr>
                  <a:t> </a:t>
                </a:r>
              </a:p>
            </p:txBody>
          </p:sp>
        </mc:Fallback>
      </mc:AlternateContent>
      <p:cxnSp>
        <p:nvCxnSpPr>
          <p:cNvPr id="6" name="Elbow Connector 5"/>
          <p:cNvCxnSpPr>
            <a:stCxn id="3" idx="6"/>
            <a:endCxn id="4" idx="2"/>
          </p:cNvCxnSpPr>
          <p:nvPr/>
        </p:nvCxnSpPr>
        <p:spPr>
          <a:xfrm flipV="1">
            <a:off x="4966636" y="4841506"/>
            <a:ext cx="1337911" cy="12849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96252" y="2011680"/>
                <a:ext cx="3647976" cy="70264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Sup>
                      <m:sSubSupPr>
                        <m:ctrlPr>
                          <a:rPr lang="en-US" sz="160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𝐺</m:t>
                        </m:r>
                      </m:e>
                      <m:sub>
                        <m:r>
                          <a:rPr lang="en-US" sz="1600" b="0" i="1" smtClean="0">
                            <a:solidFill>
                              <a:schemeClr val="tx1"/>
                            </a:solidFill>
                            <a:latin typeface="Cambria Math" panose="02040503050406030204" pitchFamily="18" charset="0"/>
                          </a:rPr>
                          <m:t>𝑡</m:t>
                        </m:r>
                      </m:sub>
                      <m:sup>
                        <m:r>
                          <a:rPr lang="en-US" sz="1600" i="1" smtClean="0">
                            <a:solidFill>
                              <a:schemeClr val="tx1"/>
                            </a:solidFill>
                            <a:latin typeface="Cambria Math" panose="02040503050406030204" pitchFamily="18" charset="0"/>
                            <a:ea typeface="Cambria Math" panose="02040503050406030204" pitchFamily="18" charset="0"/>
                          </a:rPr>
                          <m:t>𝜋</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𝑢</m:t>
                        </m:r>
                      </m:sup>
                    </m:sSubSup>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𝜋</m:t>
                        </m:r>
                        <m:d>
                          <m:dPr>
                            <m:ctrlPr>
                              <a:rPr lang="en-US" sz="1600" b="0" i="1" smtClean="0">
                                <a:solidFill>
                                  <a:schemeClr val="tx1"/>
                                </a:solidFill>
                                <a:latin typeface="Cambria Math" panose="02040503050406030204" pitchFamily="18" charset="0"/>
                                <a:ea typeface="Cambria Math" panose="02040503050406030204" pitchFamily="18" charset="0"/>
                              </a:rPr>
                            </m:ctrlPr>
                          </m:dPr>
                          <m:e>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𝐴</m:t>
                                </m:r>
                              </m:e>
                              <m:sub>
                                <m:r>
                                  <a:rPr lang="en-US" sz="1600" b="0" i="1" smtClean="0">
                                    <a:solidFill>
                                      <a:schemeClr val="tx1"/>
                                    </a:solidFill>
                                    <a:latin typeface="Cambria Math" panose="02040503050406030204" pitchFamily="18" charset="0"/>
                                    <a:ea typeface="Cambria Math" panose="02040503050406030204" pitchFamily="18" charset="0"/>
                                  </a:rPr>
                                  <m:t>𝑡</m:t>
                                </m:r>
                              </m:sub>
                            </m:sSub>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𝑆</m:t>
                                </m:r>
                              </m:e>
                              <m:sub>
                                <m:r>
                                  <a:rPr lang="en-US" sz="1600" b="0" i="1" smtClean="0">
                                    <a:solidFill>
                                      <a:schemeClr val="tx1"/>
                                    </a:solidFill>
                                    <a:latin typeface="Cambria Math" panose="02040503050406030204" pitchFamily="18" charset="0"/>
                                    <a:ea typeface="Cambria Math" panose="02040503050406030204" pitchFamily="18" charset="0"/>
                                  </a:rPr>
                                  <m:t>𝑡</m:t>
                                </m:r>
                              </m:sub>
                            </m:sSub>
                          </m:e>
                        </m:d>
                        <m:r>
                          <a:rPr lang="en-US" sz="1600" i="1">
                            <a:solidFill>
                              <a:schemeClr val="tx1"/>
                            </a:solidFill>
                            <a:latin typeface="Cambria Math" panose="02040503050406030204" pitchFamily="18" charset="0"/>
                            <a:ea typeface="Cambria Math" panose="02040503050406030204" pitchFamily="18" charset="0"/>
                          </a:rPr>
                          <m:t>𝜋</m:t>
                        </m:r>
                        <m:d>
                          <m:dPr>
                            <m:ctrlPr>
                              <a:rPr lang="en-US" sz="1600" i="1">
                                <a:solidFill>
                                  <a:schemeClr val="tx1"/>
                                </a:solidFill>
                                <a:latin typeface="Cambria Math" panose="02040503050406030204" pitchFamily="18" charset="0"/>
                                <a:ea typeface="Cambria Math" panose="02040503050406030204" pitchFamily="18" charset="0"/>
                              </a:rPr>
                            </m:ctrlPr>
                          </m:dPr>
                          <m:e>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𝐴</m:t>
                                </m:r>
                              </m:e>
                              <m:sub>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m:t>
                                </m:r>
                              </m:sub>
                            </m:sSub>
                            <m:r>
                              <a:rPr lang="en-US" sz="1600" i="1">
                                <a:solidFill>
                                  <a:schemeClr val="tx1"/>
                                </a:solidFill>
                                <a:latin typeface="Cambria Math" panose="02040503050406030204" pitchFamily="18" charset="0"/>
                                <a:ea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𝑆</m:t>
                                </m:r>
                              </m:e>
                              <m:sub>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m:t>
                                </m:r>
                              </m:sub>
                            </m:sSub>
                          </m:e>
                        </m:d>
                      </m:num>
                      <m:den>
                        <m:r>
                          <a:rPr lang="en-US" sz="1600" b="0" i="1" smtClean="0">
                            <a:solidFill>
                              <a:schemeClr val="tx1"/>
                            </a:solidFill>
                            <a:latin typeface="Cambria Math" panose="02040503050406030204" pitchFamily="18" charset="0"/>
                          </a:rPr>
                          <m:t>𝑢</m:t>
                        </m:r>
                        <m:d>
                          <m:dPr>
                            <m:ctrlPr>
                              <a:rPr lang="en-US" sz="1600" i="1">
                                <a:solidFill>
                                  <a:schemeClr val="tx1"/>
                                </a:solidFill>
                                <a:latin typeface="Cambria Math" panose="02040503050406030204" pitchFamily="18" charset="0"/>
                                <a:ea typeface="Cambria Math" panose="02040503050406030204" pitchFamily="18" charset="0"/>
                              </a:rPr>
                            </m:ctrlPr>
                          </m:dPr>
                          <m:e>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𝐴</m:t>
                                </m:r>
                              </m:e>
                              <m:sub>
                                <m:r>
                                  <a:rPr lang="en-US" sz="1600" b="0" i="1" smtClean="0">
                                    <a:solidFill>
                                      <a:schemeClr val="tx1"/>
                                    </a:solidFill>
                                    <a:latin typeface="Cambria Math" panose="02040503050406030204" pitchFamily="18" charset="0"/>
                                    <a:ea typeface="Cambria Math" panose="02040503050406030204" pitchFamily="18" charset="0"/>
                                  </a:rPr>
                                  <m:t>𝑡</m:t>
                                </m:r>
                              </m:sub>
                            </m:sSub>
                            <m:r>
                              <a:rPr lang="en-US" sz="1600" i="1">
                                <a:solidFill>
                                  <a:schemeClr val="tx1"/>
                                </a:solidFill>
                                <a:latin typeface="Cambria Math" panose="02040503050406030204" pitchFamily="18" charset="0"/>
                                <a:ea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𝑆</m:t>
                                </m:r>
                              </m:e>
                              <m:sub>
                                <m:r>
                                  <a:rPr lang="en-US" sz="1600" b="0" i="1" smtClean="0">
                                    <a:solidFill>
                                      <a:schemeClr val="tx1"/>
                                    </a:solidFill>
                                    <a:latin typeface="Cambria Math" panose="02040503050406030204" pitchFamily="18" charset="0"/>
                                    <a:ea typeface="Cambria Math" panose="02040503050406030204" pitchFamily="18" charset="0"/>
                                  </a:rPr>
                                  <m:t>𝑡</m:t>
                                </m:r>
                              </m:sub>
                            </m:sSub>
                          </m:e>
                        </m:d>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i="1">
                                <a:solidFill>
                                  <a:schemeClr val="tx1"/>
                                </a:solidFill>
                                <a:latin typeface="Cambria Math" panose="02040503050406030204" pitchFamily="18" charset="0"/>
                                <a:ea typeface="Cambria Math" panose="02040503050406030204" pitchFamily="18" charset="0"/>
                              </a:rPr>
                            </m:ctrlPr>
                          </m:dPr>
                          <m:e>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𝐴</m:t>
                                </m:r>
                              </m:e>
                              <m:sub>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m:t>
                                </m:r>
                              </m:sub>
                            </m:sSub>
                            <m:r>
                              <a:rPr lang="en-US" sz="1600" i="1">
                                <a:solidFill>
                                  <a:schemeClr val="tx1"/>
                                </a:solidFill>
                                <a:latin typeface="Cambria Math" panose="02040503050406030204" pitchFamily="18" charset="0"/>
                                <a:ea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𝑆</m:t>
                                </m:r>
                              </m:e>
                              <m:sub>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m:t>
                                </m:r>
                              </m:sub>
                            </m:sSub>
                          </m:e>
                        </m:d>
                      </m:den>
                    </m:f>
                  </m:oMath>
                </a14:m>
                <a:r>
                  <a:rPr lang="en-US" sz="3200" dirty="0">
                    <a:solidFill>
                      <a:schemeClr val="tx1"/>
                    </a:solidFill>
                  </a:rPr>
                  <a:t>…</a:t>
                </a:r>
                <a14:m>
                  <m:oMath xmlns:m="http://schemas.openxmlformats.org/officeDocument/2006/math">
                    <m:f>
                      <m:fPr>
                        <m:ctrlPr>
                          <a:rPr lang="en-US" sz="1600" i="1" dirty="0">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𝜋</m:t>
                        </m:r>
                        <m:d>
                          <m:dPr>
                            <m:ctrlPr>
                              <a:rPr lang="en-US" sz="1600" i="1">
                                <a:solidFill>
                                  <a:schemeClr val="tx1"/>
                                </a:solidFill>
                                <a:latin typeface="Cambria Math" panose="02040503050406030204" pitchFamily="18" charset="0"/>
                                <a:ea typeface="Cambria Math" panose="02040503050406030204" pitchFamily="18" charset="0"/>
                              </a:rPr>
                            </m:ctrlPr>
                          </m:dPr>
                          <m:e>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𝐴</m:t>
                                </m:r>
                              </m:e>
                              <m:sub>
                                <m:r>
                                  <a:rPr lang="en-US" sz="1600" b="0" i="1" smtClean="0">
                                    <a:solidFill>
                                      <a:schemeClr val="tx1"/>
                                    </a:solidFill>
                                    <a:latin typeface="Cambria Math" panose="02040503050406030204" pitchFamily="18" charset="0"/>
                                    <a:ea typeface="Cambria Math" panose="02040503050406030204" pitchFamily="18" charset="0"/>
                                  </a:rPr>
                                  <m:t>𝑇</m:t>
                                </m:r>
                              </m:sub>
                            </m:sSub>
                            <m:r>
                              <a:rPr lang="en-US" sz="1600" i="1">
                                <a:solidFill>
                                  <a:schemeClr val="tx1"/>
                                </a:solidFill>
                                <a:latin typeface="Cambria Math" panose="02040503050406030204" pitchFamily="18" charset="0"/>
                                <a:ea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𝑆</m:t>
                                </m:r>
                              </m:e>
                              <m:sub>
                                <m:r>
                                  <a:rPr lang="en-US" sz="1600" b="0" i="1" smtClean="0">
                                    <a:solidFill>
                                      <a:schemeClr val="tx1"/>
                                    </a:solidFill>
                                    <a:latin typeface="Cambria Math" panose="02040503050406030204" pitchFamily="18" charset="0"/>
                                    <a:ea typeface="Cambria Math" panose="02040503050406030204" pitchFamily="18" charset="0"/>
                                  </a:rPr>
                                  <m:t>𝑇</m:t>
                                </m:r>
                              </m:sub>
                            </m:sSub>
                          </m:e>
                        </m:d>
                      </m:num>
                      <m:den>
                        <m:r>
                          <a:rPr lang="en-US" sz="1600" b="0" i="1" smtClean="0">
                            <a:solidFill>
                              <a:schemeClr val="tx1"/>
                            </a:solidFill>
                            <a:latin typeface="Cambria Math" panose="02040503050406030204" pitchFamily="18" charset="0"/>
                            <a:ea typeface="Cambria Math" panose="02040503050406030204" pitchFamily="18" charset="0"/>
                          </a:rPr>
                          <m:t>𝑢</m:t>
                        </m:r>
                        <m:d>
                          <m:dPr>
                            <m:ctrlPr>
                              <a:rPr lang="en-US" sz="1600" i="1">
                                <a:solidFill>
                                  <a:schemeClr val="tx1"/>
                                </a:solidFill>
                                <a:latin typeface="Cambria Math" panose="02040503050406030204" pitchFamily="18" charset="0"/>
                                <a:ea typeface="Cambria Math" panose="02040503050406030204" pitchFamily="18" charset="0"/>
                              </a:rPr>
                            </m:ctrlPr>
                          </m:dPr>
                          <m:e>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𝐴</m:t>
                                </m:r>
                              </m:e>
                              <m:sub>
                                <m:r>
                                  <a:rPr lang="en-US" sz="1600" b="0" i="1" smtClean="0">
                                    <a:solidFill>
                                      <a:schemeClr val="tx1"/>
                                    </a:solidFill>
                                    <a:latin typeface="Cambria Math" panose="02040503050406030204" pitchFamily="18" charset="0"/>
                                    <a:ea typeface="Cambria Math" panose="02040503050406030204" pitchFamily="18" charset="0"/>
                                  </a:rPr>
                                  <m:t>𝑇</m:t>
                                </m:r>
                              </m:sub>
                            </m:sSub>
                            <m:r>
                              <a:rPr lang="en-US" sz="1600" i="1">
                                <a:solidFill>
                                  <a:schemeClr val="tx1"/>
                                </a:solidFill>
                                <a:latin typeface="Cambria Math" panose="02040503050406030204" pitchFamily="18" charset="0"/>
                                <a:ea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𝑆</m:t>
                                </m:r>
                              </m:e>
                              <m:sub>
                                <m:r>
                                  <a:rPr lang="en-US" sz="1600" b="0" i="1" smtClean="0">
                                    <a:solidFill>
                                      <a:schemeClr val="tx1"/>
                                    </a:solidFill>
                                    <a:latin typeface="Cambria Math" panose="02040503050406030204" pitchFamily="18" charset="0"/>
                                    <a:ea typeface="Cambria Math" panose="02040503050406030204" pitchFamily="18" charset="0"/>
                                  </a:rPr>
                                  <m:t>𝑇</m:t>
                                </m:r>
                              </m:sub>
                            </m:sSub>
                          </m:e>
                        </m:d>
                      </m:den>
                    </m:f>
                  </m:oMath>
                </a14:m>
                <a:endParaRPr lang="en-US" sz="1600" i="1" dirty="0">
                  <a:latin typeface="Cambria Math" panose="02040503050406030204" pitchFamily="18" charset="0"/>
                  <a:ea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6252" y="2011680"/>
                <a:ext cx="3647976" cy="702644"/>
              </a:xfrm>
              <a:prstGeom prst="rect">
                <a:avLst/>
              </a:prstGeom>
              <a:blipFill rotWithShape="0">
                <a:blip r:embed="rId3"/>
                <a:stretch>
                  <a:fillRect t="-4274" b="-162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966636" y="2006867"/>
                <a:ext cx="2675823" cy="7988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ea typeface="Cambria Math" panose="02040503050406030204" pitchFamily="18" charset="0"/>
                            </a:rPr>
                            <m:t>𝜋</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𝑢</m:t>
                          </m:r>
                        </m:sup>
                      </m:sSubSup>
                      <m:r>
                        <a:rPr lang="en-US" i="1">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𝜋</m:t>
                          </m:r>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𝐴</m:t>
                                  </m:r>
                                </m:e>
                                <m:sub>
                                  <m:r>
                                    <a:rPr lang="en-US" i="1">
                                      <a:solidFill>
                                        <a:schemeClr val="tx1"/>
                                      </a:solidFill>
                                      <a:latin typeface="Cambria Math" panose="02040503050406030204" pitchFamily="18" charset="0"/>
                                      <a:ea typeface="Cambria Math" panose="02040503050406030204" pitchFamily="18" charset="0"/>
                                    </a:rPr>
                                    <m:t>𝑡</m:t>
                                  </m:r>
                                </m:sub>
                              </m:sSub>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𝑆</m:t>
                                  </m:r>
                                </m:e>
                                <m:sub>
                                  <m:r>
                                    <a:rPr lang="en-US" i="1">
                                      <a:solidFill>
                                        <a:schemeClr val="tx1"/>
                                      </a:solidFill>
                                      <a:latin typeface="Cambria Math" panose="02040503050406030204" pitchFamily="18" charset="0"/>
                                      <a:ea typeface="Cambria Math" panose="02040503050406030204" pitchFamily="18" charset="0"/>
                                    </a:rPr>
                                    <m:t>𝑡</m:t>
                                  </m:r>
                                </m:sub>
                              </m:sSub>
                            </m:e>
                          </m:d>
                        </m:num>
                        <m:den>
                          <m:r>
                            <a:rPr lang="en-US" i="1" smtClean="0">
                              <a:solidFill>
                                <a:schemeClr val="tx1"/>
                              </a:solidFill>
                              <a:latin typeface="Cambria Math" panose="02040503050406030204" pitchFamily="18" charset="0"/>
                              <a:ea typeface="Cambria Math" panose="02040503050406030204" pitchFamily="18" charset="0"/>
                            </a:rPr>
                            <m:t>𝜇</m:t>
                          </m:r>
                          <m:d>
                            <m:dPr>
                              <m:ctrlPr>
                                <a:rPr lang="en-US" i="1">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𝐴</m:t>
                                  </m:r>
                                </m:e>
                                <m:sub>
                                  <m:r>
                                    <a:rPr lang="en-US" i="1">
                                      <a:solidFill>
                                        <a:schemeClr val="tx1"/>
                                      </a:solidFill>
                                      <a:latin typeface="Cambria Math" panose="02040503050406030204" pitchFamily="18" charset="0"/>
                                      <a:ea typeface="Cambria Math" panose="02040503050406030204" pitchFamily="18" charset="0"/>
                                    </a:rPr>
                                    <m:t>𝑡</m:t>
                                  </m:r>
                                </m:sub>
                              </m:sSub>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𝑆</m:t>
                                  </m:r>
                                </m:e>
                                <m:sub>
                                  <m:r>
                                    <a:rPr lang="en-US" i="1">
                                      <a:solidFill>
                                        <a:schemeClr val="tx1"/>
                                      </a:solidFill>
                                      <a:latin typeface="Cambria Math" panose="02040503050406030204" pitchFamily="18" charset="0"/>
                                      <a:ea typeface="Cambria Math" panose="02040503050406030204" pitchFamily="18" charset="0"/>
                                    </a:rPr>
                                    <m:t>𝑡</m:t>
                                  </m:r>
                                </m:sub>
                              </m:sSub>
                            </m:e>
                          </m:d>
                        </m:den>
                      </m:f>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966636" y="2006867"/>
                <a:ext cx="2675823" cy="798897"/>
              </a:xfrm>
              <a:prstGeom prst="rect">
                <a:avLst/>
              </a:prstGeom>
              <a:blipFill rotWithShape="0">
                <a:blip r:embed="rId4"/>
                <a:stretch>
                  <a:fillRect/>
                </a:stretch>
              </a:blipFill>
            </p:spPr>
            <p:txBody>
              <a:bodyPr/>
              <a:lstStyle/>
              <a:p>
                <a:r>
                  <a:rPr lang="en-US">
                    <a:noFill/>
                  </a:rPr>
                  <a:t> </a:t>
                </a:r>
              </a:p>
            </p:txBody>
          </p:sp>
        </mc:Fallback>
      </mc:AlternateContent>
      <p:sp>
        <p:nvSpPr>
          <p:cNvPr id="11" name="Oval 10"/>
          <p:cNvSpPr/>
          <p:nvPr/>
        </p:nvSpPr>
        <p:spPr>
          <a:xfrm>
            <a:off x="1193532" y="3301465"/>
            <a:ext cx="1501541" cy="4620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Off-policy MC</a:t>
            </a:r>
          </a:p>
        </p:txBody>
      </p:sp>
      <p:sp>
        <p:nvSpPr>
          <p:cNvPr id="12" name="Oval 11"/>
          <p:cNvSpPr/>
          <p:nvPr/>
        </p:nvSpPr>
        <p:spPr>
          <a:xfrm>
            <a:off x="5553776" y="3301465"/>
            <a:ext cx="1501541" cy="4620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Off-policy TD</a:t>
            </a:r>
          </a:p>
        </p:txBody>
      </p:sp>
      <p:sp>
        <p:nvSpPr>
          <p:cNvPr id="13" name="Rectangle 12"/>
          <p:cNvSpPr/>
          <p:nvPr/>
        </p:nvSpPr>
        <p:spPr>
          <a:xfrm>
            <a:off x="1078028" y="2805764"/>
            <a:ext cx="1732547" cy="404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Whole episode for each state</a:t>
            </a:r>
          </a:p>
        </p:txBody>
      </p:sp>
      <p:sp>
        <p:nvSpPr>
          <p:cNvPr id="15" name="Rectangle 14"/>
          <p:cNvSpPr/>
          <p:nvPr/>
        </p:nvSpPr>
        <p:spPr>
          <a:xfrm>
            <a:off x="5467148" y="2861108"/>
            <a:ext cx="1732547" cy="404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One step for each state</a:t>
            </a:r>
          </a:p>
        </p:txBody>
      </p:sp>
      <p:sp>
        <p:nvSpPr>
          <p:cNvPr id="16" name="Oval 15"/>
          <p:cNvSpPr/>
          <p:nvPr/>
        </p:nvSpPr>
        <p:spPr>
          <a:xfrm>
            <a:off x="9517777" y="3311090"/>
            <a:ext cx="1501541" cy="4620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Off-policy SARSA (Q-LEARNING)</a:t>
            </a:r>
          </a:p>
        </p:txBody>
      </p:sp>
      <p:sp>
        <p:nvSpPr>
          <p:cNvPr id="17" name="Rectangle 16"/>
          <p:cNvSpPr/>
          <p:nvPr/>
        </p:nvSpPr>
        <p:spPr>
          <a:xfrm>
            <a:off x="9402273" y="2861108"/>
            <a:ext cx="1732547" cy="404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One step for each state</a:t>
            </a:r>
          </a:p>
        </p:txBody>
      </p:sp>
      <p:sp>
        <p:nvSpPr>
          <p:cNvPr id="19" name="Rectangle 18"/>
          <p:cNvSpPr/>
          <p:nvPr/>
        </p:nvSpPr>
        <p:spPr>
          <a:xfrm>
            <a:off x="9230626" y="2006867"/>
            <a:ext cx="2135201" cy="7988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(EMPTY)</a:t>
            </a:r>
          </a:p>
          <a:p>
            <a:pPr algn="ctr"/>
            <a:r>
              <a:rPr lang="en-US" sz="1050" dirty="0">
                <a:solidFill>
                  <a:schemeClr val="tx1"/>
                </a:solidFill>
              </a:rPr>
              <a:t>Because we work with </a:t>
            </a:r>
            <a:r>
              <a:rPr lang="en-US" sz="1050" dirty="0">
                <a:solidFill>
                  <a:srgbClr val="FF0000"/>
                </a:solidFill>
              </a:rPr>
              <a:t>action-value</a:t>
            </a:r>
            <a:r>
              <a:rPr lang="en-US" sz="1050" dirty="0">
                <a:solidFill>
                  <a:schemeClr val="tx1"/>
                </a:solidFill>
              </a:rPr>
              <a:t> functions</a:t>
            </a:r>
          </a:p>
        </p:txBody>
      </p:sp>
      <mc:AlternateContent xmlns:mc="http://schemas.openxmlformats.org/markup-compatibility/2006" xmlns:a14="http://schemas.microsoft.com/office/drawing/2010/main">
        <mc:Choice Requires="a14">
          <p:sp>
            <p:nvSpPr>
              <p:cNvPr id="20" name="Rectangle 19"/>
              <p:cNvSpPr/>
              <p:nvPr/>
            </p:nvSpPr>
            <p:spPr>
              <a:xfrm>
                <a:off x="115501" y="490888"/>
                <a:ext cx="3448252" cy="437107"/>
              </a:xfrm>
              <a:prstGeom prst="rect">
                <a:avLst/>
              </a:prstGeom>
              <a:solidFill>
                <a:srgbClr val="FFFF00"/>
              </a:solidFill>
            </p:spPr>
            <p:txBody>
              <a:bodyPr wrap="none">
                <a:spAutoFit/>
              </a:bodyPr>
              <a:lstStyle/>
              <a:p>
                <a:pPr algn="ctr"/>
                <a14:m>
                  <m:oMath xmlns:m="http://schemas.openxmlformats.org/officeDocument/2006/math">
                    <m:r>
                      <a:rPr lang="en-US" i="1" smtClean="0">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 </m:t>
                    </m:r>
                  </m:oMath>
                </a14:m>
                <a:r>
                  <a:rPr lang="en-US" dirty="0"/>
                  <a:t>(</a:t>
                </a:r>
                <a14:m>
                  <m:oMath xmlns:m="http://schemas.openxmlformats.org/officeDocument/2006/math">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up>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sup>
                    </m:sSubSup>
                    <m:r>
                      <a:rPr lang="en-US" i="1" dirty="0">
                        <a:latin typeface="Cambria Math" panose="02040503050406030204" pitchFamily="18" charset="0"/>
                      </a:rPr>
                      <m:t>−</m:t>
                    </m:r>
                    <m:r>
                      <a:rPr lang="en-US" b="0" i="1" dirty="0" smtClean="0">
                        <a:latin typeface="Cambria Math" panose="02040503050406030204" pitchFamily="18" charset="0"/>
                      </a:rPr>
                      <m:t>𝑣</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oMath>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115501" y="490888"/>
                <a:ext cx="3448252" cy="437107"/>
              </a:xfrm>
              <a:prstGeom prst="rect">
                <a:avLst/>
              </a:prstGeom>
              <a:blipFill rotWithShape="0">
                <a:blip r:embed="rId5"/>
                <a:stretch>
                  <a:fillRect r="-177" b="-19718"/>
                </a:stretch>
              </a:blipFill>
            </p:spPr>
            <p:txBody>
              <a:bodyPr/>
              <a:lstStyle/>
              <a:p>
                <a:r>
                  <a:rPr lang="en-US">
                    <a:noFill/>
                  </a:rPr>
                  <a:t> </a:t>
                </a:r>
              </a:p>
            </p:txBody>
          </p:sp>
        </mc:Fallback>
      </mc:AlternateContent>
      <p:sp>
        <p:nvSpPr>
          <p:cNvPr id="21" name="Rectangle 20"/>
          <p:cNvSpPr/>
          <p:nvPr/>
        </p:nvSpPr>
        <p:spPr>
          <a:xfrm>
            <a:off x="630454" y="1219397"/>
            <a:ext cx="2579571" cy="486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mc:AlternateContent xmlns:mc="http://schemas.openxmlformats.org/markup-compatibility/2006" xmlns:a14="http://schemas.microsoft.com/office/drawing/2010/main">
        <mc:Choice Requires="a14">
          <p:sp>
            <p:nvSpPr>
              <p:cNvPr id="22" name="Rectangle 21"/>
              <p:cNvSpPr/>
              <p:nvPr/>
            </p:nvSpPr>
            <p:spPr>
              <a:xfrm>
                <a:off x="4294733" y="551467"/>
                <a:ext cx="4019626" cy="358431"/>
              </a:xfrm>
              <a:prstGeom prst="rect">
                <a:avLst/>
              </a:prstGeom>
              <a:solidFill>
                <a:srgbClr val="FFFF00"/>
              </a:solidFill>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𝑣</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𝑣</m:t>
                      </m:r>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𝛼</m:t>
                      </m:r>
                      <m:r>
                        <a:rPr lang="en-US" sz="1400" i="1" smtClean="0">
                          <a:latin typeface="Cambria Math" panose="02040503050406030204" pitchFamily="18" charset="0"/>
                          <a:ea typeface="Cambria Math" panose="02040503050406030204" pitchFamily="18" charset="0"/>
                        </a:rPr>
                        <m:t> </m:t>
                      </m:r>
                      <m:sSubSup>
                        <m:sSubSupPr>
                          <m:ctrlPr>
                            <a:rPr lang="en-US" sz="1400" i="1" dirty="0" smtClean="0">
                              <a:latin typeface="Cambria Math" panose="02040503050406030204" pitchFamily="18" charset="0"/>
                            </a:rPr>
                          </m:ctrlPr>
                        </m:sSubSupPr>
                        <m:e>
                          <m:r>
                            <a:rPr lang="en-US" sz="1400" b="0" i="1" dirty="0" smtClean="0">
                              <a:latin typeface="Cambria Math" panose="02040503050406030204" pitchFamily="18" charset="0"/>
                            </a:rPr>
                            <m:t>𝐺</m:t>
                          </m:r>
                        </m:e>
                        <m:sub>
                          <m:r>
                            <a:rPr lang="en-US" sz="1400" b="0" i="1" dirty="0" smtClean="0">
                              <a:latin typeface="Cambria Math" panose="02040503050406030204" pitchFamily="18" charset="0"/>
                            </a:rPr>
                            <m:t>𝑡</m:t>
                          </m:r>
                        </m:sub>
                        <m:sup>
                          <m:r>
                            <a:rPr lang="en-US" sz="1400" i="1" smtClean="0">
                              <a:latin typeface="Cambria Math" panose="02040503050406030204" pitchFamily="18" charset="0"/>
                              <a:ea typeface="Cambria Math" panose="02040503050406030204" pitchFamily="18" charset="0"/>
                            </a:rPr>
                            <m:t>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sup>
                      </m:sSubSup>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𝛾</m:t>
                      </m:r>
                      <m:r>
                        <a:rPr lang="en-US" sz="1400" i="1">
                          <a:latin typeface="Cambria Math" panose="02040503050406030204" pitchFamily="18" charset="0"/>
                          <a:ea typeface="Cambria Math" panose="02040503050406030204" pitchFamily="18" charset="0"/>
                        </a:rPr>
                        <m:t>𝑣</m:t>
                      </m:r>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e>
                      </m:d>
                      <m:r>
                        <a:rPr lang="en-US" sz="1400" i="1" dirty="0">
                          <a:latin typeface="Cambria Math" panose="02040503050406030204" pitchFamily="18" charset="0"/>
                        </a:rPr>
                        <m:t>−</m:t>
                      </m:r>
                      <m:r>
                        <a:rPr lang="en-US" sz="1400" b="0" i="1" dirty="0" smtClean="0">
                          <a:latin typeface="Cambria Math" panose="02040503050406030204" pitchFamily="18" charset="0"/>
                        </a:rPr>
                        <m:t>𝑣</m:t>
                      </m:r>
                      <m:r>
                        <a:rPr lang="en-US" sz="1400" i="1" dirty="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𝑆</m:t>
                          </m:r>
                        </m:e>
                        <m:sub>
                          <m:r>
                            <a:rPr lang="en-US" sz="1400" i="1" dirty="0">
                              <a:latin typeface="Cambria Math" panose="02040503050406030204" pitchFamily="18" charset="0"/>
                            </a:rPr>
                            <m:t>𝑡</m:t>
                          </m:r>
                        </m:sub>
                      </m:sSub>
                      <m:r>
                        <a:rPr lang="en-US" sz="1400" i="1" dirty="0">
                          <a:latin typeface="Cambria Math" panose="02040503050406030204" pitchFamily="18" charset="0"/>
                        </a:rPr>
                        <m:t>))</m:t>
                      </m:r>
                    </m:oMath>
                  </m:oMathPara>
                </a14:m>
                <a:endParaRPr lang="en-US" sz="1400" dirty="0"/>
              </a:p>
            </p:txBody>
          </p:sp>
        </mc:Choice>
        <mc:Fallback xmlns="">
          <p:sp>
            <p:nvSpPr>
              <p:cNvPr id="22" name="Rectangle 21"/>
              <p:cNvSpPr>
                <a:spLocks noRot="1" noChangeAspect="1" noMove="1" noResize="1" noEditPoints="1" noAdjustHandles="1" noChangeArrowheads="1" noChangeShapeType="1" noTextEdit="1"/>
              </p:cNvSpPr>
              <p:nvPr/>
            </p:nvSpPr>
            <p:spPr>
              <a:xfrm>
                <a:off x="4294733" y="551467"/>
                <a:ext cx="4019626" cy="358431"/>
              </a:xfrm>
              <a:prstGeom prst="rect">
                <a:avLst/>
              </a:prstGeom>
              <a:blipFill rotWithShape="0">
                <a:blip r:embed="rId6"/>
                <a:stretch>
                  <a:fillRect b="-5085"/>
                </a:stretch>
              </a:blipFill>
            </p:spPr>
            <p:txBody>
              <a:bodyPr/>
              <a:lstStyle/>
              <a:p>
                <a:r>
                  <a:rPr lang="en-US">
                    <a:noFill/>
                  </a:rPr>
                  <a:t> </a:t>
                </a:r>
              </a:p>
            </p:txBody>
          </p:sp>
        </mc:Fallback>
      </mc:AlternateContent>
      <p:sp>
        <p:nvSpPr>
          <p:cNvPr id="24" name="Rectangle 23"/>
          <p:cNvSpPr/>
          <p:nvPr/>
        </p:nvSpPr>
        <p:spPr>
          <a:xfrm>
            <a:off x="5014760" y="1285283"/>
            <a:ext cx="2579571" cy="486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cxnSp>
        <p:nvCxnSpPr>
          <p:cNvPr id="28" name="Straight Arrow Connector 27"/>
          <p:cNvCxnSpPr>
            <a:stCxn id="4" idx="0"/>
            <a:endCxn id="12" idx="4"/>
          </p:cNvCxnSpPr>
          <p:nvPr/>
        </p:nvCxnSpPr>
        <p:spPr>
          <a:xfrm flipV="1">
            <a:off x="6304547" y="3763478"/>
            <a:ext cx="0" cy="279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4" idx="1"/>
            <a:endCxn id="11" idx="4"/>
          </p:cNvCxnSpPr>
          <p:nvPr/>
        </p:nvCxnSpPr>
        <p:spPr>
          <a:xfrm rot="10800000">
            <a:off x="1944304" y="3763478"/>
            <a:ext cx="1746985" cy="6785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16" idx="4"/>
          </p:cNvCxnSpPr>
          <p:nvPr/>
        </p:nvCxnSpPr>
        <p:spPr>
          <a:xfrm flipV="1">
            <a:off x="8989996" y="3773103"/>
            <a:ext cx="1278552" cy="6689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Down Arrow 34"/>
          <p:cNvSpPr/>
          <p:nvPr/>
        </p:nvSpPr>
        <p:spPr>
          <a:xfrm rot="10800000">
            <a:off x="10108924" y="984182"/>
            <a:ext cx="319243" cy="90958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10154653" y="476448"/>
            <a:ext cx="864665" cy="43710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8" idx="0"/>
            <a:endCxn id="21" idx="2"/>
          </p:cNvCxnSpPr>
          <p:nvPr/>
        </p:nvCxnSpPr>
        <p:spPr>
          <a:xfrm flipV="1">
            <a:off x="1920240" y="1705473"/>
            <a:ext cx="0" cy="306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0"/>
            <a:endCxn id="24" idx="2"/>
          </p:cNvCxnSpPr>
          <p:nvPr/>
        </p:nvCxnSpPr>
        <p:spPr>
          <a:xfrm flipH="1" flipV="1">
            <a:off x="6304546" y="1771359"/>
            <a:ext cx="2" cy="235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347801"/>
      </p:ext>
    </p:extLst>
  </p:cSld>
  <p:clrMapOvr>
    <a:masterClrMapping/>
  </p:clrMapOvr>
  <p:transition spd="slow">
    <p:circl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Right Arrow 1"/>
          <p:cNvSpPr/>
          <p:nvPr/>
        </p:nvSpPr>
        <p:spPr>
          <a:xfrm>
            <a:off x="211756" y="356135"/>
            <a:ext cx="1857676" cy="7603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348564" y="52939"/>
            <a:ext cx="2685449" cy="13667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Q-LEARNING</a:t>
            </a:r>
          </a:p>
        </p:txBody>
      </p:sp>
      <mc:AlternateContent xmlns:mc="http://schemas.openxmlformats.org/markup-compatibility/2006" xmlns:a14="http://schemas.microsoft.com/office/drawing/2010/main">
        <mc:Choice Requires="a14">
          <p:sp>
            <p:nvSpPr>
              <p:cNvPr id="4" name="Rectangle 3"/>
              <p:cNvSpPr/>
              <p:nvPr/>
            </p:nvSpPr>
            <p:spPr>
              <a:xfrm>
                <a:off x="5587464" y="551046"/>
                <a:ext cx="4466121" cy="37057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200" b="0" i="1" smtClean="0">
                        <a:solidFill>
                          <a:schemeClr val="tx1"/>
                        </a:solidFill>
                        <a:latin typeface="Cambria Math" panose="02040503050406030204" pitchFamily="18" charset="0"/>
                      </a:rPr>
                      <m:t>𝑄</m:t>
                    </m:r>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𝑠</m:t>
                            </m:r>
                          </m:e>
                          <m:sub>
                            <m:r>
                              <a:rPr lang="en-US" sz="1200" i="1">
                                <a:solidFill>
                                  <a:schemeClr val="tx1"/>
                                </a:solidFill>
                                <a:latin typeface="Cambria Math" panose="02040503050406030204" pitchFamily="18" charset="0"/>
                              </a:rPr>
                              <m:t>𝑡</m:t>
                            </m:r>
                          </m:sub>
                        </m:sSub>
                        <m:r>
                          <a:rPr lang="en-US" sz="1200" b="0" i="1" smtClean="0">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𝑡</m:t>
                            </m:r>
                          </m:sub>
                        </m:sSub>
                      </m:e>
                    </m:d>
                    <m:r>
                      <a:rPr lang="en-US" sz="120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𝑄</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𝑡</m:t>
                            </m:r>
                          </m:sub>
                        </m:sSub>
                      </m:e>
                    </m:d>
                    <m:r>
                      <a:rPr lang="en-US" sz="1200" i="1">
                        <a:solidFill>
                          <a:schemeClr val="tx1"/>
                        </a:solidFill>
                        <a:latin typeface="Cambria Math" panose="02040503050406030204" pitchFamily="18" charset="0"/>
                        <a:ea typeface="Cambria Math" panose="02040503050406030204" pitchFamily="18" charset="0"/>
                      </a:rPr>
                      <m:t>+</m:t>
                    </m:r>
                    <m:r>
                      <a:rPr lang="en-US" sz="1200" i="1" smtClean="0">
                        <a:solidFill>
                          <a:schemeClr val="tx1"/>
                        </a:solidFill>
                        <a:latin typeface="Cambria Math" panose="02040503050406030204" pitchFamily="18" charset="0"/>
                        <a:ea typeface="Cambria Math" panose="02040503050406030204" pitchFamily="18" charset="0"/>
                      </a:rPr>
                      <m:t>𝛼</m:t>
                    </m:r>
                    <m:r>
                      <a:rPr lang="en-US" sz="1200" i="1" smtClean="0">
                        <a:solidFill>
                          <a:schemeClr val="tx1"/>
                        </a:solidFill>
                        <a:latin typeface="Cambria Math" panose="02040503050406030204" pitchFamily="18" charset="0"/>
                        <a:ea typeface="Cambria Math" panose="02040503050406030204" pitchFamily="18" charset="0"/>
                      </a:rPr>
                      <m:t> </m:t>
                    </m:r>
                  </m:oMath>
                </a14:m>
                <a:r>
                  <a:rPr lang="en-US" sz="1200" dirty="0">
                    <a:solidFill>
                      <a:schemeClr val="tx1"/>
                    </a:solidFill>
                  </a:rPr>
                  <a:t>(</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𝑅</m:t>
                        </m:r>
                      </m:e>
                      <m:sub>
                        <m:r>
                          <a:rPr lang="en-US" sz="1200" i="1">
                            <a:solidFill>
                              <a:schemeClr val="tx1"/>
                            </a:solidFill>
                            <a:latin typeface="Cambria Math" panose="02040503050406030204" pitchFamily="18" charset="0"/>
                          </a:rPr>
                          <m:t>𝑡</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𝛾</m:t>
                    </m:r>
                    <m:r>
                      <a:rPr lang="en-US" sz="1200" b="0" i="1" smtClean="0">
                        <a:solidFill>
                          <a:schemeClr val="tx1"/>
                        </a:solidFill>
                        <a:latin typeface="Cambria Math" panose="02040503050406030204" pitchFamily="18" charset="0"/>
                        <a:ea typeface="Cambria Math" panose="02040503050406030204" pitchFamily="18" charset="0"/>
                      </a:rPr>
                      <m:t>𝑄</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𝑠</m:t>
                            </m:r>
                          </m:e>
                          <m:sub>
                            <m:r>
                              <a:rPr lang="en-US" sz="1200" i="1">
                                <a:solidFill>
                                  <a:schemeClr val="tx1"/>
                                </a:solidFill>
                                <a:latin typeface="Cambria Math" panose="02040503050406030204" pitchFamily="18" charset="0"/>
                              </a:rPr>
                              <m:t>𝑡</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b="0" i="1" smtClean="0">
                            <a:solidFill>
                              <a:schemeClr val="tx1"/>
                            </a:solidFill>
                            <a:latin typeface="Cambria Math" panose="02040503050406030204" pitchFamily="18" charset="0"/>
                          </a:rPr>
                          <m:t>′</m:t>
                        </m:r>
                      </m:e>
                    </m:d>
                    <m:r>
                      <a:rPr lang="en-US" sz="1200" i="1" dirty="0">
                        <a:solidFill>
                          <a:schemeClr val="tx1"/>
                        </a:solidFill>
                        <a:latin typeface="Cambria Math" panose="02040503050406030204" pitchFamily="18" charset="0"/>
                      </a:rPr>
                      <m:t>−</m:t>
                    </m:r>
                    <m:r>
                      <a:rPr lang="en-US" sz="1200" b="0" i="1" dirty="0" smtClean="0">
                        <a:solidFill>
                          <a:schemeClr val="tx1"/>
                        </a:solidFill>
                        <a:latin typeface="Cambria Math" panose="02040503050406030204" pitchFamily="18" charset="0"/>
                      </a:rPr>
                      <m:t>𝑄</m:t>
                    </m:r>
                    <m:r>
                      <a:rPr lang="en-US" sz="1200" i="1" dirty="0">
                        <a:solidFill>
                          <a:schemeClr val="tx1"/>
                        </a:solidFill>
                        <a:latin typeface="Cambria Math" panose="02040503050406030204" pitchFamily="18" charset="0"/>
                      </a:rPr>
                      <m:t>(</m:t>
                    </m:r>
                    <m:sSub>
                      <m:sSubPr>
                        <m:ctrlPr>
                          <a:rPr lang="en-US" sz="1200" i="1" dirty="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𝑠</m:t>
                        </m:r>
                      </m:e>
                      <m:sub>
                        <m:r>
                          <a:rPr lang="en-US" sz="1200" i="1" dirty="0">
                            <a:solidFill>
                              <a:schemeClr val="tx1"/>
                            </a:solidFill>
                            <a:latin typeface="Cambria Math" panose="02040503050406030204" pitchFamily="18" charset="0"/>
                          </a:rPr>
                          <m:t>𝑡</m:t>
                        </m:r>
                        <m:r>
                          <a:rPr lang="en-US" sz="1200" b="0" i="1" dirty="0" smtClean="0">
                            <a:solidFill>
                              <a:schemeClr val="tx1"/>
                            </a:solidFill>
                            <a:latin typeface="Cambria Math" panose="02040503050406030204" pitchFamily="18" charset="0"/>
                          </a:rPr>
                          <m:t>,</m:t>
                        </m:r>
                      </m:sub>
                    </m:sSub>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𝑡</m:t>
                        </m:r>
                      </m:sub>
                    </m:sSub>
                    <m:r>
                      <a:rPr lang="en-US" sz="1200" i="1" dirty="0">
                        <a:solidFill>
                          <a:schemeClr val="tx1"/>
                        </a:solidFill>
                        <a:latin typeface="Cambria Math" panose="02040503050406030204" pitchFamily="18" charset="0"/>
                      </a:rPr>
                      <m:t>)</m:t>
                    </m:r>
                    <m:r>
                      <a:rPr lang="en-US" sz="1200" b="0" i="1" dirty="0" smtClean="0">
                        <a:solidFill>
                          <a:schemeClr val="tx1"/>
                        </a:solidFill>
                        <a:latin typeface="Cambria Math" panose="02040503050406030204" pitchFamily="18" charset="0"/>
                      </a:rPr>
                      <m:t>)</m:t>
                    </m:r>
                  </m:oMath>
                </a14:m>
                <a:endParaRPr lang="en-US" sz="1200"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5587464" y="551046"/>
                <a:ext cx="4466121" cy="370573"/>
              </a:xfrm>
              <a:prstGeom prst="rect">
                <a:avLst/>
              </a:prstGeom>
              <a:blipFill rotWithShape="0">
                <a:blip r:embed="rId2"/>
                <a:stretch>
                  <a:fillRect/>
                </a:stretch>
              </a:blipFill>
            </p:spPr>
            <p:txBody>
              <a:bodyPr/>
              <a:lstStyle/>
              <a:p>
                <a:r>
                  <a:rPr lang="en-US">
                    <a:noFill/>
                  </a:rPr>
                  <a:t> </a:t>
                </a:r>
              </a:p>
            </p:txBody>
          </p:sp>
        </mc:Fallback>
      </mc:AlternateContent>
      <p:cxnSp>
        <p:nvCxnSpPr>
          <p:cNvPr id="6" name="Straight Arrow Connector 5"/>
          <p:cNvCxnSpPr>
            <a:stCxn id="3" idx="6"/>
            <a:endCxn id="4" idx="1"/>
          </p:cNvCxnSpPr>
          <p:nvPr/>
        </p:nvCxnSpPr>
        <p:spPr>
          <a:xfrm>
            <a:off x="5034013" y="736333"/>
            <a:ext cx="553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5-Point Star 6"/>
          <p:cNvSpPr/>
          <p:nvPr/>
        </p:nvSpPr>
        <p:spPr>
          <a:xfrm>
            <a:off x="5860581" y="1254893"/>
            <a:ext cx="779647" cy="78927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Brace 7"/>
          <p:cNvSpPr/>
          <p:nvPr/>
        </p:nvSpPr>
        <p:spPr>
          <a:xfrm>
            <a:off x="6688955" y="1301817"/>
            <a:ext cx="269507" cy="6882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7079079" y="1301817"/>
            <a:ext cx="2666198" cy="68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Don’t need important sampling</a:t>
            </a:r>
          </a:p>
        </p:txBody>
      </p:sp>
      <p:sp>
        <p:nvSpPr>
          <p:cNvPr id="10" name="Right Brace 9"/>
          <p:cNvSpPr/>
          <p:nvPr/>
        </p:nvSpPr>
        <p:spPr>
          <a:xfrm>
            <a:off x="9865895" y="1272941"/>
            <a:ext cx="187690" cy="7387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5298708" y="2704699"/>
            <a:ext cx="1689233" cy="5799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Q-LEARNING control</a:t>
            </a:r>
          </a:p>
        </p:txBody>
      </p:sp>
      <p:sp>
        <p:nvSpPr>
          <p:cNvPr id="12" name="Left Brace 11"/>
          <p:cNvSpPr/>
          <p:nvPr/>
        </p:nvSpPr>
        <p:spPr>
          <a:xfrm rot="5400000">
            <a:off x="5918333" y="-3117384"/>
            <a:ext cx="664144" cy="113505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p:cNvSpPr/>
          <p:nvPr/>
        </p:nvSpPr>
        <p:spPr>
          <a:xfrm>
            <a:off x="999980" y="3886196"/>
            <a:ext cx="1472665" cy="61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policy </a:t>
            </a:r>
          </a:p>
        </p:txBody>
      </p:sp>
      <p:sp>
        <p:nvSpPr>
          <p:cNvPr id="15" name="Rectangle 14"/>
          <p:cNvSpPr/>
          <p:nvPr/>
        </p:nvSpPr>
        <p:spPr>
          <a:xfrm>
            <a:off x="3253340" y="3837978"/>
            <a:ext cx="1029903" cy="616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greedy</a:t>
            </a:r>
          </a:p>
        </p:txBody>
      </p:sp>
      <p:cxnSp>
        <p:nvCxnSpPr>
          <p:cNvPr id="17" name="Straight Arrow Connector 16"/>
          <p:cNvCxnSpPr/>
          <p:nvPr/>
        </p:nvCxnSpPr>
        <p:spPr>
          <a:xfrm>
            <a:off x="2589197" y="4194205"/>
            <a:ext cx="5582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990697" y="3982443"/>
                <a:ext cx="2117558" cy="366382"/>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𝜋</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𝑆</m:t>
                              </m:r>
                            </m:e>
                            <m:sub>
                              <m:r>
                                <a:rPr lang="en-US" sz="1200" b="0" i="1" smtClean="0">
                                  <a:latin typeface="Cambria Math" panose="02040503050406030204" pitchFamily="18" charset="0"/>
                                  <a:ea typeface="Cambria Math" panose="02040503050406030204" pitchFamily="18" charset="0"/>
                                </a:rPr>
                                <m:t>𝑡</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m:t>
                              </m:r>
                            </m:sub>
                          </m:sSub>
                        </m:e>
                      </m:d>
                      <m:r>
                        <a:rPr lang="en-US" sz="1200" b="0" i="1" smtClean="0">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limLow>
                            <m:limLowPr>
                              <m:ctrlPr>
                                <a:rPr lang="en-US" sz="1200" b="0" i="1" smtClean="0">
                                  <a:latin typeface="Cambria Math" panose="02040503050406030204" pitchFamily="18" charset="0"/>
                                  <a:ea typeface="Cambria Math" panose="02040503050406030204" pitchFamily="18" charset="0"/>
                                </a:rPr>
                              </m:ctrlPr>
                            </m:limLowPr>
                            <m:e>
                              <m:r>
                                <m:rPr>
                                  <m:sty m:val="p"/>
                                </m:rPr>
                                <a:rPr lang="en-US" sz="1200" b="0" i="0" smtClean="0">
                                  <a:latin typeface="Cambria Math" panose="02040503050406030204" pitchFamily="18" charset="0"/>
                                  <a:ea typeface="Cambria Math" panose="02040503050406030204" pitchFamily="18" charset="0"/>
                                </a:rPr>
                                <m:t>argmax</m:t>
                              </m:r>
                            </m:e>
                            <m:lim>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m:t>
                              </m:r>
                            </m:lim>
                          </m:limLow>
                        </m:fName>
                        <m:e>
                          <m:r>
                            <a:rPr lang="en-US" sz="1200" b="0" i="1" smtClean="0">
                              <a:latin typeface="Cambria Math" panose="02040503050406030204" pitchFamily="18" charset="0"/>
                              <a:ea typeface="Cambria Math" panose="02040503050406030204" pitchFamily="18" charset="0"/>
                            </a:rPr>
                            <m:t>𝑄</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𝑆</m:t>
                              </m:r>
                            </m:e>
                            <m:sub>
                              <m:r>
                                <a:rPr lang="en-US" sz="1200" b="0" i="1" smtClean="0">
                                  <a:latin typeface="Cambria Math" panose="02040503050406030204" pitchFamily="18" charset="0"/>
                                  <a:ea typeface="Cambria Math" panose="02040503050406030204" pitchFamily="18" charset="0"/>
                                </a:rPr>
                                <m:t>𝑡</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𝑎</m:t>
                              </m:r>
                            </m:e>
                            <m:sup>
                              <m:r>
                                <a:rPr lang="en-US" sz="1200" b="0" i="1" smtClean="0">
                                  <a:latin typeface="Cambria Math" panose="02040503050406030204" pitchFamily="18" charset="0"/>
                                  <a:ea typeface="Cambria Math" panose="02040503050406030204" pitchFamily="18" charset="0"/>
                                </a:rPr>
                                <m:t>′</m:t>
                              </m:r>
                            </m:sup>
                          </m:sSup>
                          <m:r>
                            <a:rPr lang="en-US" sz="1200" b="0" i="1" smtClean="0">
                              <a:latin typeface="Cambria Math" panose="02040503050406030204" pitchFamily="18" charset="0"/>
                              <a:ea typeface="Cambria Math" panose="02040503050406030204" pitchFamily="18" charset="0"/>
                            </a:rPr>
                            <m:t>)</m:t>
                          </m:r>
                        </m:e>
                      </m:func>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990697" y="3982443"/>
                <a:ext cx="2117558" cy="366382"/>
              </a:xfrm>
              <a:prstGeom prst="rect">
                <a:avLst/>
              </a:prstGeom>
              <a:blipFill rotWithShape="0">
                <a:blip r:embed="rId3"/>
                <a:stretch>
                  <a:fillRect/>
                </a:stretch>
              </a:blipFill>
            </p:spPr>
            <p:txBody>
              <a:bodyPr/>
              <a:lstStyle/>
              <a:p>
                <a:r>
                  <a:rPr lang="en-US">
                    <a:noFill/>
                  </a:rPr>
                  <a:t> </a:t>
                </a:r>
              </a:p>
            </p:txBody>
          </p:sp>
        </mc:Fallback>
      </mc:AlternateContent>
      <p:cxnSp>
        <p:nvCxnSpPr>
          <p:cNvPr id="20" name="Straight Arrow Connector 19"/>
          <p:cNvCxnSpPr>
            <a:stCxn id="15" idx="3"/>
            <a:endCxn id="18" idx="1"/>
          </p:cNvCxnSpPr>
          <p:nvPr/>
        </p:nvCxnSpPr>
        <p:spPr>
          <a:xfrm>
            <a:off x="4283243" y="4145987"/>
            <a:ext cx="707454" cy="1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99980" y="4781343"/>
            <a:ext cx="1472665" cy="616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behavior policy </a:t>
            </a:r>
          </a:p>
        </p:txBody>
      </p:sp>
      <p:cxnSp>
        <p:nvCxnSpPr>
          <p:cNvPr id="23" name="Straight Arrow Connector 22"/>
          <p:cNvCxnSpPr>
            <a:stCxn id="21" idx="6"/>
          </p:cNvCxnSpPr>
          <p:nvPr/>
        </p:nvCxnSpPr>
        <p:spPr>
          <a:xfrm flipV="1">
            <a:off x="2472645" y="5089351"/>
            <a:ext cx="5149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7" name="Diagram 26"/>
              <p:cNvGraphicFramePr/>
              <p:nvPr>
                <p:extLst>
                  <p:ext uri="{D42A27DB-BD31-4B8C-83A1-F6EECF244321}">
                    <p14:modId xmlns:p14="http://schemas.microsoft.com/office/powerpoint/2010/main" val="4040544116"/>
                  </p:ext>
                </p:extLst>
              </p:nvPr>
            </p:nvGraphicFramePr>
            <p:xfrm>
              <a:off x="3171226" y="4680582"/>
              <a:ext cx="1559292" cy="9529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27" name="Diagram 26"/>
              <p:cNvGraphicFramePr/>
              <p:nvPr>
                <p:extLst>
                  <p:ext uri="{D42A27DB-BD31-4B8C-83A1-F6EECF244321}">
                    <p14:modId xmlns:p14="http://schemas.microsoft.com/office/powerpoint/2010/main" val="4040544116"/>
                  </p:ext>
                </p:extLst>
              </p:nvPr>
            </p:nvGraphicFramePr>
            <p:xfrm>
              <a:off x="3171226" y="4680582"/>
              <a:ext cx="1559292" cy="95290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mc:AlternateContent xmlns:mc="http://schemas.openxmlformats.org/markup-compatibility/2006" xmlns:a14="http://schemas.microsoft.com/office/drawing/2010/main">
        <mc:Choice Requires="a14">
          <p:sp>
            <p:nvSpPr>
              <p:cNvPr id="29" name="TextBox 28"/>
              <p:cNvSpPr txBox="1"/>
              <p:nvPr/>
            </p:nvSpPr>
            <p:spPr>
              <a:xfrm>
                <a:off x="7862483" y="3684681"/>
                <a:ext cx="4148488" cy="374590"/>
              </a:xfrm>
              <a:prstGeom prst="rect">
                <a:avLst/>
              </a:prstGeom>
              <a:solidFill>
                <a:srgbClr val="FFFF00"/>
              </a:solidFill>
            </p:spPr>
            <p:txBody>
              <a:bodyPr wrap="square"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𝛾</m:t>
                    </m:r>
                    <m:r>
                      <a:rPr lang="en-US" sz="1200" i="1">
                        <a:latin typeface="Cambria Math" panose="02040503050406030204" pitchFamily="18" charset="0"/>
                        <a:ea typeface="Cambria Math" panose="02040503050406030204" pitchFamily="18" charset="0"/>
                      </a:rPr>
                      <m:t>𝑄</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sub>
                        </m:sSub>
                        <m:r>
                          <a:rPr lang="en-US" sz="1200" i="1">
                            <a:latin typeface="Cambria Math" panose="02040503050406030204" pitchFamily="18" charset="0"/>
                          </a:rPr>
                          <m:t>,</m:t>
                        </m:r>
                        <m:r>
                          <a:rPr lang="en-US" sz="1200" b="0" i="1" smtClean="0">
                            <a:latin typeface="Cambria Math" panose="02040503050406030204" pitchFamily="18" charset="0"/>
                          </a:rPr>
                          <m:t>𝑎</m:t>
                        </m:r>
                        <m:r>
                          <a:rPr lang="en-US" sz="1200" i="1">
                            <a:latin typeface="Cambria Math" panose="02040503050406030204" pitchFamily="18" charset="0"/>
                          </a:rPr>
                          <m:t>′</m:t>
                        </m:r>
                      </m:e>
                    </m:d>
                  </m:oMath>
                </a14:m>
                <a:r>
                  <a:rPr lang="en-US" sz="1200" dirty="0"/>
                  <a:t>=</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𝛾</m:t>
                    </m:r>
                    <m:r>
                      <a:rPr lang="en-US" sz="1200" i="1">
                        <a:latin typeface="Cambria Math" panose="02040503050406030204" pitchFamily="18" charset="0"/>
                        <a:ea typeface="Cambria Math" panose="02040503050406030204" pitchFamily="18" charset="0"/>
                      </a:rPr>
                      <m:t>𝑄</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sub>
                        </m:sSub>
                        <m:r>
                          <a:rPr lang="en-US" sz="1200" i="1">
                            <a:latin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limLow>
                              <m:limLowPr>
                                <m:ctrlPr>
                                  <a:rPr lang="en-US" sz="1200" i="1">
                                    <a:latin typeface="Cambria Math" panose="02040503050406030204" pitchFamily="18" charset="0"/>
                                    <a:ea typeface="Cambria Math" panose="02040503050406030204" pitchFamily="18" charset="0"/>
                                  </a:rPr>
                                </m:ctrlPr>
                              </m:limLowPr>
                              <m:e>
                                <m:r>
                                  <m:rPr>
                                    <m:sty m:val="p"/>
                                  </m:rPr>
                                  <a:rPr lang="en-US" sz="1200">
                                    <a:latin typeface="Cambria Math" panose="02040503050406030204" pitchFamily="18" charset="0"/>
                                    <a:ea typeface="Cambria Math" panose="02040503050406030204" pitchFamily="18" charset="0"/>
                                  </a:rPr>
                                  <m:t>argmax</m:t>
                                </m:r>
                              </m:e>
                              <m:lim>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m:t>
                                </m:r>
                              </m:lim>
                            </m:limLow>
                          </m:fName>
                          <m:e>
                            <m:r>
                              <a:rPr lang="en-US" sz="1200" i="1">
                                <a:latin typeface="Cambria Math" panose="02040503050406030204" pitchFamily="18" charset="0"/>
                                <a:ea typeface="Cambria Math" panose="02040503050406030204" pitchFamily="18" charset="0"/>
                              </a:rPr>
                              <m:t>𝑄</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𝑆</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𝑎</m:t>
                                </m:r>
                              </m:e>
                              <m:sup>
                                <m:r>
                                  <a:rPr lang="en-US" sz="1200" i="1">
                                    <a:latin typeface="Cambria Math" panose="02040503050406030204" pitchFamily="18" charset="0"/>
                                    <a:ea typeface="Cambria Math" panose="02040503050406030204" pitchFamily="18" charset="0"/>
                                  </a:rPr>
                                  <m:t>′</m:t>
                                </m:r>
                              </m:sup>
                            </m:sSup>
                            <m:r>
                              <a:rPr lang="en-US" sz="1200" i="1">
                                <a:latin typeface="Cambria Math" panose="02040503050406030204" pitchFamily="18" charset="0"/>
                                <a:ea typeface="Cambria Math" panose="02040503050406030204" pitchFamily="18" charset="0"/>
                              </a:rPr>
                              <m:t>)</m:t>
                            </m:r>
                          </m:e>
                        </m:func>
                      </m:e>
                    </m:d>
                  </m:oMath>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862483" y="3684681"/>
                <a:ext cx="4148488" cy="374590"/>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8540013" y="4232703"/>
                <a:ext cx="2839453" cy="5486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𝑚𝑎𝑥</m:t>
                      </m:r>
                      <m:r>
                        <a:rPr lang="en-US" i="1"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e>
                      </m:d>
                    </m:oMath>
                  </m:oMathPara>
                </a14:m>
                <a:endParaRPr lang="en-US" dirty="0"/>
              </a:p>
            </p:txBody>
          </p:sp>
        </mc:Choice>
        <mc:Fallback xmlns="">
          <p:sp>
            <p:nvSpPr>
              <p:cNvPr id="32" name="Rectangle 31"/>
              <p:cNvSpPr>
                <a:spLocks noRot="1" noChangeAspect="1" noMove="1" noResize="1" noEditPoints="1" noAdjustHandles="1" noChangeArrowheads="1" noChangeShapeType="1" noTextEdit="1"/>
              </p:cNvSpPr>
              <p:nvPr/>
            </p:nvSpPr>
            <p:spPr>
              <a:xfrm>
                <a:off x="8540013" y="4232703"/>
                <a:ext cx="2839453" cy="548640"/>
              </a:xfrm>
              <a:prstGeom prst="rect">
                <a:avLst/>
              </a:prstGeom>
              <a:blipFill rotWithShape="0">
                <a:blip r:embed="rId14"/>
                <a:stretch>
                  <a:fillRect/>
                </a:stretch>
              </a:blipFill>
            </p:spPr>
            <p:txBody>
              <a:bodyPr/>
              <a:lstStyle/>
              <a:p>
                <a:r>
                  <a:rPr lang="en-US">
                    <a:noFill/>
                  </a:rPr>
                  <a:t> </a:t>
                </a:r>
              </a:p>
            </p:txBody>
          </p:sp>
        </mc:Fallback>
      </mc:AlternateContent>
      <p:sp>
        <p:nvSpPr>
          <p:cNvPr id="49" name="Right Brace 48"/>
          <p:cNvSpPr/>
          <p:nvPr/>
        </p:nvSpPr>
        <p:spPr>
          <a:xfrm>
            <a:off x="7175332" y="3767606"/>
            <a:ext cx="240631" cy="186587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Arrow Connector 53"/>
          <p:cNvCxnSpPr>
            <a:stCxn id="29" idx="2"/>
            <a:endCxn id="32" idx="0"/>
          </p:cNvCxnSpPr>
          <p:nvPr/>
        </p:nvCxnSpPr>
        <p:spPr>
          <a:xfrm>
            <a:off x="9936727" y="4059271"/>
            <a:ext cx="23013" cy="17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Down Arrow 55"/>
          <p:cNvSpPr/>
          <p:nvPr/>
        </p:nvSpPr>
        <p:spPr>
          <a:xfrm>
            <a:off x="9663765" y="4932232"/>
            <a:ext cx="577516" cy="485182"/>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8868322" y="5492808"/>
            <a:ext cx="2136808" cy="232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mc:AlternateContent xmlns:mc="http://schemas.openxmlformats.org/markup-compatibility/2006" xmlns:a14="http://schemas.microsoft.com/office/drawing/2010/main">
        <mc:Choice Requires="a14">
          <p:sp>
            <p:nvSpPr>
              <p:cNvPr id="58" name="Rectangle 57"/>
              <p:cNvSpPr/>
              <p:nvPr/>
            </p:nvSpPr>
            <p:spPr>
              <a:xfrm>
                <a:off x="7632834" y="6285997"/>
                <a:ext cx="4466121" cy="37057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200" b="0" i="1" smtClean="0">
                        <a:solidFill>
                          <a:schemeClr val="tx1"/>
                        </a:solidFill>
                        <a:latin typeface="Cambria Math" panose="02040503050406030204" pitchFamily="18" charset="0"/>
                      </a:rPr>
                      <m:t>𝑄</m:t>
                    </m:r>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𝑠</m:t>
                            </m:r>
                          </m:e>
                          <m:sub>
                            <m:r>
                              <a:rPr lang="en-US" sz="1200" i="1">
                                <a:solidFill>
                                  <a:schemeClr val="tx1"/>
                                </a:solidFill>
                                <a:latin typeface="Cambria Math" panose="02040503050406030204" pitchFamily="18" charset="0"/>
                              </a:rPr>
                              <m:t>𝑡</m:t>
                            </m:r>
                          </m:sub>
                        </m:sSub>
                        <m:r>
                          <a:rPr lang="en-US" sz="1200" b="0" i="1" smtClean="0">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𝑡</m:t>
                            </m:r>
                          </m:sub>
                        </m:sSub>
                      </m:e>
                    </m:d>
                    <m:r>
                      <a:rPr lang="en-US" sz="120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𝑄</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𝑡</m:t>
                            </m:r>
                          </m:sub>
                        </m:sSub>
                      </m:e>
                    </m:d>
                    <m:r>
                      <a:rPr lang="en-US" sz="1200" i="1">
                        <a:solidFill>
                          <a:schemeClr val="tx1"/>
                        </a:solidFill>
                        <a:latin typeface="Cambria Math" panose="02040503050406030204" pitchFamily="18" charset="0"/>
                        <a:ea typeface="Cambria Math" panose="02040503050406030204" pitchFamily="18" charset="0"/>
                      </a:rPr>
                      <m:t>+</m:t>
                    </m:r>
                    <m:r>
                      <a:rPr lang="en-US" sz="1200" i="1" smtClean="0">
                        <a:solidFill>
                          <a:schemeClr val="tx1"/>
                        </a:solidFill>
                        <a:latin typeface="Cambria Math" panose="02040503050406030204" pitchFamily="18" charset="0"/>
                        <a:ea typeface="Cambria Math" panose="02040503050406030204" pitchFamily="18" charset="0"/>
                      </a:rPr>
                      <m:t>𝛼</m:t>
                    </m:r>
                    <m:r>
                      <a:rPr lang="en-US" sz="1200" i="1" smtClean="0">
                        <a:solidFill>
                          <a:schemeClr val="tx1"/>
                        </a:solidFill>
                        <a:latin typeface="Cambria Math" panose="02040503050406030204" pitchFamily="18" charset="0"/>
                        <a:ea typeface="Cambria Math" panose="02040503050406030204" pitchFamily="18" charset="0"/>
                      </a:rPr>
                      <m:t> </m:t>
                    </m:r>
                  </m:oMath>
                </a14:m>
                <a:r>
                  <a:rPr lang="en-US" sz="1200" dirty="0">
                    <a:solidFill>
                      <a:schemeClr val="tx1"/>
                    </a:solidFill>
                  </a:rPr>
                  <a:t>(</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𝑅</m:t>
                        </m:r>
                      </m:e>
                      <m:sub>
                        <m:r>
                          <a:rPr lang="en-US" sz="1200" i="1">
                            <a:solidFill>
                              <a:schemeClr val="tx1"/>
                            </a:solidFill>
                            <a:latin typeface="Cambria Math" panose="02040503050406030204" pitchFamily="18" charset="0"/>
                          </a:rPr>
                          <m:t>𝑡</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𝛾</m:t>
                    </m:r>
                    <m:r>
                      <a:rPr lang="en-US" sz="1200" i="1">
                        <a:solidFill>
                          <a:schemeClr val="tx1"/>
                        </a:solidFill>
                        <a:latin typeface="Cambria Math" panose="02040503050406030204" pitchFamily="18" charset="0"/>
                      </a:rPr>
                      <m:t>𝑚𝑎𝑥</m:t>
                    </m:r>
                    <m:r>
                      <a:rPr lang="en-US" sz="1200" i="1">
                        <a:solidFill>
                          <a:schemeClr val="tx1"/>
                        </a:solidFill>
                        <a:latin typeface="Cambria Math" panose="02040503050406030204" pitchFamily="18" charset="0"/>
                        <a:ea typeface="Cambria Math" panose="02040503050406030204" pitchFamily="18" charset="0"/>
                      </a:rPr>
                      <m:t>𝑄</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𝑠</m:t>
                            </m:r>
                          </m:e>
                          <m:sub>
                            <m:r>
                              <a:rPr lang="en-US" sz="1200" i="1">
                                <a:solidFill>
                                  <a:schemeClr val="tx1"/>
                                </a:solidFill>
                                <a:latin typeface="Cambria Math" panose="02040503050406030204" pitchFamily="18" charset="0"/>
                              </a:rPr>
                              <m:t>𝑡</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𝑎</m:t>
                        </m:r>
                        <m:r>
                          <a:rPr lang="en-US" sz="1200" i="1">
                            <a:solidFill>
                              <a:schemeClr val="tx1"/>
                            </a:solidFill>
                            <a:latin typeface="Cambria Math" panose="02040503050406030204" pitchFamily="18" charset="0"/>
                          </a:rPr>
                          <m:t>′</m:t>
                        </m:r>
                      </m:e>
                    </m:d>
                    <m:r>
                      <a:rPr lang="en-US" sz="1000" i="1" dirty="0">
                        <a:solidFill>
                          <a:schemeClr val="tx1"/>
                        </a:solidFill>
                        <a:latin typeface="Cambria Math" panose="02040503050406030204" pitchFamily="18" charset="0"/>
                      </a:rPr>
                      <m:t>−</m:t>
                    </m:r>
                    <m:r>
                      <a:rPr lang="en-US" sz="1000" b="0" i="1" dirty="0" smtClean="0">
                        <a:solidFill>
                          <a:schemeClr val="tx1"/>
                        </a:solidFill>
                        <a:latin typeface="Cambria Math" panose="02040503050406030204" pitchFamily="18" charset="0"/>
                      </a:rPr>
                      <m:t>𝑄</m:t>
                    </m:r>
                    <m:r>
                      <a:rPr lang="en-US" sz="1000" i="1" dirty="0">
                        <a:solidFill>
                          <a:schemeClr val="tx1"/>
                        </a:solidFill>
                        <a:latin typeface="Cambria Math" panose="02040503050406030204" pitchFamily="18" charset="0"/>
                      </a:rPr>
                      <m:t>(</m:t>
                    </m:r>
                    <m:sSub>
                      <m:sSubPr>
                        <m:ctrlPr>
                          <a:rPr lang="en-US" sz="1000" i="1" dirty="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𝑠</m:t>
                        </m:r>
                      </m:e>
                      <m:sub>
                        <m:r>
                          <a:rPr lang="en-US" sz="1000" i="1" dirty="0">
                            <a:solidFill>
                              <a:schemeClr val="tx1"/>
                            </a:solidFill>
                            <a:latin typeface="Cambria Math" panose="02040503050406030204" pitchFamily="18" charset="0"/>
                          </a:rPr>
                          <m:t>𝑡</m:t>
                        </m:r>
                        <m:r>
                          <a:rPr lang="en-US" sz="1000" b="0" i="1" dirty="0" smtClean="0">
                            <a:solidFill>
                              <a:schemeClr val="tx1"/>
                            </a:solidFill>
                            <a:latin typeface="Cambria Math" panose="02040503050406030204" pitchFamily="18" charset="0"/>
                          </a:rPr>
                          <m:t>,</m:t>
                        </m:r>
                      </m:sub>
                    </m:sSub>
                    <m:sSub>
                      <m:sSubPr>
                        <m:ctrlPr>
                          <a:rPr lang="en-US" sz="1000" i="1">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r>
                      <a:rPr lang="en-US" sz="1000" i="1" dirty="0">
                        <a:solidFill>
                          <a:schemeClr val="tx1"/>
                        </a:solidFill>
                        <a:latin typeface="Cambria Math" panose="02040503050406030204" pitchFamily="18" charset="0"/>
                      </a:rPr>
                      <m:t>)</m:t>
                    </m:r>
                    <m:r>
                      <a:rPr lang="en-US" sz="1000" b="0" i="1" dirty="0" smtClean="0">
                        <a:solidFill>
                          <a:schemeClr val="tx1"/>
                        </a:solidFill>
                        <a:latin typeface="Cambria Math" panose="02040503050406030204" pitchFamily="18" charset="0"/>
                      </a:rPr>
                      <m:t>)</m:t>
                    </m:r>
                  </m:oMath>
                </a14:m>
                <a:endParaRPr lang="en-US" sz="1200" dirty="0">
                  <a:solidFill>
                    <a:schemeClr val="tx1"/>
                  </a:solidFill>
                </a:endParaRPr>
              </a:p>
            </p:txBody>
          </p:sp>
        </mc:Choice>
        <mc:Fallback xmlns="">
          <p:sp>
            <p:nvSpPr>
              <p:cNvPr id="58" name="Rectangle 57"/>
              <p:cNvSpPr>
                <a:spLocks noRot="1" noChangeAspect="1" noMove="1" noResize="1" noEditPoints="1" noAdjustHandles="1" noChangeArrowheads="1" noChangeShapeType="1" noTextEdit="1"/>
              </p:cNvSpPr>
              <p:nvPr/>
            </p:nvSpPr>
            <p:spPr>
              <a:xfrm>
                <a:off x="7632834" y="6285997"/>
                <a:ext cx="4466121" cy="370573"/>
              </a:xfrm>
              <a:prstGeom prst="rect">
                <a:avLst/>
              </a:prstGeom>
              <a:blipFill rotWithShape="0">
                <a:blip r:embed="rId15"/>
                <a:stretch>
                  <a:fillRect/>
                </a:stretch>
              </a:blipFill>
            </p:spPr>
            <p:txBody>
              <a:bodyPr/>
              <a:lstStyle/>
              <a:p>
                <a:r>
                  <a:rPr lang="en-US">
                    <a:noFill/>
                  </a:rPr>
                  <a:t> </a:t>
                </a:r>
              </a:p>
            </p:txBody>
          </p:sp>
        </mc:Fallback>
      </mc:AlternateContent>
      <p:sp>
        <p:nvSpPr>
          <p:cNvPr id="59" name="Down Arrow 58"/>
          <p:cNvSpPr/>
          <p:nvPr/>
        </p:nvSpPr>
        <p:spPr>
          <a:xfrm>
            <a:off x="9772045" y="5790344"/>
            <a:ext cx="375387" cy="375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5466847" y="6225813"/>
            <a:ext cx="1491615" cy="4909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Combining prediction and control to one step</a:t>
            </a:r>
          </a:p>
        </p:txBody>
      </p:sp>
      <p:cxnSp>
        <p:nvCxnSpPr>
          <p:cNvPr id="62" name="Straight Arrow Connector 61"/>
          <p:cNvCxnSpPr>
            <a:stCxn id="58" idx="1"/>
            <a:endCxn id="60" idx="3"/>
          </p:cNvCxnSpPr>
          <p:nvPr/>
        </p:nvCxnSpPr>
        <p:spPr>
          <a:xfrm flipH="1" flipV="1">
            <a:off x="6958462" y="6471283"/>
            <a:ext cx="6743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49" idx="1"/>
            <a:endCxn id="29" idx="0"/>
          </p:cNvCxnSpPr>
          <p:nvPr/>
        </p:nvCxnSpPr>
        <p:spPr>
          <a:xfrm rot="10800000" flipH="1">
            <a:off x="7415963" y="3684681"/>
            <a:ext cx="2520764" cy="1015864"/>
          </a:xfrm>
          <a:prstGeom prst="bentConnector4">
            <a:avLst>
              <a:gd name="adj1" fmla="val 8877"/>
              <a:gd name="adj2" fmla="val 12250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29966" y="5930822"/>
            <a:ext cx="980772" cy="927178"/>
          </a:xfrm>
          <a:prstGeom prst="rect">
            <a:avLst/>
          </a:prstGeom>
        </p:spPr>
      </p:pic>
      <p:sp>
        <p:nvSpPr>
          <p:cNvPr id="5" name="Left Brace 4"/>
          <p:cNvSpPr/>
          <p:nvPr/>
        </p:nvSpPr>
        <p:spPr>
          <a:xfrm>
            <a:off x="575109" y="3886196"/>
            <a:ext cx="424871" cy="15312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Elbow Connector 15"/>
          <p:cNvCxnSpPr>
            <a:stCxn id="11" idx="2"/>
            <a:endCxn id="5" idx="1"/>
          </p:cNvCxnSpPr>
          <p:nvPr/>
        </p:nvCxnSpPr>
        <p:spPr>
          <a:xfrm rot="5400000">
            <a:off x="2675622" y="1184101"/>
            <a:ext cx="1367191" cy="5568216"/>
          </a:xfrm>
          <a:prstGeom prst="bentConnector4">
            <a:avLst>
              <a:gd name="adj1" fmla="val 22001"/>
              <a:gd name="adj2" fmla="val 10410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525710"/>
      </p:ext>
    </p:extLst>
  </p:cSld>
  <p:clrMapOvr>
    <a:masterClrMapping/>
  </p:clrMapOvr>
  <p:transition spd="slow">
    <p:circl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899259" y="433137"/>
            <a:ext cx="2329314" cy="10299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Q-LEARNING PSUDOCODE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7885" y="2241290"/>
            <a:ext cx="5992061" cy="2609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81725553"/>
      </p:ext>
    </p:extLst>
  </p:cSld>
  <p:clrMapOvr>
    <a:masterClrMapping/>
  </p:clrMapOvr>
  <p:transition spd="slow">
    <p:circl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870384" y="336884"/>
            <a:ext cx="2800951" cy="8470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Relationship between DP and TD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04" y="1670091"/>
            <a:ext cx="5553256" cy="4191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168" y="2197418"/>
            <a:ext cx="5598695" cy="2867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73797826"/>
      </p:ext>
    </p:extLst>
  </p:cSld>
  <p:clrMapOvr>
    <a:masterClrMapping/>
  </p:clrMapOvr>
  <p:transition spd="slow">
    <p:circle/>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4047414" y="486472"/>
            <a:ext cx="2576906" cy="74168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Expected - SARSA</a:t>
            </a:r>
          </a:p>
        </p:txBody>
      </p:sp>
      <p:sp>
        <p:nvSpPr>
          <p:cNvPr id="5" name="Oval 4"/>
          <p:cNvSpPr/>
          <p:nvPr/>
        </p:nvSpPr>
        <p:spPr>
          <a:xfrm>
            <a:off x="836854" y="1781615"/>
            <a:ext cx="1838960" cy="8940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Expected-SARSA</a:t>
            </a:r>
          </a:p>
        </p:txBody>
      </p:sp>
      <p:sp>
        <p:nvSpPr>
          <p:cNvPr id="7" name="Right Arrow 6"/>
          <p:cNvSpPr/>
          <p:nvPr/>
        </p:nvSpPr>
        <p:spPr>
          <a:xfrm>
            <a:off x="2787574" y="1984815"/>
            <a:ext cx="1066800"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p:cNvSpPr/>
              <p:nvPr/>
            </p:nvSpPr>
            <p:spPr>
              <a:xfrm>
                <a:off x="4047414" y="1912491"/>
                <a:ext cx="4378960" cy="6323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100" b="0" i="1" smtClean="0">
                        <a:solidFill>
                          <a:schemeClr val="tx1"/>
                        </a:solidFill>
                        <a:latin typeface="Cambria Math" panose="02040503050406030204" pitchFamily="18" charset="0"/>
                      </a:rPr>
                      <m:t>𝑄</m:t>
                    </m:r>
                    <m:d>
                      <m:dPr>
                        <m:ctrlPr>
                          <a:rPr lang="en-US" sz="1100" i="1">
                            <a:solidFill>
                              <a:schemeClr val="tx1"/>
                            </a:solidFill>
                            <a:latin typeface="Cambria Math" panose="02040503050406030204" pitchFamily="18" charset="0"/>
                          </a:rPr>
                        </m:ctrlPr>
                      </m:dPr>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𝑠</m:t>
                            </m:r>
                          </m:e>
                          <m:sub>
                            <m:r>
                              <a:rPr lang="en-US" sz="1100" i="1">
                                <a:solidFill>
                                  <a:schemeClr val="tx1"/>
                                </a:solidFill>
                                <a:latin typeface="Cambria Math" panose="02040503050406030204" pitchFamily="18" charset="0"/>
                              </a:rPr>
                              <m:t>𝑡</m:t>
                            </m:r>
                          </m:sub>
                        </m:sSub>
                        <m:r>
                          <a:rPr lang="en-US" sz="1100" b="0" i="1" smtClean="0">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𝑎</m:t>
                            </m:r>
                          </m:e>
                          <m:sub>
                            <m:r>
                              <a:rPr lang="en-US" sz="1100" i="1">
                                <a:solidFill>
                                  <a:schemeClr val="tx1"/>
                                </a:solidFill>
                                <a:latin typeface="Cambria Math" panose="02040503050406030204" pitchFamily="18" charset="0"/>
                              </a:rPr>
                              <m:t>𝑡</m:t>
                            </m:r>
                          </m:sub>
                        </m:sSub>
                      </m:e>
                    </m:d>
                    <m:r>
                      <a:rPr lang="en-US" sz="1100" i="1">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𝑄</m:t>
                    </m:r>
                    <m:d>
                      <m:dPr>
                        <m:ctrlPr>
                          <a:rPr lang="en-US" sz="1100" i="1">
                            <a:solidFill>
                              <a:schemeClr val="tx1"/>
                            </a:solidFill>
                            <a:latin typeface="Cambria Math" panose="02040503050406030204" pitchFamily="18" charset="0"/>
                            <a:ea typeface="Cambria Math" panose="02040503050406030204" pitchFamily="18" charset="0"/>
                          </a:rPr>
                        </m:ctrlPr>
                      </m:dPr>
                      <m:e>
                        <m:sSub>
                          <m:sSubPr>
                            <m:ctrlPr>
                              <a:rPr lang="en-US" sz="1100" i="1">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𝑠</m:t>
                            </m:r>
                          </m:e>
                          <m:sub>
                            <m:r>
                              <a:rPr lang="en-US" sz="1100" i="1">
                                <a:solidFill>
                                  <a:schemeClr val="tx1"/>
                                </a:solidFill>
                                <a:latin typeface="Cambria Math" panose="02040503050406030204" pitchFamily="18" charset="0"/>
                                <a:ea typeface="Cambria Math" panose="02040503050406030204" pitchFamily="18" charset="0"/>
                              </a:rPr>
                              <m:t>𝑡</m:t>
                            </m:r>
                          </m:sub>
                        </m:sSub>
                        <m:r>
                          <a:rPr lang="en-US" sz="1100" b="0" i="1" smtClean="0">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𝑎</m:t>
                            </m:r>
                          </m:e>
                          <m:sub>
                            <m:r>
                              <a:rPr lang="en-US" sz="1100" i="1">
                                <a:solidFill>
                                  <a:schemeClr val="tx1"/>
                                </a:solidFill>
                                <a:latin typeface="Cambria Math" panose="02040503050406030204" pitchFamily="18" charset="0"/>
                              </a:rPr>
                              <m:t>𝑡</m:t>
                            </m:r>
                          </m:sub>
                        </m:sSub>
                      </m:e>
                    </m:d>
                    <m:r>
                      <a:rPr lang="en-US" sz="1100" i="1">
                        <a:solidFill>
                          <a:schemeClr val="tx1"/>
                        </a:solidFill>
                        <a:latin typeface="Cambria Math" panose="02040503050406030204" pitchFamily="18" charset="0"/>
                        <a:ea typeface="Cambria Math" panose="02040503050406030204" pitchFamily="18" charset="0"/>
                      </a:rPr>
                      <m:t>+</m:t>
                    </m:r>
                    <m:r>
                      <a:rPr lang="en-US" sz="1100" i="1" smtClean="0">
                        <a:solidFill>
                          <a:schemeClr val="tx1"/>
                        </a:solidFill>
                        <a:latin typeface="Cambria Math" panose="02040503050406030204" pitchFamily="18" charset="0"/>
                        <a:ea typeface="Cambria Math" panose="02040503050406030204" pitchFamily="18" charset="0"/>
                      </a:rPr>
                      <m:t>𝛼</m:t>
                    </m:r>
                    <m:r>
                      <a:rPr lang="en-US" sz="1100" i="1" smtClean="0">
                        <a:solidFill>
                          <a:schemeClr val="tx1"/>
                        </a:solidFill>
                        <a:latin typeface="Cambria Math" panose="02040503050406030204" pitchFamily="18" charset="0"/>
                        <a:ea typeface="Cambria Math" panose="02040503050406030204" pitchFamily="18" charset="0"/>
                      </a:rPr>
                      <m:t> </m:t>
                    </m:r>
                  </m:oMath>
                </a14:m>
                <a:r>
                  <a:rPr lang="en-US" sz="1100" dirty="0">
                    <a:solidFill>
                      <a:schemeClr val="tx1"/>
                    </a:solidFill>
                  </a:rPr>
                  <a:t>(</a:t>
                </a:r>
                <a14:m>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𝑅</m:t>
                        </m:r>
                      </m:e>
                      <m:sub>
                        <m:r>
                          <a:rPr lang="en-US" sz="1100" i="1">
                            <a:solidFill>
                              <a:schemeClr val="tx1"/>
                            </a:solidFill>
                            <a:latin typeface="Cambria Math" panose="02040503050406030204" pitchFamily="18" charset="0"/>
                          </a:rPr>
                          <m:t>𝑡</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1</m:t>
                        </m:r>
                      </m:sub>
                    </m:sSub>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𝛾</m:t>
                    </m:r>
                    <m:nary>
                      <m:naryPr>
                        <m:chr m:val="∑"/>
                        <m:supHide m:val="on"/>
                        <m:ctrlPr>
                          <a:rPr lang="en-US" sz="1100" i="1" dirty="0" smtClean="0">
                            <a:solidFill>
                              <a:schemeClr val="tx1"/>
                            </a:solidFill>
                            <a:latin typeface="Cambria Math" panose="02040503050406030204" pitchFamily="18" charset="0"/>
                            <a:ea typeface="Cambria Math" panose="02040503050406030204" pitchFamily="18" charset="0"/>
                          </a:rPr>
                        </m:ctrlPr>
                      </m:naryPr>
                      <m:sub>
                        <m:r>
                          <m:rPr>
                            <m:brk m:alnAt="7"/>
                          </m:rPr>
                          <a:rPr lang="en-US" sz="1100" b="0" i="1" dirty="0" smtClean="0">
                            <a:solidFill>
                              <a:schemeClr val="tx1"/>
                            </a:solidFill>
                            <a:latin typeface="Cambria Math" panose="02040503050406030204" pitchFamily="18" charset="0"/>
                            <a:ea typeface="Cambria Math" panose="02040503050406030204" pitchFamily="18" charset="0"/>
                          </a:rPr>
                          <m:t>𝑎</m:t>
                        </m:r>
                        <m:r>
                          <a:rPr lang="en-US" sz="1100" b="0" i="1" dirty="0" smtClean="0">
                            <a:solidFill>
                              <a:schemeClr val="tx1"/>
                            </a:solidFill>
                            <a:latin typeface="Cambria Math" panose="02040503050406030204" pitchFamily="18" charset="0"/>
                            <a:ea typeface="Cambria Math" panose="02040503050406030204" pitchFamily="18" charset="0"/>
                          </a:rPr>
                          <m:t>′</m:t>
                        </m:r>
                      </m:sub>
                      <m:sup/>
                      <m:e>
                        <m:r>
                          <a:rPr lang="en-US" sz="1100" i="1" smtClean="0">
                            <a:solidFill>
                              <a:schemeClr val="tx1"/>
                            </a:solidFill>
                            <a:latin typeface="Cambria Math" panose="02040503050406030204" pitchFamily="18" charset="0"/>
                            <a:ea typeface="Cambria Math" panose="02040503050406030204" pitchFamily="18" charset="0"/>
                          </a:rPr>
                          <m:t>𝜋</m:t>
                        </m:r>
                        <m:r>
                          <a:rPr lang="en-US" sz="1100" b="0" i="1" smtClean="0">
                            <a:solidFill>
                              <a:schemeClr val="tx1"/>
                            </a:solidFill>
                            <a:latin typeface="Cambria Math" panose="02040503050406030204" pitchFamily="18" charset="0"/>
                            <a:ea typeface="Cambria Math" panose="02040503050406030204" pitchFamily="18" charset="0"/>
                          </a:rPr>
                          <m:t>(</m:t>
                        </m:r>
                        <m:sSup>
                          <m:sSupPr>
                            <m:ctrlPr>
                              <a:rPr lang="en-US" sz="1100" b="0" i="1" smtClean="0">
                                <a:solidFill>
                                  <a:schemeClr val="tx1"/>
                                </a:solidFill>
                                <a:latin typeface="Cambria Math" panose="02040503050406030204" pitchFamily="18" charset="0"/>
                                <a:ea typeface="Cambria Math" panose="02040503050406030204" pitchFamily="18" charset="0"/>
                              </a:rPr>
                            </m:ctrlPr>
                          </m:sSupPr>
                          <m:e>
                            <m:r>
                              <a:rPr lang="en-US" sz="1100" b="0" i="1" smtClean="0">
                                <a:solidFill>
                                  <a:schemeClr val="tx1"/>
                                </a:solidFill>
                                <a:latin typeface="Cambria Math" panose="02040503050406030204" pitchFamily="18" charset="0"/>
                                <a:ea typeface="Cambria Math" panose="02040503050406030204" pitchFamily="18" charset="0"/>
                              </a:rPr>
                              <m:t>𝑎</m:t>
                            </m:r>
                          </m:e>
                          <m:sup>
                            <m:r>
                              <a:rPr lang="en-US" sz="1100" b="0" i="1" smtClean="0">
                                <a:solidFill>
                                  <a:schemeClr val="tx1"/>
                                </a:solidFill>
                                <a:latin typeface="Cambria Math" panose="02040503050406030204" pitchFamily="18" charset="0"/>
                                <a:ea typeface="Cambria Math" panose="02040503050406030204" pitchFamily="18" charset="0"/>
                              </a:rPr>
                              <m:t>′</m:t>
                            </m:r>
                          </m:sup>
                        </m:sSup>
                        <m:r>
                          <a:rPr lang="en-US" sz="1100" b="0" i="1" smtClean="0">
                            <a:solidFill>
                              <a:schemeClr val="tx1"/>
                            </a:solidFill>
                            <a:latin typeface="Cambria Math" panose="02040503050406030204" pitchFamily="18" charset="0"/>
                            <a:ea typeface="Cambria Math" panose="02040503050406030204" pitchFamily="18" charset="0"/>
                          </a:rPr>
                          <m:t>|</m:t>
                        </m:r>
                        <m:sSub>
                          <m:sSubPr>
                            <m:ctrlPr>
                              <a:rPr lang="en-US" sz="1100" b="0" i="1" smtClean="0">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𝑠</m:t>
                            </m:r>
                          </m:e>
                          <m:sub>
                            <m:r>
                              <a:rPr lang="en-US" sz="1100" b="0" i="1" smtClean="0">
                                <a:solidFill>
                                  <a:schemeClr val="tx1"/>
                                </a:solidFill>
                                <a:latin typeface="Cambria Math" panose="02040503050406030204" pitchFamily="18" charset="0"/>
                                <a:ea typeface="Cambria Math" panose="02040503050406030204" pitchFamily="18" charset="0"/>
                              </a:rPr>
                              <m:t>𝑡</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1</m:t>
                            </m:r>
                          </m:sub>
                        </m:sSub>
                        <m:r>
                          <a:rPr lang="en-US" sz="1100" b="0" i="1" smtClean="0">
                            <a:solidFill>
                              <a:schemeClr val="tx1"/>
                            </a:solidFill>
                            <a:latin typeface="Cambria Math" panose="02040503050406030204" pitchFamily="18" charset="0"/>
                            <a:ea typeface="Cambria Math" panose="02040503050406030204" pitchFamily="18" charset="0"/>
                          </a:rPr>
                          <m:t>)</m:t>
                        </m:r>
                      </m:e>
                    </m:nary>
                    <m:r>
                      <a:rPr lang="en-US" sz="1100" i="1">
                        <a:solidFill>
                          <a:schemeClr val="tx1"/>
                        </a:solidFill>
                        <a:latin typeface="Cambria Math" panose="02040503050406030204" pitchFamily="18" charset="0"/>
                        <a:ea typeface="Cambria Math" panose="02040503050406030204" pitchFamily="18" charset="0"/>
                      </a:rPr>
                      <m:t>𝑄</m:t>
                    </m:r>
                    <m:d>
                      <m:dPr>
                        <m:ctrlPr>
                          <a:rPr lang="en-US" sz="1100" i="1">
                            <a:solidFill>
                              <a:schemeClr val="tx1"/>
                            </a:solidFill>
                            <a:latin typeface="Cambria Math" panose="02040503050406030204" pitchFamily="18" charset="0"/>
                            <a:ea typeface="Cambria Math" panose="02040503050406030204" pitchFamily="18" charset="0"/>
                          </a:rPr>
                        </m:ctrlPr>
                      </m:dPr>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𝑠</m:t>
                            </m:r>
                          </m:e>
                          <m:sub>
                            <m:r>
                              <a:rPr lang="en-US" sz="1100" i="1">
                                <a:solidFill>
                                  <a:schemeClr val="tx1"/>
                                </a:solidFill>
                                <a:latin typeface="Cambria Math" panose="02040503050406030204" pitchFamily="18" charset="0"/>
                              </a:rPr>
                              <m:t>𝑡</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1</m:t>
                            </m:r>
                          </m:sub>
                        </m:sSub>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𝑎</m:t>
                        </m:r>
                        <m:r>
                          <a:rPr lang="en-US" sz="1100" i="1">
                            <a:solidFill>
                              <a:schemeClr val="tx1"/>
                            </a:solidFill>
                            <a:latin typeface="Cambria Math" panose="02040503050406030204" pitchFamily="18" charset="0"/>
                          </a:rPr>
                          <m:t>′</m:t>
                        </m:r>
                      </m:e>
                    </m:d>
                    <m:r>
                      <a:rPr lang="en-US" sz="900" i="1" dirty="0">
                        <a:solidFill>
                          <a:schemeClr val="tx1"/>
                        </a:solidFill>
                        <a:latin typeface="Cambria Math" panose="02040503050406030204" pitchFamily="18" charset="0"/>
                      </a:rPr>
                      <m:t>−</m:t>
                    </m:r>
                    <m:r>
                      <a:rPr lang="en-US" sz="900" b="0" i="1" dirty="0" smtClean="0">
                        <a:solidFill>
                          <a:schemeClr val="tx1"/>
                        </a:solidFill>
                        <a:latin typeface="Cambria Math" panose="02040503050406030204" pitchFamily="18" charset="0"/>
                      </a:rPr>
                      <m:t>𝑄</m:t>
                    </m:r>
                    <m:r>
                      <a:rPr lang="en-US" sz="900" i="1" dirty="0">
                        <a:solidFill>
                          <a:schemeClr val="tx1"/>
                        </a:solidFill>
                        <a:latin typeface="Cambria Math" panose="02040503050406030204" pitchFamily="18" charset="0"/>
                      </a:rPr>
                      <m:t>(</m:t>
                    </m:r>
                    <m:sSub>
                      <m:sSubPr>
                        <m:ctrlPr>
                          <a:rPr lang="en-US" sz="900" i="1" dirty="0">
                            <a:solidFill>
                              <a:schemeClr val="tx1"/>
                            </a:solidFill>
                            <a:latin typeface="Cambria Math" panose="02040503050406030204" pitchFamily="18" charset="0"/>
                          </a:rPr>
                        </m:ctrlPr>
                      </m:sSubPr>
                      <m:e>
                        <m:r>
                          <a:rPr lang="en-US" sz="900" b="0" i="1" dirty="0" smtClean="0">
                            <a:solidFill>
                              <a:schemeClr val="tx1"/>
                            </a:solidFill>
                            <a:latin typeface="Cambria Math" panose="02040503050406030204" pitchFamily="18" charset="0"/>
                          </a:rPr>
                          <m:t>𝑠</m:t>
                        </m:r>
                      </m:e>
                      <m:sub>
                        <m:r>
                          <a:rPr lang="en-US" sz="900" i="1" dirty="0">
                            <a:solidFill>
                              <a:schemeClr val="tx1"/>
                            </a:solidFill>
                            <a:latin typeface="Cambria Math" panose="02040503050406030204" pitchFamily="18" charset="0"/>
                          </a:rPr>
                          <m:t>𝑡</m:t>
                        </m:r>
                        <m:r>
                          <a:rPr lang="en-US" sz="900" b="0" i="1" dirty="0" smtClean="0">
                            <a:solidFill>
                              <a:schemeClr val="tx1"/>
                            </a:solidFill>
                            <a:latin typeface="Cambria Math" panose="02040503050406030204" pitchFamily="18" charset="0"/>
                          </a:rPr>
                          <m:t>,</m:t>
                        </m:r>
                      </m:sub>
                    </m:sSub>
                    <m:sSub>
                      <m:sSubPr>
                        <m:ctrlPr>
                          <a:rPr lang="en-US" sz="900" i="1">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𝑎</m:t>
                        </m:r>
                      </m:e>
                      <m:sub>
                        <m:r>
                          <a:rPr lang="en-US" sz="900" i="1">
                            <a:solidFill>
                              <a:schemeClr val="tx1"/>
                            </a:solidFill>
                            <a:latin typeface="Cambria Math" panose="02040503050406030204" pitchFamily="18" charset="0"/>
                          </a:rPr>
                          <m:t>𝑡</m:t>
                        </m:r>
                      </m:sub>
                    </m:sSub>
                    <m:r>
                      <a:rPr lang="en-US" sz="900" i="1" dirty="0">
                        <a:solidFill>
                          <a:schemeClr val="tx1"/>
                        </a:solidFill>
                        <a:latin typeface="Cambria Math" panose="02040503050406030204" pitchFamily="18" charset="0"/>
                      </a:rPr>
                      <m:t>)</m:t>
                    </m:r>
                    <m:r>
                      <a:rPr lang="en-US" sz="900" b="0" i="1" dirty="0" smtClean="0">
                        <a:solidFill>
                          <a:schemeClr val="tx1"/>
                        </a:solidFill>
                        <a:latin typeface="Cambria Math" panose="02040503050406030204" pitchFamily="18" charset="0"/>
                      </a:rPr>
                      <m:t>)</m:t>
                    </m:r>
                  </m:oMath>
                </a14:m>
                <a:endParaRPr lang="en-US" sz="11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4047414" y="1912491"/>
                <a:ext cx="4378960" cy="632327"/>
              </a:xfrm>
              <a:prstGeom prst="rect">
                <a:avLst/>
              </a:prstGeom>
              <a:blipFill rotWithShape="0">
                <a:blip r:embed="rId2"/>
                <a:stretch>
                  <a:fillRect t="-8571" b="-32381"/>
                </a:stretch>
              </a:blipFill>
            </p:spPr>
            <p:txBody>
              <a:bodyPr/>
              <a:lstStyle/>
              <a:p>
                <a:r>
                  <a:rPr lang="en-US">
                    <a:noFill/>
                  </a:rPr>
                  <a:t> </a:t>
                </a:r>
              </a:p>
            </p:txBody>
          </p:sp>
        </mc:Fallback>
      </mc:AlternateContent>
      <p:sp>
        <p:nvSpPr>
          <p:cNvPr id="10" name="Rectangle 9"/>
          <p:cNvSpPr/>
          <p:nvPr/>
        </p:nvSpPr>
        <p:spPr>
          <a:xfrm>
            <a:off x="10177150" y="3172727"/>
            <a:ext cx="1926666" cy="57016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Off-policy</a:t>
            </a:r>
          </a:p>
        </p:txBody>
      </p:sp>
      <p:sp>
        <p:nvSpPr>
          <p:cNvPr id="11" name="Rectangle 10"/>
          <p:cNvSpPr/>
          <p:nvPr/>
        </p:nvSpPr>
        <p:spPr>
          <a:xfrm>
            <a:off x="514273" y="3172727"/>
            <a:ext cx="2245360" cy="57016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On-policy</a:t>
            </a:r>
          </a:p>
        </p:txBody>
      </p:sp>
      <p:cxnSp>
        <p:nvCxnSpPr>
          <p:cNvPr id="15" name="Elbow Connector 14"/>
          <p:cNvCxnSpPr>
            <a:stCxn id="9" idx="2"/>
            <a:endCxn id="11" idx="0"/>
          </p:cNvCxnSpPr>
          <p:nvPr/>
        </p:nvCxnSpPr>
        <p:spPr>
          <a:xfrm rot="5400000">
            <a:off x="3622970" y="558802"/>
            <a:ext cx="627909" cy="4599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9" idx="2"/>
            <a:endCxn id="10" idx="0"/>
          </p:cNvCxnSpPr>
          <p:nvPr/>
        </p:nvCxnSpPr>
        <p:spPr>
          <a:xfrm rot="16200000" flipH="1">
            <a:off x="8374734" y="406977"/>
            <a:ext cx="627909" cy="49035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ight Arrow 21"/>
          <p:cNvSpPr/>
          <p:nvPr/>
        </p:nvSpPr>
        <p:spPr>
          <a:xfrm>
            <a:off x="2874866" y="3346049"/>
            <a:ext cx="467360" cy="22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Oval 22"/>
              <p:cNvSpPr/>
              <p:nvPr/>
            </p:nvSpPr>
            <p:spPr>
              <a:xfrm>
                <a:off x="3425113" y="3188101"/>
                <a:ext cx="1848447" cy="5394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900" i="1" smtClean="0">
                          <a:latin typeface="Cambria Math" panose="02040503050406030204" pitchFamily="18" charset="0"/>
                          <a:ea typeface="Cambria Math" panose="02040503050406030204" pitchFamily="18" charset="0"/>
                        </a:rPr>
                        <m:t>𝜋</m:t>
                      </m:r>
                      <m:r>
                        <a:rPr lang="en-US" sz="900" b="0" i="1" smtClean="0">
                          <a:latin typeface="Cambria Math" panose="02040503050406030204" pitchFamily="18" charset="0"/>
                          <a:ea typeface="Cambria Math" panose="02040503050406030204" pitchFamily="18" charset="0"/>
                        </a:rPr>
                        <m:t> </m:t>
                      </m:r>
                      <m:r>
                        <a:rPr lang="en-US" sz="900" b="0" i="1" smtClean="0">
                          <a:latin typeface="Cambria Math" panose="02040503050406030204" pitchFamily="18" charset="0"/>
                          <a:ea typeface="Cambria Math" panose="02040503050406030204" pitchFamily="18" charset="0"/>
                        </a:rPr>
                        <m:t>𝑏𝑒</m:t>
                      </m:r>
                      <m:r>
                        <a:rPr lang="en-US" sz="900" b="0" i="1" smtClean="0">
                          <a:latin typeface="Cambria Math" panose="02040503050406030204" pitchFamily="18" charset="0"/>
                          <a:ea typeface="Cambria Math" panose="02040503050406030204" pitchFamily="18" charset="0"/>
                        </a:rPr>
                        <m:t> </m:t>
                      </m:r>
                      <m:r>
                        <a:rPr lang="en-US" sz="900" b="0" i="1" smtClean="0">
                          <a:latin typeface="Cambria Math" panose="02040503050406030204" pitchFamily="18" charset="0"/>
                          <a:ea typeface="Cambria Math" panose="02040503050406030204" pitchFamily="18" charset="0"/>
                        </a:rPr>
                        <m:t>𝑏𝑒</m:t>
                      </m:r>
                      <m:r>
                        <a:rPr lang="en-US" sz="900" b="0" i="1" smtClean="0">
                          <a:latin typeface="Cambria Math" panose="02040503050406030204" pitchFamily="18" charset="0"/>
                          <a:ea typeface="Cambria Math" panose="02040503050406030204" pitchFamily="18" charset="0"/>
                        </a:rPr>
                        <m:t>h</m:t>
                      </m:r>
                      <m:r>
                        <a:rPr lang="en-US" sz="900" b="0" i="1" smtClean="0">
                          <a:latin typeface="Cambria Math" panose="02040503050406030204" pitchFamily="18" charset="0"/>
                          <a:ea typeface="Cambria Math" panose="02040503050406030204" pitchFamily="18" charset="0"/>
                        </a:rPr>
                        <m:t>𝑎𝑣𝑖𝑜𝑢𝑟</m:t>
                      </m:r>
                      <m:r>
                        <a:rPr lang="en-US" sz="900" b="0" i="1" smtClean="0">
                          <a:latin typeface="Cambria Math" panose="02040503050406030204" pitchFamily="18" charset="0"/>
                          <a:ea typeface="Cambria Math" panose="02040503050406030204" pitchFamily="18" charset="0"/>
                        </a:rPr>
                        <m:t> </m:t>
                      </m:r>
                      <m:r>
                        <a:rPr lang="en-US" sz="900" b="0" i="1" smtClean="0">
                          <a:latin typeface="Cambria Math" panose="02040503050406030204" pitchFamily="18" charset="0"/>
                          <a:ea typeface="Cambria Math" panose="02040503050406030204" pitchFamily="18" charset="0"/>
                        </a:rPr>
                        <m:t>𝑝𝑜𝑙𝑖𝑐𝑦</m:t>
                      </m:r>
                      <m:r>
                        <a:rPr lang="en-US" sz="900" b="0" i="1" smtClean="0">
                          <a:latin typeface="Cambria Math" panose="02040503050406030204" pitchFamily="18" charset="0"/>
                          <a:ea typeface="Cambria Math" panose="02040503050406030204" pitchFamily="18" charset="0"/>
                        </a:rPr>
                        <m:t> (</m:t>
                      </m:r>
                      <m:r>
                        <a:rPr lang="en-US" sz="900" b="0" i="1" smtClean="0">
                          <a:latin typeface="Cambria Math" panose="02040503050406030204" pitchFamily="18" charset="0"/>
                          <a:ea typeface="Cambria Math" panose="02040503050406030204" pitchFamily="18" charset="0"/>
                        </a:rPr>
                        <m:t>𝑏</m:t>
                      </m:r>
                      <m:r>
                        <a:rPr lang="en-US" sz="900" b="0" i="1" smtClean="0">
                          <a:latin typeface="Cambria Math" panose="02040503050406030204" pitchFamily="18" charset="0"/>
                          <a:ea typeface="Cambria Math" panose="02040503050406030204" pitchFamily="18" charset="0"/>
                        </a:rPr>
                        <m:t>) </m:t>
                      </m:r>
                      <m:r>
                        <a:rPr lang="en-US" sz="900" b="0" i="1" smtClean="0">
                          <a:latin typeface="Cambria Math" panose="02040503050406030204" pitchFamily="18" charset="0"/>
                          <a:ea typeface="Cambria Math" panose="02040503050406030204" pitchFamily="18" charset="0"/>
                        </a:rPr>
                        <m:t>𝑙𝑖𝑘𝑒</m:t>
                      </m:r>
                      <m:r>
                        <a:rPr lang="en-US" sz="900" b="0" i="1" smtClean="0">
                          <a:latin typeface="Cambria Math" panose="02040503050406030204" pitchFamily="18" charset="0"/>
                          <a:ea typeface="Cambria Math" panose="02040503050406030204" pitchFamily="18" charset="0"/>
                        </a:rPr>
                        <m:t> </m:t>
                      </m:r>
                      <m:r>
                        <a:rPr lang="en-US" sz="900" b="0" i="1" smtClean="0">
                          <a:latin typeface="Cambria Math" panose="02040503050406030204" pitchFamily="18" charset="0"/>
                          <a:ea typeface="Cambria Math" panose="02040503050406030204" pitchFamily="18" charset="0"/>
                        </a:rPr>
                        <m:t>𝜀</m:t>
                      </m:r>
                      <m:r>
                        <a:rPr lang="en-US" sz="900" b="0" i="1" smtClean="0">
                          <a:latin typeface="Cambria Math" panose="02040503050406030204" pitchFamily="18" charset="0"/>
                          <a:ea typeface="Cambria Math" panose="02040503050406030204" pitchFamily="18" charset="0"/>
                        </a:rPr>
                        <m:t>−</m:t>
                      </m:r>
                      <m:r>
                        <a:rPr lang="en-US" sz="900" b="0" i="1" smtClean="0">
                          <a:latin typeface="Cambria Math" panose="02040503050406030204" pitchFamily="18" charset="0"/>
                          <a:ea typeface="Cambria Math" panose="02040503050406030204" pitchFamily="18" charset="0"/>
                        </a:rPr>
                        <m:t>𝑔𝑟𝑒𝑒𝑑𝑦</m:t>
                      </m:r>
                    </m:oMath>
                  </m:oMathPara>
                </a14:m>
                <a:endParaRPr lang="en-US" sz="900" dirty="0"/>
              </a:p>
            </p:txBody>
          </p:sp>
        </mc:Choice>
        <mc:Fallback xmlns="">
          <p:sp>
            <p:nvSpPr>
              <p:cNvPr id="23" name="Oval 22"/>
              <p:cNvSpPr>
                <a:spLocks noRot="1" noChangeAspect="1" noMove="1" noResize="1" noEditPoints="1" noAdjustHandles="1" noChangeArrowheads="1" noChangeShapeType="1" noTextEdit="1"/>
              </p:cNvSpPr>
              <p:nvPr/>
            </p:nvSpPr>
            <p:spPr>
              <a:xfrm>
                <a:off x="3425113" y="3188101"/>
                <a:ext cx="1848447" cy="539416"/>
              </a:xfrm>
              <a:prstGeom prst="ellipse">
                <a:avLst/>
              </a:prstGeom>
              <a:blipFill rotWithShape="0">
                <a:blip r:embed="rId3"/>
                <a:stretch>
                  <a:fillRect/>
                </a:stretch>
              </a:blipFill>
            </p:spPr>
            <p:txBody>
              <a:bodyPr/>
              <a:lstStyle/>
              <a:p>
                <a:r>
                  <a:rPr lang="en-US">
                    <a:noFill/>
                  </a:rPr>
                  <a:t> </a:t>
                </a:r>
              </a:p>
            </p:txBody>
          </p:sp>
        </mc:Fallback>
      </mc:AlternateContent>
      <p:sp>
        <p:nvSpPr>
          <p:cNvPr id="24" name="Down Arrow 23"/>
          <p:cNvSpPr/>
          <p:nvPr/>
        </p:nvSpPr>
        <p:spPr>
          <a:xfrm>
            <a:off x="1471853" y="3791283"/>
            <a:ext cx="330201" cy="5892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2927" y="4471813"/>
            <a:ext cx="2245360" cy="57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Update values with respect to behavior policy</a:t>
            </a:r>
          </a:p>
        </p:txBody>
      </p:sp>
      <mc:AlternateContent xmlns:mc="http://schemas.openxmlformats.org/markup-compatibility/2006" xmlns:a14="http://schemas.microsoft.com/office/drawing/2010/main">
        <mc:Choice Requires="a14">
          <p:sp>
            <p:nvSpPr>
              <p:cNvPr id="26" name="Rectangle 25"/>
              <p:cNvSpPr/>
              <p:nvPr/>
            </p:nvSpPr>
            <p:spPr>
              <a:xfrm>
                <a:off x="200508" y="5582507"/>
                <a:ext cx="4378960" cy="6323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100" b="0" i="1" smtClean="0">
                        <a:solidFill>
                          <a:schemeClr val="tx1"/>
                        </a:solidFill>
                        <a:latin typeface="Cambria Math" panose="02040503050406030204" pitchFamily="18" charset="0"/>
                      </a:rPr>
                      <m:t>𝑄</m:t>
                    </m:r>
                    <m:d>
                      <m:dPr>
                        <m:ctrlPr>
                          <a:rPr lang="en-US" sz="1100" i="1">
                            <a:solidFill>
                              <a:schemeClr val="tx1"/>
                            </a:solidFill>
                            <a:latin typeface="Cambria Math" panose="02040503050406030204" pitchFamily="18" charset="0"/>
                          </a:rPr>
                        </m:ctrlPr>
                      </m:dPr>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𝑠</m:t>
                            </m:r>
                          </m:e>
                          <m:sub>
                            <m:r>
                              <a:rPr lang="en-US" sz="1100" i="1">
                                <a:solidFill>
                                  <a:schemeClr val="tx1"/>
                                </a:solidFill>
                                <a:latin typeface="Cambria Math" panose="02040503050406030204" pitchFamily="18" charset="0"/>
                              </a:rPr>
                              <m:t>𝑡</m:t>
                            </m:r>
                          </m:sub>
                        </m:sSub>
                        <m:r>
                          <a:rPr lang="en-US" sz="1100" b="0" i="1" smtClean="0">
                            <a:solidFill>
                              <a:schemeClr val="tx1"/>
                            </a:solidFill>
                            <a:latin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𝑎</m:t>
                            </m:r>
                          </m:e>
                          <m:sub>
                            <m:r>
                              <a:rPr lang="en-US" sz="1100" i="1">
                                <a:solidFill>
                                  <a:schemeClr val="tx1"/>
                                </a:solidFill>
                                <a:latin typeface="Cambria Math" panose="02040503050406030204" pitchFamily="18" charset="0"/>
                              </a:rPr>
                              <m:t>𝑡</m:t>
                            </m:r>
                          </m:sub>
                        </m:sSub>
                      </m:e>
                    </m:d>
                    <m:r>
                      <a:rPr lang="en-US" sz="1100" i="1">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𝑄</m:t>
                    </m:r>
                    <m:d>
                      <m:dPr>
                        <m:ctrlPr>
                          <a:rPr lang="en-US" sz="1100" i="1">
                            <a:solidFill>
                              <a:schemeClr val="tx1"/>
                            </a:solidFill>
                            <a:latin typeface="Cambria Math" panose="02040503050406030204" pitchFamily="18" charset="0"/>
                            <a:ea typeface="Cambria Math" panose="02040503050406030204" pitchFamily="18" charset="0"/>
                          </a:rPr>
                        </m:ctrlPr>
                      </m:dPr>
                      <m:e>
                        <m:sSub>
                          <m:sSubPr>
                            <m:ctrlPr>
                              <a:rPr lang="en-US" sz="1100" i="1">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𝑠</m:t>
                            </m:r>
                          </m:e>
                          <m:sub>
                            <m:r>
                              <a:rPr lang="en-US" sz="1100" i="1">
                                <a:solidFill>
                                  <a:schemeClr val="tx1"/>
                                </a:solidFill>
                                <a:latin typeface="Cambria Math" panose="02040503050406030204" pitchFamily="18" charset="0"/>
                                <a:ea typeface="Cambria Math" panose="02040503050406030204" pitchFamily="18" charset="0"/>
                              </a:rPr>
                              <m:t>𝑡</m:t>
                            </m:r>
                          </m:sub>
                        </m:sSub>
                        <m:r>
                          <a:rPr lang="en-US" sz="1100" b="0" i="1" smtClean="0">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𝑎</m:t>
                            </m:r>
                          </m:e>
                          <m:sub>
                            <m:r>
                              <a:rPr lang="en-US" sz="1100" i="1">
                                <a:solidFill>
                                  <a:schemeClr val="tx1"/>
                                </a:solidFill>
                                <a:latin typeface="Cambria Math" panose="02040503050406030204" pitchFamily="18" charset="0"/>
                              </a:rPr>
                              <m:t>𝑡</m:t>
                            </m:r>
                          </m:sub>
                        </m:sSub>
                      </m:e>
                    </m:d>
                    <m:r>
                      <a:rPr lang="en-US" sz="1100" i="1">
                        <a:solidFill>
                          <a:schemeClr val="tx1"/>
                        </a:solidFill>
                        <a:latin typeface="Cambria Math" panose="02040503050406030204" pitchFamily="18" charset="0"/>
                        <a:ea typeface="Cambria Math" panose="02040503050406030204" pitchFamily="18" charset="0"/>
                      </a:rPr>
                      <m:t>+</m:t>
                    </m:r>
                    <m:r>
                      <a:rPr lang="en-US" sz="1100" i="1" smtClean="0">
                        <a:solidFill>
                          <a:schemeClr val="tx1"/>
                        </a:solidFill>
                        <a:latin typeface="Cambria Math" panose="02040503050406030204" pitchFamily="18" charset="0"/>
                        <a:ea typeface="Cambria Math" panose="02040503050406030204" pitchFamily="18" charset="0"/>
                      </a:rPr>
                      <m:t>𝛼</m:t>
                    </m:r>
                    <m:r>
                      <a:rPr lang="en-US" sz="1100" i="1" smtClean="0">
                        <a:solidFill>
                          <a:schemeClr val="tx1"/>
                        </a:solidFill>
                        <a:latin typeface="Cambria Math" panose="02040503050406030204" pitchFamily="18" charset="0"/>
                        <a:ea typeface="Cambria Math" panose="02040503050406030204" pitchFamily="18" charset="0"/>
                      </a:rPr>
                      <m:t> </m:t>
                    </m:r>
                  </m:oMath>
                </a14:m>
                <a:r>
                  <a:rPr lang="en-US" sz="1100" dirty="0">
                    <a:solidFill>
                      <a:schemeClr val="tx1"/>
                    </a:solidFill>
                  </a:rPr>
                  <a:t>(</a:t>
                </a:r>
                <a14:m>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𝑅</m:t>
                        </m:r>
                      </m:e>
                      <m:sub>
                        <m:r>
                          <a:rPr lang="en-US" sz="1100" i="1">
                            <a:solidFill>
                              <a:schemeClr val="tx1"/>
                            </a:solidFill>
                            <a:latin typeface="Cambria Math" panose="02040503050406030204" pitchFamily="18" charset="0"/>
                          </a:rPr>
                          <m:t>𝑡</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1</m:t>
                        </m:r>
                      </m:sub>
                    </m:sSub>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𝛾</m:t>
                    </m:r>
                    <m:nary>
                      <m:naryPr>
                        <m:chr m:val="∑"/>
                        <m:supHide m:val="on"/>
                        <m:ctrlPr>
                          <a:rPr lang="en-US" sz="1100" i="1" dirty="0" smtClean="0">
                            <a:solidFill>
                              <a:schemeClr val="tx1"/>
                            </a:solidFill>
                            <a:latin typeface="Cambria Math" panose="02040503050406030204" pitchFamily="18" charset="0"/>
                            <a:ea typeface="Cambria Math" panose="02040503050406030204" pitchFamily="18" charset="0"/>
                          </a:rPr>
                        </m:ctrlPr>
                      </m:naryPr>
                      <m:sub>
                        <m:r>
                          <m:rPr>
                            <m:brk m:alnAt="7"/>
                          </m:rPr>
                          <a:rPr lang="en-US" sz="1100" b="0" i="1" dirty="0" smtClean="0">
                            <a:solidFill>
                              <a:schemeClr val="tx1"/>
                            </a:solidFill>
                            <a:latin typeface="Cambria Math" panose="02040503050406030204" pitchFamily="18" charset="0"/>
                            <a:ea typeface="Cambria Math" panose="02040503050406030204" pitchFamily="18" charset="0"/>
                          </a:rPr>
                          <m:t>𝑎</m:t>
                        </m:r>
                        <m:r>
                          <a:rPr lang="en-US" sz="1100" b="0" i="1" dirty="0" smtClean="0">
                            <a:solidFill>
                              <a:schemeClr val="tx1"/>
                            </a:solidFill>
                            <a:latin typeface="Cambria Math" panose="02040503050406030204" pitchFamily="18" charset="0"/>
                            <a:ea typeface="Cambria Math" panose="02040503050406030204" pitchFamily="18" charset="0"/>
                          </a:rPr>
                          <m:t>′</m:t>
                        </m:r>
                      </m:sub>
                      <m:sup/>
                      <m:e>
                        <m:r>
                          <a:rPr lang="en-US" sz="1100" i="1" smtClean="0">
                            <a:solidFill>
                              <a:schemeClr val="tx1"/>
                            </a:solidFill>
                            <a:latin typeface="Cambria Math" panose="02040503050406030204" pitchFamily="18" charset="0"/>
                            <a:ea typeface="Cambria Math" panose="02040503050406030204" pitchFamily="18" charset="0"/>
                          </a:rPr>
                          <m:t>𝜋</m:t>
                        </m:r>
                        <m:r>
                          <a:rPr lang="en-US" sz="1100" b="0" i="1" smtClean="0">
                            <a:solidFill>
                              <a:schemeClr val="tx1"/>
                            </a:solidFill>
                            <a:latin typeface="Cambria Math" panose="02040503050406030204" pitchFamily="18" charset="0"/>
                            <a:ea typeface="Cambria Math" panose="02040503050406030204" pitchFamily="18" charset="0"/>
                          </a:rPr>
                          <m:t>(</m:t>
                        </m:r>
                        <m:sSup>
                          <m:sSupPr>
                            <m:ctrlPr>
                              <a:rPr lang="en-US" sz="1100" b="0" i="1" smtClean="0">
                                <a:solidFill>
                                  <a:schemeClr val="tx1"/>
                                </a:solidFill>
                                <a:latin typeface="Cambria Math" panose="02040503050406030204" pitchFamily="18" charset="0"/>
                                <a:ea typeface="Cambria Math" panose="02040503050406030204" pitchFamily="18" charset="0"/>
                              </a:rPr>
                            </m:ctrlPr>
                          </m:sSupPr>
                          <m:e>
                            <m:r>
                              <a:rPr lang="en-US" sz="1100" b="0" i="1" smtClean="0">
                                <a:solidFill>
                                  <a:schemeClr val="tx1"/>
                                </a:solidFill>
                                <a:latin typeface="Cambria Math" panose="02040503050406030204" pitchFamily="18" charset="0"/>
                                <a:ea typeface="Cambria Math" panose="02040503050406030204" pitchFamily="18" charset="0"/>
                              </a:rPr>
                              <m:t>𝑎</m:t>
                            </m:r>
                          </m:e>
                          <m:sup>
                            <m:r>
                              <a:rPr lang="en-US" sz="1100" b="0" i="1" smtClean="0">
                                <a:solidFill>
                                  <a:schemeClr val="tx1"/>
                                </a:solidFill>
                                <a:latin typeface="Cambria Math" panose="02040503050406030204" pitchFamily="18" charset="0"/>
                                <a:ea typeface="Cambria Math" panose="02040503050406030204" pitchFamily="18" charset="0"/>
                              </a:rPr>
                              <m:t>′</m:t>
                            </m:r>
                          </m:sup>
                        </m:sSup>
                        <m:r>
                          <a:rPr lang="en-US" sz="1100" b="0" i="1" smtClean="0">
                            <a:solidFill>
                              <a:schemeClr val="tx1"/>
                            </a:solidFill>
                            <a:latin typeface="Cambria Math" panose="02040503050406030204" pitchFamily="18" charset="0"/>
                            <a:ea typeface="Cambria Math" panose="02040503050406030204" pitchFamily="18" charset="0"/>
                          </a:rPr>
                          <m:t>|</m:t>
                        </m:r>
                        <m:sSub>
                          <m:sSubPr>
                            <m:ctrlPr>
                              <a:rPr lang="en-US" sz="1100" b="0" i="1" smtClean="0">
                                <a:solidFill>
                                  <a:schemeClr val="tx1"/>
                                </a:solidFill>
                                <a:latin typeface="Cambria Math" panose="02040503050406030204" pitchFamily="18" charset="0"/>
                                <a:ea typeface="Cambria Math" panose="02040503050406030204" pitchFamily="18" charset="0"/>
                              </a:rPr>
                            </m:ctrlPr>
                          </m:sSubPr>
                          <m:e>
                            <m:r>
                              <a:rPr lang="en-US" sz="1100" b="0" i="1" smtClean="0">
                                <a:solidFill>
                                  <a:schemeClr val="tx1"/>
                                </a:solidFill>
                                <a:latin typeface="Cambria Math" panose="02040503050406030204" pitchFamily="18" charset="0"/>
                                <a:ea typeface="Cambria Math" panose="02040503050406030204" pitchFamily="18" charset="0"/>
                              </a:rPr>
                              <m:t>𝑠</m:t>
                            </m:r>
                          </m:e>
                          <m:sub>
                            <m:r>
                              <a:rPr lang="en-US" sz="1100" b="0" i="1" smtClean="0">
                                <a:solidFill>
                                  <a:schemeClr val="tx1"/>
                                </a:solidFill>
                                <a:latin typeface="Cambria Math" panose="02040503050406030204" pitchFamily="18" charset="0"/>
                                <a:ea typeface="Cambria Math" panose="02040503050406030204" pitchFamily="18" charset="0"/>
                              </a:rPr>
                              <m:t>𝑡</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1</m:t>
                            </m:r>
                          </m:sub>
                        </m:sSub>
                        <m:r>
                          <a:rPr lang="en-US" sz="1100" b="0" i="1" smtClean="0">
                            <a:solidFill>
                              <a:schemeClr val="tx1"/>
                            </a:solidFill>
                            <a:latin typeface="Cambria Math" panose="02040503050406030204" pitchFamily="18" charset="0"/>
                            <a:ea typeface="Cambria Math" panose="02040503050406030204" pitchFamily="18" charset="0"/>
                          </a:rPr>
                          <m:t>)</m:t>
                        </m:r>
                      </m:e>
                    </m:nary>
                    <m:r>
                      <a:rPr lang="en-US" sz="1100" i="1">
                        <a:solidFill>
                          <a:schemeClr val="tx1"/>
                        </a:solidFill>
                        <a:latin typeface="Cambria Math" panose="02040503050406030204" pitchFamily="18" charset="0"/>
                        <a:ea typeface="Cambria Math" panose="02040503050406030204" pitchFamily="18" charset="0"/>
                      </a:rPr>
                      <m:t>𝑄</m:t>
                    </m:r>
                    <m:d>
                      <m:dPr>
                        <m:ctrlPr>
                          <a:rPr lang="en-US" sz="1100" i="1">
                            <a:solidFill>
                              <a:schemeClr val="tx1"/>
                            </a:solidFill>
                            <a:latin typeface="Cambria Math" panose="02040503050406030204" pitchFamily="18" charset="0"/>
                            <a:ea typeface="Cambria Math" panose="02040503050406030204" pitchFamily="18" charset="0"/>
                          </a:rPr>
                        </m:ctrlPr>
                      </m:dPr>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𝑠</m:t>
                            </m:r>
                          </m:e>
                          <m:sub>
                            <m:r>
                              <a:rPr lang="en-US" sz="1100" i="1">
                                <a:solidFill>
                                  <a:schemeClr val="tx1"/>
                                </a:solidFill>
                                <a:latin typeface="Cambria Math" panose="02040503050406030204" pitchFamily="18" charset="0"/>
                              </a:rPr>
                              <m:t>𝑡</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1</m:t>
                            </m:r>
                          </m:sub>
                        </m:sSub>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𝑎</m:t>
                        </m:r>
                        <m:r>
                          <a:rPr lang="en-US" sz="1100" i="1">
                            <a:solidFill>
                              <a:schemeClr val="tx1"/>
                            </a:solidFill>
                            <a:latin typeface="Cambria Math" panose="02040503050406030204" pitchFamily="18" charset="0"/>
                          </a:rPr>
                          <m:t>′</m:t>
                        </m:r>
                      </m:e>
                    </m:d>
                    <m:r>
                      <a:rPr lang="en-US" sz="900" i="1" dirty="0">
                        <a:solidFill>
                          <a:schemeClr val="tx1"/>
                        </a:solidFill>
                        <a:latin typeface="Cambria Math" panose="02040503050406030204" pitchFamily="18" charset="0"/>
                      </a:rPr>
                      <m:t>−</m:t>
                    </m:r>
                    <m:r>
                      <a:rPr lang="en-US" sz="900" b="0" i="1" dirty="0" smtClean="0">
                        <a:solidFill>
                          <a:schemeClr val="tx1"/>
                        </a:solidFill>
                        <a:latin typeface="Cambria Math" panose="02040503050406030204" pitchFamily="18" charset="0"/>
                      </a:rPr>
                      <m:t>𝑄</m:t>
                    </m:r>
                    <m:r>
                      <a:rPr lang="en-US" sz="900" i="1" dirty="0">
                        <a:solidFill>
                          <a:schemeClr val="tx1"/>
                        </a:solidFill>
                        <a:latin typeface="Cambria Math" panose="02040503050406030204" pitchFamily="18" charset="0"/>
                      </a:rPr>
                      <m:t>(</m:t>
                    </m:r>
                    <m:sSub>
                      <m:sSubPr>
                        <m:ctrlPr>
                          <a:rPr lang="en-US" sz="900" i="1" dirty="0">
                            <a:solidFill>
                              <a:schemeClr val="tx1"/>
                            </a:solidFill>
                            <a:latin typeface="Cambria Math" panose="02040503050406030204" pitchFamily="18" charset="0"/>
                          </a:rPr>
                        </m:ctrlPr>
                      </m:sSubPr>
                      <m:e>
                        <m:r>
                          <a:rPr lang="en-US" sz="900" b="0" i="1" dirty="0" smtClean="0">
                            <a:solidFill>
                              <a:schemeClr val="tx1"/>
                            </a:solidFill>
                            <a:latin typeface="Cambria Math" panose="02040503050406030204" pitchFamily="18" charset="0"/>
                          </a:rPr>
                          <m:t>𝑠</m:t>
                        </m:r>
                      </m:e>
                      <m:sub>
                        <m:r>
                          <a:rPr lang="en-US" sz="900" i="1" dirty="0">
                            <a:solidFill>
                              <a:schemeClr val="tx1"/>
                            </a:solidFill>
                            <a:latin typeface="Cambria Math" panose="02040503050406030204" pitchFamily="18" charset="0"/>
                          </a:rPr>
                          <m:t>𝑡</m:t>
                        </m:r>
                        <m:r>
                          <a:rPr lang="en-US" sz="900" b="0" i="1" dirty="0" smtClean="0">
                            <a:solidFill>
                              <a:schemeClr val="tx1"/>
                            </a:solidFill>
                            <a:latin typeface="Cambria Math" panose="02040503050406030204" pitchFamily="18" charset="0"/>
                          </a:rPr>
                          <m:t>,</m:t>
                        </m:r>
                      </m:sub>
                    </m:sSub>
                    <m:sSub>
                      <m:sSubPr>
                        <m:ctrlPr>
                          <a:rPr lang="en-US" sz="900" i="1">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𝑎</m:t>
                        </m:r>
                      </m:e>
                      <m:sub>
                        <m:r>
                          <a:rPr lang="en-US" sz="900" i="1">
                            <a:solidFill>
                              <a:schemeClr val="tx1"/>
                            </a:solidFill>
                            <a:latin typeface="Cambria Math" panose="02040503050406030204" pitchFamily="18" charset="0"/>
                          </a:rPr>
                          <m:t>𝑡</m:t>
                        </m:r>
                      </m:sub>
                    </m:sSub>
                    <m:r>
                      <a:rPr lang="en-US" sz="900" i="1" dirty="0">
                        <a:solidFill>
                          <a:schemeClr val="tx1"/>
                        </a:solidFill>
                        <a:latin typeface="Cambria Math" panose="02040503050406030204" pitchFamily="18" charset="0"/>
                      </a:rPr>
                      <m:t>)</m:t>
                    </m:r>
                    <m:r>
                      <a:rPr lang="en-US" sz="900" b="0" i="1" dirty="0" smtClean="0">
                        <a:solidFill>
                          <a:schemeClr val="tx1"/>
                        </a:solidFill>
                        <a:latin typeface="Cambria Math" panose="02040503050406030204" pitchFamily="18" charset="0"/>
                      </a:rPr>
                      <m:t>)</m:t>
                    </m:r>
                  </m:oMath>
                </a14:m>
                <a:endParaRPr lang="en-US" sz="1100" dirty="0">
                  <a:solidFill>
                    <a:schemeClr val="tx1"/>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200508" y="5582507"/>
                <a:ext cx="4378960" cy="632327"/>
              </a:xfrm>
              <a:prstGeom prst="rect">
                <a:avLst/>
              </a:prstGeom>
              <a:blipFill rotWithShape="0">
                <a:blip r:embed="rId4"/>
                <a:stretch>
                  <a:fillRect t="-8571" b="-32381"/>
                </a:stretch>
              </a:blipFill>
            </p:spPr>
            <p:txBody>
              <a:bodyPr/>
              <a:lstStyle/>
              <a:p>
                <a:r>
                  <a:rPr lang="en-US">
                    <a:noFill/>
                  </a:rPr>
                  <a:t> </a:t>
                </a:r>
              </a:p>
            </p:txBody>
          </p:sp>
        </mc:Fallback>
      </mc:AlternateContent>
      <p:sp>
        <p:nvSpPr>
          <p:cNvPr id="27" name="Down Arrow 26"/>
          <p:cNvSpPr/>
          <p:nvPr/>
        </p:nvSpPr>
        <p:spPr>
          <a:xfrm>
            <a:off x="1513685" y="5155354"/>
            <a:ext cx="241301" cy="283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2874866" y="4575615"/>
            <a:ext cx="46736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Oval 28"/>
              <p:cNvSpPr/>
              <p:nvPr/>
            </p:nvSpPr>
            <p:spPr>
              <a:xfrm>
                <a:off x="3426979" y="4449819"/>
                <a:ext cx="1429502" cy="55639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𝜋</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𝑏</m:t>
                      </m:r>
                      <m:r>
                        <a:rPr lang="en-US" sz="1050" b="0" i="1" smtClean="0">
                          <a:latin typeface="Cambria Math" panose="02040503050406030204" pitchFamily="18" charset="0"/>
                          <a:ea typeface="Cambria Math" panose="02040503050406030204" pitchFamily="18" charset="0"/>
                        </a:rPr>
                        <m:t>  ∀</m:t>
                      </m:r>
                      <m:r>
                        <a:rPr lang="en-US" sz="1050" b="0" i="1" smtClean="0">
                          <a:latin typeface="Cambria Math" panose="02040503050406030204" pitchFamily="18" charset="0"/>
                          <a:ea typeface="Cambria Math" panose="02040503050406030204" pitchFamily="18" charset="0"/>
                        </a:rPr>
                        <m:t>𝑎</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𝐴</m:t>
                      </m:r>
                    </m:oMath>
                  </m:oMathPara>
                </a14:m>
                <a:endParaRPr lang="en-US" sz="1050" dirty="0"/>
              </a:p>
            </p:txBody>
          </p:sp>
        </mc:Choice>
        <mc:Fallback xmlns="">
          <p:sp>
            <p:nvSpPr>
              <p:cNvPr id="29" name="Oval 28"/>
              <p:cNvSpPr>
                <a:spLocks noRot="1" noChangeAspect="1" noMove="1" noResize="1" noEditPoints="1" noAdjustHandles="1" noChangeArrowheads="1" noChangeShapeType="1" noTextEdit="1"/>
              </p:cNvSpPr>
              <p:nvPr/>
            </p:nvSpPr>
            <p:spPr>
              <a:xfrm>
                <a:off x="3426979" y="4449819"/>
                <a:ext cx="1429502" cy="556392"/>
              </a:xfrm>
              <a:prstGeom prst="ellipse">
                <a:avLst/>
              </a:prstGeom>
              <a:blipFill rotWithShape="0">
                <a:blip r:embed="rId5"/>
                <a:stretch>
                  <a:fillRect/>
                </a:stretch>
              </a:blipFill>
            </p:spPr>
            <p:txBody>
              <a:bodyPr/>
              <a:lstStyle/>
              <a:p>
                <a:r>
                  <a:rPr lang="en-US">
                    <a:noFill/>
                  </a:rPr>
                  <a:t> </a:t>
                </a:r>
              </a:p>
            </p:txBody>
          </p:sp>
        </mc:Fallback>
      </mc:AlternateContent>
      <p:sp>
        <p:nvSpPr>
          <p:cNvPr id="32" name="Right Arrow 31"/>
          <p:cNvSpPr/>
          <p:nvPr/>
        </p:nvSpPr>
        <p:spPr>
          <a:xfrm rot="10800000">
            <a:off x="8874552" y="3309281"/>
            <a:ext cx="1212774" cy="375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Oval 32"/>
              <p:cNvSpPr/>
              <p:nvPr/>
            </p:nvSpPr>
            <p:spPr>
              <a:xfrm>
                <a:off x="6756284" y="3196934"/>
                <a:ext cx="1869671" cy="5924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𝑔𝑟𝑒𝑒𝑑𝑦</m:t>
                      </m:r>
                    </m:oMath>
                  </m:oMathPara>
                </a14:m>
                <a:endParaRPr lang="en-US" dirty="0"/>
              </a:p>
            </p:txBody>
          </p:sp>
        </mc:Choice>
        <mc:Fallback xmlns="">
          <p:sp>
            <p:nvSpPr>
              <p:cNvPr id="33" name="Oval 32"/>
              <p:cNvSpPr>
                <a:spLocks noRot="1" noChangeAspect="1" noMove="1" noResize="1" noEditPoints="1" noAdjustHandles="1" noChangeArrowheads="1" noChangeShapeType="1" noTextEdit="1"/>
              </p:cNvSpPr>
              <p:nvPr/>
            </p:nvSpPr>
            <p:spPr>
              <a:xfrm>
                <a:off x="6756284" y="3196934"/>
                <a:ext cx="1869671" cy="592421"/>
              </a:xfrm>
              <a:prstGeom prst="ellipse">
                <a:avLst/>
              </a:prstGeom>
              <a:blipFill rotWithShape="0">
                <a:blip r:embed="rId6"/>
                <a:stretch>
                  <a:fillRect/>
                </a:stretch>
              </a:blipFill>
            </p:spPr>
            <p:txBody>
              <a:bodyPr/>
              <a:lstStyle/>
              <a:p>
                <a:r>
                  <a:rPr lang="en-US">
                    <a:noFill/>
                  </a:rPr>
                  <a:t> </a:t>
                </a:r>
              </a:p>
            </p:txBody>
          </p:sp>
        </mc:Fallback>
      </mc:AlternateContent>
      <p:sp>
        <p:nvSpPr>
          <p:cNvPr id="34" name="Right Arrow 33"/>
          <p:cNvSpPr/>
          <p:nvPr/>
        </p:nvSpPr>
        <p:spPr>
          <a:xfrm>
            <a:off x="6816090" y="627357"/>
            <a:ext cx="861059" cy="459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868920" y="383386"/>
            <a:ext cx="2387600" cy="9604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Expected – SARSA is generalized case of Q-learning if we think that as a off-policy learning </a:t>
            </a:r>
          </a:p>
        </p:txBody>
      </p:sp>
      <p:sp>
        <p:nvSpPr>
          <p:cNvPr id="36" name="Left Brace 35"/>
          <p:cNvSpPr/>
          <p:nvPr/>
        </p:nvSpPr>
        <p:spPr>
          <a:xfrm rot="5400000">
            <a:off x="6123267" y="-4147289"/>
            <a:ext cx="528320" cy="113043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Down Arrow 37"/>
          <p:cNvSpPr/>
          <p:nvPr/>
        </p:nvSpPr>
        <p:spPr>
          <a:xfrm>
            <a:off x="7536829" y="3890746"/>
            <a:ext cx="315220" cy="4213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533618" y="4368730"/>
            <a:ext cx="2315005" cy="499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Probability of max action is 1 and others are 0</a:t>
            </a:r>
          </a:p>
        </p:txBody>
      </p:sp>
      <p:sp>
        <p:nvSpPr>
          <p:cNvPr id="43" name="Down Arrow 42"/>
          <p:cNvSpPr/>
          <p:nvPr/>
        </p:nvSpPr>
        <p:spPr>
          <a:xfrm>
            <a:off x="7553701" y="4959820"/>
            <a:ext cx="315219" cy="4302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Oval 43"/>
              <p:cNvSpPr/>
              <p:nvPr/>
            </p:nvSpPr>
            <p:spPr>
              <a:xfrm>
                <a:off x="6584287" y="5467207"/>
                <a:ext cx="2254046" cy="50674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𝜋</m:t>
                      </m:r>
                      <m:r>
                        <a:rPr lang="en-US" sz="1050" b="0" i="1" smtClean="0">
                          <a:latin typeface="Cambria Math" panose="02040503050406030204" pitchFamily="18" charset="0"/>
                          <a:ea typeface="Cambria Math" panose="02040503050406030204" pitchFamily="18" charset="0"/>
                        </a:rPr>
                        <m:t>(</m:t>
                      </m:r>
                      <m:sSup>
                        <m:sSupPr>
                          <m:ctrlPr>
                            <a:rPr lang="en-US" sz="1050" b="0" i="1" smtClean="0">
                              <a:latin typeface="Cambria Math" panose="02040503050406030204" pitchFamily="18" charset="0"/>
                              <a:ea typeface="Cambria Math" panose="02040503050406030204" pitchFamily="18" charset="0"/>
                            </a:rPr>
                          </m:ctrlPr>
                        </m:sSupPr>
                        <m:e>
                          <m:r>
                            <a:rPr lang="en-US" sz="1050" b="0" i="1" smtClean="0">
                              <a:latin typeface="Cambria Math" panose="02040503050406030204" pitchFamily="18" charset="0"/>
                              <a:ea typeface="Cambria Math" panose="02040503050406030204" pitchFamily="18" charset="0"/>
                            </a:rPr>
                            <m:t>𝑎</m:t>
                          </m:r>
                        </m:e>
                        <m:sup>
                          <m:r>
                            <a:rPr lang="en-US" sz="1050" b="0" i="1" smtClean="0">
                              <a:latin typeface="Cambria Math" panose="02040503050406030204" pitchFamily="18" charset="0"/>
                              <a:ea typeface="Cambria Math" panose="02040503050406030204" pitchFamily="18" charset="0"/>
                            </a:rPr>
                            <m:t>′</m:t>
                          </m:r>
                        </m:sup>
                      </m:sSup>
                      <m:r>
                        <a:rPr lang="en-US" sz="1050" b="0" i="1" smtClean="0">
                          <a:latin typeface="Cambria Math" panose="02040503050406030204" pitchFamily="18" charset="0"/>
                          <a:ea typeface="Cambria Math" panose="02040503050406030204" pitchFamily="18" charset="0"/>
                        </a:rPr>
                        <m:t>|</m:t>
                      </m:r>
                      <m:sSub>
                        <m:sSubPr>
                          <m:ctrlPr>
                            <a:rPr lang="en-US" sz="1050" b="0" i="1" smtClean="0">
                              <a:latin typeface="Cambria Math" panose="02040503050406030204" pitchFamily="18" charset="0"/>
                              <a:ea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𝑠</m:t>
                          </m:r>
                        </m:e>
                        <m:sub>
                          <m:r>
                            <a:rPr lang="en-US" sz="1050" b="0" i="1" smtClean="0">
                              <a:latin typeface="Cambria Math" panose="02040503050406030204" pitchFamily="18" charset="0"/>
                              <a:ea typeface="Cambria Math" panose="02040503050406030204" pitchFamily="18" charset="0"/>
                            </a:rPr>
                            <m:t>𝑡</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1</m:t>
                          </m:r>
                        </m:sub>
                      </m:sSub>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𝑏</m:t>
                      </m:r>
                      <m:r>
                        <a:rPr lang="en-US" sz="1050" b="0" i="1" smtClean="0">
                          <a:latin typeface="Cambria Math" panose="02040503050406030204" pitchFamily="18" charset="0"/>
                          <a:ea typeface="Cambria Math" panose="02040503050406030204" pitchFamily="18" charset="0"/>
                        </a:rPr>
                        <m:t>(</m:t>
                      </m:r>
                      <m:sSup>
                        <m:sSupPr>
                          <m:ctrlPr>
                            <a:rPr lang="en-US" sz="1050" b="0" i="1" smtClean="0">
                              <a:latin typeface="Cambria Math" panose="02040503050406030204" pitchFamily="18" charset="0"/>
                              <a:ea typeface="Cambria Math" panose="02040503050406030204" pitchFamily="18" charset="0"/>
                            </a:rPr>
                          </m:ctrlPr>
                        </m:sSupPr>
                        <m:e>
                          <m:r>
                            <a:rPr lang="en-US" sz="1050" b="0" i="1" smtClean="0">
                              <a:latin typeface="Cambria Math" panose="02040503050406030204" pitchFamily="18" charset="0"/>
                              <a:ea typeface="Cambria Math" panose="02040503050406030204" pitchFamily="18" charset="0"/>
                            </a:rPr>
                            <m:t>𝑎</m:t>
                          </m:r>
                        </m:e>
                        <m:sup>
                          <m:r>
                            <a:rPr lang="en-US" sz="1050" b="0" i="1" smtClean="0">
                              <a:latin typeface="Cambria Math" panose="02040503050406030204" pitchFamily="18" charset="0"/>
                              <a:ea typeface="Cambria Math" panose="02040503050406030204" pitchFamily="18" charset="0"/>
                            </a:rPr>
                            <m:t>′</m:t>
                          </m:r>
                        </m:sup>
                      </m:sSup>
                      <m:r>
                        <a:rPr lang="en-US" sz="1050" b="0" i="1" smtClean="0">
                          <a:latin typeface="Cambria Math" panose="02040503050406030204" pitchFamily="18" charset="0"/>
                          <a:ea typeface="Cambria Math" panose="02040503050406030204" pitchFamily="18" charset="0"/>
                        </a:rPr>
                        <m:t>|</m:t>
                      </m:r>
                      <m:sSub>
                        <m:sSubPr>
                          <m:ctrlPr>
                            <a:rPr lang="en-US" sz="1050" b="0" i="1" smtClean="0">
                              <a:latin typeface="Cambria Math" panose="02040503050406030204" pitchFamily="18" charset="0"/>
                              <a:ea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𝑠</m:t>
                          </m:r>
                        </m:e>
                        <m:sub>
                          <m:r>
                            <a:rPr lang="en-US" sz="1050" b="0" i="1" smtClean="0">
                              <a:latin typeface="Cambria Math" panose="02040503050406030204" pitchFamily="18" charset="0"/>
                              <a:ea typeface="Cambria Math" panose="02040503050406030204" pitchFamily="18" charset="0"/>
                            </a:rPr>
                            <m:t>𝑡</m:t>
                          </m:r>
                          <m:r>
                            <a:rPr lang="en-US" sz="1050" b="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1</m:t>
                          </m:r>
                        </m:sub>
                      </m:sSub>
                      <m:r>
                        <a:rPr lang="en-US" sz="1050" b="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44" name="Oval 43"/>
              <p:cNvSpPr>
                <a:spLocks noRot="1" noChangeAspect="1" noMove="1" noResize="1" noEditPoints="1" noAdjustHandles="1" noChangeArrowheads="1" noChangeShapeType="1" noTextEdit="1"/>
              </p:cNvSpPr>
              <p:nvPr/>
            </p:nvSpPr>
            <p:spPr>
              <a:xfrm>
                <a:off x="6584287" y="5467207"/>
                <a:ext cx="2254046" cy="506743"/>
              </a:xfrm>
              <a:prstGeom prst="ellipse">
                <a:avLst/>
              </a:prstGeom>
              <a:blipFill rotWithShape="0">
                <a:blip r:embed="rId7"/>
                <a:stretch>
                  <a:fillRect/>
                </a:stretch>
              </a:blipFill>
            </p:spPr>
            <p:txBody>
              <a:bodyPr/>
              <a:lstStyle/>
              <a:p>
                <a:r>
                  <a:rPr lang="en-US">
                    <a:noFill/>
                  </a:rPr>
                  <a:t> </a:t>
                </a:r>
              </a:p>
            </p:txBody>
          </p:sp>
        </mc:Fallback>
      </mc:AlternateContent>
      <p:sp>
        <p:nvSpPr>
          <p:cNvPr id="45" name="Right Arrow 44"/>
          <p:cNvSpPr/>
          <p:nvPr/>
        </p:nvSpPr>
        <p:spPr>
          <a:xfrm>
            <a:off x="8935113" y="4408436"/>
            <a:ext cx="687146" cy="307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9708749" y="4255366"/>
            <a:ext cx="1513840" cy="61321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Greedy expected SARSA</a:t>
            </a:r>
          </a:p>
        </p:txBody>
      </p:sp>
      <mc:AlternateContent xmlns:mc="http://schemas.openxmlformats.org/markup-compatibility/2006" xmlns:a14="http://schemas.microsoft.com/office/drawing/2010/main">
        <mc:Choice Requires="a14">
          <p:sp>
            <p:nvSpPr>
              <p:cNvPr id="47" name="Rectangle 46"/>
              <p:cNvSpPr/>
              <p:nvPr/>
            </p:nvSpPr>
            <p:spPr>
              <a:xfrm>
                <a:off x="7246619" y="6387288"/>
                <a:ext cx="4466121" cy="37057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200" b="0" i="1" smtClean="0">
                        <a:solidFill>
                          <a:schemeClr val="tx1"/>
                        </a:solidFill>
                        <a:latin typeface="Cambria Math" panose="02040503050406030204" pitchFamily="18" charset="0"/>
                      </a:rPr>
                      <m:t>𝑄</m:t>
                    </m:r>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𝑠</m:t>
                            </m:r>
                          </m:e>
                          <m:sub>
                            <m:r>
                              <a:rPr lang="en-US" sz="1200" i="1">
                                <a:solidFill>
                                  <a:schemeClr val="tx1"/>
                                </a:solidFill>
                                <a:latin typeface="Cambria Math" panose="02040503050406030204" pitchFamily="18" charset="0"/>
                              </a:rPr>
                              <m:t>𝑡</m:t>
                            </m:r>
                          </m:sub>
                        </m:sSub>
                        <m:r>
                          <a:rPr lang="en-US" sz="1200" b="0" i="1" smtClean="0">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𝑡</m:t>
                            </m:r>
                          </m:sub>
                        </m:sSub>
                      </m:e>
                    </m:d>
                    <m:r>
                      <a:rPr lang="en-US" sz="120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𝑄</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𝑠</m:t>
                            </m:r>
                          </m:e>
                          <m:sub>
                            <m:r>
                              <a:rPr lang="en-US" sz="1200" i="1">
                                <a:solidFill>
                                  <a:schemeClr val="tx1"/>
                                </a:solidFill>
                                <a:latin typeface="Cambria Math" panose="02040503050406030204" pitchFamily="18" charset="0"/>
                                <a:ea typeface="Cambria Math" panose="02040503050406030204" pitchFamily="18" charset="0"/>
                              </a:rPr>
                              <m:t>𝑡</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𝑡</m:t>
                            </m:r>
                          </m:sub>
                        </m:sSub>
                      </m:e>
                    </m:d>
                    <m:r>
                      <a:rPr lang="en-US" sz="1200" i="1">
                        <a:solidFill>
                          <a:schemeClr val="tx1"/>
                        </a:solidFill>
                        <a:latin typeface="Cambria Math" panose="02040503050406030204" pitchFamily="18" charset="0"/>
                        <a:ea typeface="Cambria Math" panose="02040503050406030204" pitchFamily="18" charset="0"/>
                      </a:rPr>
                      <m:t>+</m:t>
                    </m:r>
                    <m:r>
                      <a:rPr lang="en-US" sz="1200" i="1" smtClean="0">
                        <a:solidFill>
                          <a:schemeClr val="tx1"/>
                        </a:solidFill>
                        <a:latin typeface="Cambria Math" panose="02040503050406030204" pitchFamily="18" charset="0"/>
                        <a:ea typeface="Cambria Math" panose="02040503050406030204" pitchFamily="18" charset="0"/>
                      </a:rPr>
                      <m:t>𝛼</m:t>
                    </m:r>
                    <m:r>
                      <a:rPr lang="en-US" sz="1200" i="1" smtClean="0">
                        <a:solidFill>
                          <a:schemeClr val="tx1"/>
                        </a:solidFill>
                        <a:latin typeface="Cambria Math" panose="02040503050406030204" pitchFamily="18" charset="0"/>
                        <a:ea typeface="Cambria Math" panose="02040503050406030204" pitchFamily="18" charset="0"/>
                      </a:rPr>
                      <m:t> </m:t>
                    </m:r>
                  </m:oMath>
                </a14:m>
                <a:r>
                  <a:rPr lang="en-US" sz="1200" dirty="0">
                    <a:solidFill>
                      <a:schemeClr val="tx1"/>
                    </a:solidFill>
                  </a:rPr>
                  <a:t>(</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𝑅</m:t>
                        </m:r>
                      </m:e>
                      <m:sub>
                        <m:r>
                          <a:rPr lang="en-US" sz="1200" i="1">
                            <a:solidFill>
                              <a:schemeClr val="tx1"/>
                            </a:solidFill>
                            <a:latin typeface="Cambria Math" panose="02040503050406030204" pitchFamily="18" charset="0"/>
                          </a:rPr>
                          <m:t>𝑡</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𝛾</m:t>
                    </m:r>
                    <m:r>
                      <a:rPr lang="en-US" sz="1200" i="1">
                        <a:solidFill>
                          <a:schemeClr val="tx1"/>
                        </a:solidFill>
                        <a:latin typeface="Cambria Math" panose="02040503050406030204" pitchFamily="18" charset="0"/>
                      </a:rPr>
                      <m:t>𝑚𝑎𝑥</m:t>
                    </m:r>
                    <m:r>
                      <a:rPr lang="en-US" sz="1200" i="1">
                        <a:solidFill>
                          <a:schemeClr val="tx1"/>
                        </a:solidFill>
                        <a:latin typeface="Cambria Math" panose="02040503050406030204" pitchFamily="18" charset="0"/>
                        <a:ea typeface="Cambria Math" panose="02040503050406030204" pitchFamily="18" charset="0"/>
                      </a:rPr>
                      <m:t>𝑄</m:t>
                    </m:r>
                    <m:d>
                      <m:dPr>
                        <m:ctrlPr>
                          <a:rPr lang="en-US" sz="1200" i="1">
                            <a:solidFill>
                              <a:schemeClr val="tx1"/>
                            </a:solidFill>
                            <a:latin typeface="Cambria Math" panose="02040503050406030204" pitchFamily="18" charset="0"/>
                            <a:ea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𝑠</m:t>
                            </m:r>
                          </m:e>
                          <m:sub>
                            <m:r>
                              <a:rPr lang="en-US" sz="1200" i="1">
                                <a:solidFill>
                                  <a:schemeClr val="tx1"/>
                                </a:solidFill>
                                <a:latin typeface="Cambria Math" panose="02040503050406030204" pitchFamily="18" charset="0"/>
                              </a:rPr>
                              <m:t>𝑡</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𝑎</m:t>
                        </m:r>
                        <m:r>
                          <a:rPr lang="en-US" sz="1200" i="1">
                            <a:solidFill>
                              <a:schemeClr val="tx1"/>
                            </a:solidFill>
                            <a:latin typeface="Cambria Math" panose="02040503050406030204" pitchFamily="18" charset="0"/>
                          </a:rPr>
                          <m:t>′</m:t>
                        </m:r>
                      </m:e>
                    </m:d>
                    <m:r>
                      <a:rPr lang="en-US" sz="1000" i="1" dirty="0">
                        <a:solidFill>
                          <a:schemeClr val="tx1"/>
                        </a:solidFill>
                        <a:latin typeface="Cambria Math" panose="02040503050406030204" pitchFamily="18" charset="0"/>
                      </a:rPr>
                      <m:t>−</m:t>
                    </m:r>
                    <m:r>
                      <a:rPr lang="en-US" sz="1000" b="0" i="1" dirty="0" smtClean="0">
                        <a:solidFill>
                          <a:schemeClr val="tx1"/>
                        </a:solidFill>
                        <a:latin typeface="Cambria Math" panose="02040503050406030204" pitchFamily="18" charset="0"/>
                      </a:rPr>
                      <m:t>𝑄</m:t>
                    </m:r>
                    <m:r>
                      <a:rPr lang="en-US" sz="1000" i="1" dirty="0">
                        <a:solidFill>
                          <a:schemeClr val="tx1"/>
                        </a:solidFill>
                        <a:latin typeface="Cambria Math" panose="02040503050406030204" pitchFamily="18" charset="0"/>
                      </a:rPr>
                      <m:t>(</m:t>
                    </m:r>
                    <m:sSub>
                      <m:sSubPr>
                        <m:ctrlPr>
                          <a:rPr lang="en-US" sz="1000" i="1" dirty="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𝑠</m:t>
                        </m:r>
                      </m:e>
                      <m:sub>
                        <m:r>
                          <a:rPr lang="en-US" sz="1000" i="1" dirty="0">
                            <a:solidFill>
                              <a:schemeClr val="tx1"/>
                            </a:solidFill>
                            <a:latin typeface="Cambria Math" panose="02040503050406030204" pitchFamily="18" charset="0"/>
                          </a:rPr>
                          <m:t>𝑡</m:t>
                        </m:r>
                        <m:r>
                          <a:rPr lang="en-US" sz="1000" b="0" i="1" dirty="0" smtClean="0">
                            <a:solidFill>
                              <a:schemeClr val="tx1"/>
                            </a:solidFill>
                            <a:latin typeface="Cambria Math" panose="02040503050406030204" pitchFamily="18" charset="0"/>
                          </a:rPr>
                          <m:t>,</m:t>
                        </m:r>
                      </m:sub>
                    </m:sSub>
                    <m:sSub>
                      <m:sSubPr>
                        <m:ctrlPr>
                          <a:rPr lang="en-US" sz="1000" i="1">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𝑎</m:t>
                        </m:r>
                      </m:e>
                      <m:sub>
                        <m:r>
                          <a:rPr lang="en-US" sz="1000" i="1">
                            <a:solidFill>
                              <a:schemeClr val="tx1"/>
                            </a:solidFill>
                            <a:latin typeface="Cambria Math" panose="02040503050406030204" pitchFamily="18" charset="0"/>
                          </a:rPr>
                          <m:t>𝑡</m:t>
                        </m:r>
                      </m:sub>
                    </m:sSub>
                    <m:r>
                      <a:rPr lang="en-US" sz="1000" i="1" dirty="0">
                        <a:solidFill>
                          <a:schemeClr val="tx1"/>
                        </a:solidFill>
                        <a:latin typeface="Cambria Math" panose="02040503050406030204" pitchFamily="18" charset="0"/>
                      </a:rPr>
                      <m:t>)</m:t>
                    </m:r>
                    <m:r>
                      <a:rPr lang="en-US" sz="1000" b="0" i="1" dirty="0" smtClean="0">
                        <a:solidFill>
                          <a:schemeClr val="tx1"/>
                        </a:solidFill>
                        <a:latin typeface="Cambria Math" panose="02040503050406030204" pitchFamily="18" charset="0"/>
                      </a:rPr>
                      <m:t>)</m:t>
                    </m:r>
                  </m:oMath>
                </a14:m>
                <a:endParaRPr lang="en-US" sz="1200" dirty="0">
                  <a:solidFill>
                    <a:schemeClr val="tx1"/>
                  </a:solidFill>
                </a:endParaRPr>
              </a:p>
            </p:txBody>
          </p:sp>
        </mc:Choice>
        <mc:Fallback xmlns="">
          <p:sp>
            <p:nvSpPr>
              <p:cNvPr id="47" name="Rectangle 46"/>
              <p:cNvSpPr>
                <a:spLocks noRot="1" noChangeAspect="1" noMove="1" noResize="1" noEditPoints="1" noAdjustHandles="1" noChangeArrowheads="1" noChangeShapeType="1" noTextEdit="1"/>
              </p:cNvSpPr>
              <p:nvPr/>
            </p:nvSpPr>
            <p:spPr>
              <a:xfrm>
                <a:off x="7246619" y="6387288"/>
                <a:ext cx="4466121" cy="370573"/>
              </a:xfrm>
              <a:prstGeom prst="rect">
                <a:avLst/>
              </a:prstGeom>
              <a:blipFill rotWithShape="0">
                <a:blip r:embed="rId8"/>
                <a:stretch>
                  <a:fillRect/>
                </a:stretch>
              </a:blipFill>
            </p:spPr>
            <p:txBody>
              <a:bodyPr/>
              <a:lstStyle/>
              <a:p>
                <a:r>
                  <a:rPr lang="en-US">
                    <a:noFill/>
                  </a:rPr>
                  <a:t> </a:t>
                </a:r>
              </a:p>
            </p:txBody>
          </p:sp>
        </mc:Fallback>
      </mc:AlternateContent>
      <p:cxnSp>
        <p:nvCxnSpPr>
          <p:cNvPr id="49" name="Elbow Connector 48"/>
          <p:cNvCxnSpPr>
            <a:stCxn id="44" idx="4"/>
            <a:endCxn id="47" idx="1"/>
          </p:cNvCxnSpPr>
          <p:nvPr/>
        </p:nvCxnSpPr>
        <p:spPr>
          <a:xfrm rot="5400000">
            <a:off x="7179653" y="6040917"/>
            <a:ext cx="598625" cy="464691"/>
          </a:xfrm>
          <a:prstGeom prst="bentConnector4">
            <a:avLst>
              <a:gd name="adj1" fmla="val 34524"/>
              <a:gd name="adj2" fmla="val 149194"/>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Down Arrow 49"/>
          <p:cNvSpPr/>
          <p:nvPr/>
        </p:nvSpPr>
        <p:spPr>
          <a:xfrm>
            <a:off x="10315809" y="4968699"/>
            <a:ext cx="299720" cy="4609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665504" y="5486961"/>
            <a:ext cx="1600330" cy="28194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Q-learning</a:t>
            </a:r>
          </a:p>
        </p:txBody>
      </p:sp>
    </p:spTree>
    <p:extLst>
      <p:ext uri="{BB962C8B-B14F-4D97-AF65-F5344CB8AC3E}">
        <p14:creationId xmlns:p14="http://schemas.microsoft.com/office/powerpoint/2010/main" val="4046613196"/>
      </p:ext>
    </p:extLst>
  </p:cSld>
  <p:clrMapOvr>
    <a:masterClrMapping/>
  </p:clrMapOvr>
  <p:transition spd="slow">
    <p:circle/>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Oval 1"/>
          <p:cNvSpPr/>
          <p:nvPr/>
        </p:nvSpPr>
        <p:spPr>
          <a:xfrm>
            <a:off x="3282215" y="1386038"/>
            <a:ext cx="5505650" cy="344584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Function Approximator</a:t>
            </a:r>
          </a:p>
        </p:txBody>
      </p:sp>
    </p:spTree>
    <p:extLst>
      <p:ext uri="{BB962C8B-B14F-4D97-AF65-F5344CB8AC3E}">
        <p14:creationId xmlns:p14="http://schemas.microsoft.com/office/powerpoint/2010/main" val="3815190026"/>
      </p:ext>
    </p:extLst>
  </p:cSld>
  <p:clrMapOvr>
    <a:masterClrMapping/>
  </p:clrMapOvr>
  <p:transition spd="slow">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8786</TotalTime>
  <Words>8759</Words>
  <Application>Microsoft Office PowerPoint</Application>
  <PresentationFormat>Widescreen</PresentationFormat>
  <Paragraphs>1490</Paragraphs>
  <Slides>148</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148</vt:i4>
      </vt:variant>
      <vt:variant>
        <vt:lpstr>Custom Shows</vt:lpstr>
      </vt:variant>
      <vt:variant>
        <vt:i4>1</vt:i4>
      </vt:variant>
    </vt:vector>
  </HeadingPairs>
  <TitlesOfParts>
    <vt:vector size="156" baseType="lpstr">
      <vt:lpstr>Arial</vt:lpstr>
      <vt:lpstr>Calibri</vt:lpstr>
      <vt:lpstr>Calibri Light</vt:lpstr>
      <vt:lpstr>Cambria Math</vt:lpstr>
      <vt:lpstr>Franklin Gothic Medium</vt:lpstr>
      <vt:lpstr>Wingdings</vt:lpstr>
      <vt:lpstr>Office Theme</vt:lpstr>
      <vt:lpstr>Reinforcement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policies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Asus</dc:creator>
  <cp:lastModifiedBy>Aidin Kazempour</cp:lastModifiedBy>
  <cp:revision>405</cp:revision>
  <dcterms:created xsi:type="dcterms:W3CDTF">2020-10-20T22:14:47Z</dcterms:created>
  <dcterms:modified xsi:type="dcterms:W3CDTF">2022-11-08T13:24:39Z</dcterms:modified>
</cp:coreProperties>
</file>